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8.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9.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13.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4.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5.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6.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7.xml" ContentType="application/vnd.openxmlformats-officedocument.theme+xml"/>
  <Override PartName="/ppt/theme/themeOverride1.xml" ContentType="application/vnd.openxmlformats-officedocument.themeOverrid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18.xml" ContentType="application/vnd.openxmlformats-officedocument.theme+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19.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6.xml" ContentType="application/vnd.openxmlformats-officedocument.drawingml.chart+xml"/>
  <Override PartName="/ppt/notesSlides/notesSlide72.xml" ContentType="application/vnd.openxmlformats-officedocument.presentationml.notesSlide+xml"/>
  <Override PartName="/ppt/charts/chart7.xml" ContentType="application/vnd.openxmlformats-officedocument.drawingml.chart+xml"/>
  <Override PartName="/ppt/notesSlides/notesSlide73.xml" ContentType="application/vnd.openxmlformats-officedocument.presentationml.notesSlide+xml"/>
  <Override PartName="/ppt/charts/chart8.xml" ContentType="application/vnd.openxmlformats-officedocument.drawingml.chart+xml"/>
  <Override PartName="/ppt/theme/themeOverride2.xml" ContentType="application/vnd.openxmlformats-officedocument.themeOverr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6" r:id="rId4"/>
    <p:sldMasterId id="2147483698" r:id="rId5"/>
    <p:sldMasterId id="2147483707" r:id="rId6"/>
    <p:sldMasterId id="2147483717" r:id="rId7"/>
    <p:sldMasterId id="2147483729" r:id="rId8"/>
    <p:sldMasterId id="2147483742" r:id="rId9"/>
    <p:sldMasterId id="2147483754" r:id="rId10"/>
    <p:sldMasterId id="2147483768" r:id="rId11"/>
    <p:sldMasterId id="2147483783" r:id="rId12"/>
    <p:sldMasterId id="2147483798" r:id="rId13"/>
    <p:sldMasterId id="2147483810" r:id="rId14"/>
    <p:sldMasterId id="2147483818" r:id="rId15"/>
    <p:sldMasterId id="2147483830" r:id="rId16"/>
    <p:sldMasterId id="2147483842" r:id="rId17"/>
    <p:sldMasterId id="2147483855" r:id="rId18"/>
    <p:sldMasterId id="2147483873" r:id="rId19"/>
    <p:sldMasterId id="2147483891" r:id="rId20"/>
  </p:sldMasterIdLst>
  <p:notesMasterIdLst>
    <p:notesMasterId r:id="rId293"/>
  </p:notesMasterIdLst>
  <p:sldIdLst>
    <p:sldId id="256" r:id="rId21"/>
    <p:sldId id="521" r:id="rId22"/>
    <p:sldId id="522" r:id="rId23"/>
    <p:sldId id="523" r:id="rId24"/>
    <p:sldId id="524" r:id="rId25"/>
    <p:sldId id="525" r:id="rId26"/>
    <p:sldId id="526" r:id="rId27"/>
    <p:sldId id="527" r:id="rId28"/>
    <p:sldId id="266" r:id="rId29"/>
    <p:sldId id="267"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282" r:id="rId44"/>
    <p:sldId id="283" r:id="rId45"/>
    <p:sldId id="269" r:id="rId46"/>
    <p:sldId id="478" r:id="rId47"/>
    <p:sldId id="479" r:id="rId48"/>
    <p:sldId id="480" r:id="rId49"/>
    <p:sldId id="481" r:id="rId50"/>
    <p:sldId id="482" r:id="rId51"/>
    <p:sldId id="483" r:id="rId52"/>
    <p:sldId id="484" r:id="rId53"/>
    <p:sldId id="485" r:id="rId54"/>
    <p:sldId id="486" r:id="rId55"/>
    <p:sldId id="285" r:id="rId56"/>
    <p:sldId id="430" r:id="rId57"/>
    <p:sldId id="431" r:id="rId58"/>
    <p:sldId id="432" r:id="rId59"/>
    <p:sldId id="433" r:id="rId60"/>
    <p:sldId id="434" r:id="rId61"/>
    <p:sldId id="435" r:id="rId62"/>
    <p:sldId id="436" r:id="rId63"/>
    <p:sldId id="437" r:id="rId64"/>
    <p:sldId id="438" r:id="rId65"/>
    <p:sldId id="439" r:id="rId66"/>
    <p:sldId id="440" r:id="rId67"/>
    <p:sldId id="271" r:id="rId68"/>
    <p:sldId id="272" r:id="rId69"/>
    <p:sldId id="529" r:id="rId70"/>
    <p:sldId id="530" r:id="rId71"/>
    <p:sldId id="531" r:id="rId72"/>
    <p:sldId id="532" r:id="rId73"/>
    <p:sldId id="533" r:id="rId74"/>
    <p:sldId id="534" r:id="rId75"/>
    <p:sldId id="535" r:id="rId76"/>
    <p:sldId id="536" r:id="rId77"/>
    <p:sldId id="537" r:id="rId78"/>
    <p:sldId id="538" r:id="rId79"/>
    <p:sldId id="539" r:id="rId80"/>
    <p:sldId id="540" r:id="rId81"/>
    <p:sldId id="541" r:id="rId82"/>
    <p:sldId id="542" r:id="rId83"/>
    <p:sldId id="543" r:id="rId84"/>
    <p:sldId id="544" r:id="rId85"/>
    <p:sldId id="273" r:id="rId86"/>
    <p:sldId id="274" r:id="rId87"/>
    <p:sldId id="450" r:id="rId88"/>
    <p:sldId id="451" r:id="rId89"/>
    <p:sldId id="452" r:id="rId90"/>
    <p:sldId id="453" r:id="rId91"/>
    <p:sldId id="454" r:id="rId92"/>
    <p:sldId id="455" r:id="rId93"/>
    <p:sldId id="456" r:id="rId94"/>
    <p:sldId id="457" r:id="rId95"/>
    <p:sldId id="458" r:id="rId96"/>
    <p:sldId id="459" r:id="rId97"/>
    <p:sldId id="460" r:id="rId98"/>
    <p:sldId id="461" r:id="rId99"/>
    <p:sldId id="462" r:id="rId100"/>
    <p:sldId id="463" r:id="rId101"/>
    <p:sldId id="464" r:id="rId102"/>
    <p:sldId id="465" r:id="rId103"/>
    <p:sldId id="466" r:id="rId104"/>
    <p:sldId id="467" r:id="rId105"/>
    <p:sldId id="468" r:id="rId106"/>
    <p:sldId id="469" r:id="rId107"/>
    <p:sldId id="470" r:id="rId108"/>
    <p:sldId id="471" r:id="rId109"/>
    <p:sldId id="472" r:id="rId110"/>
    <p:sldId id="473" r:id="rId111"/>
    <p:sldId id="474" r:id="rId112"/>
    <p:sldId id="475" r:id="rId113"/>
    <p:sldId id="476" r:id="rId114"/>
    <p:sldId id="477" r:id="rId115"/>
    <p:sldId id="286" r:id="rId116"/>
    <p:sldId id="545" r:id="rId117"/>
    <p:sldId id="28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288" r:id="rId139"/>
    <p:sldId id="278" r:id="rId140"/>
    <p:sldId id="279" r:id="rId141"/>
    <p:sldId id="280" r:id="rId142"/>
    <p:sldId id="388" r:id="rId143"/>
    <p:sldId id="389" r:id="rId144"/>
    <p:sldId id="390" r:id="rId145"/>
    <p:sldId id="391" r:id="rId146"/>
    <p:sldId id="392" r:id="rId147"/>
    <p:sldId id="393" r:id="rId148"/>
    <p:sldId id="394" r:id="rId149"/>
    <p:sldId id="395" r:id="rId150"/>
    <p:sldId id="396" r:id="rId151"/>
    <p:sldId id="397" r:id="rId152"/>
    <p:sldId id="398" r:id="rId153"/>
    <p:sldId id="399" r:id="rId154"/>
    <p:sldId id="400" r:id="rId155"/>
    <p:sldId id="401" r:id="rId156"/>
    <p:sldId id="402" r:id="rId157"/>
    <p:sldId id="403" r:id="rId158"/>
    <p:sldId id="404" r:id="rId159"/>
    <p:sldId id="405" r:id="rId160"/>
    <p:sldId id="281" r:id="rId161"/>
    <p:sldId id="358" r:id="rId162"/>
    <p:sldId id="359" r:id="rId163"/>
    <p:sldId id="360" r:id="rId164"/>
    <p:sldId id="361" r:id="rId165"/>
    <p:sldId id="362" r:id="rId166"/>
    <p:sldId id="363" r:id="rId167"/>
    <p:sldId id="364" r:id="rId168"/>
    <p:sldId id="365" r:id="rId169"/>
    <p:sldId id="366" r:id="rId170"/>
    <p:sldId id="367" r:id="rId171"/>
    <p:sldId id="291" r:id="rId172"/>
    <p:sldId id="417" r:id="rId173"/>
    <p:sldId id="418" r:id="rId174"/>
    <p:sldId id="419" r:id="rId175"/>
    <p:sldId id="420" r:id="rId176"/>
    <p:sldId id="421" r:id="rId177"/>
    <p:sldId id="422" r:id="rId178"/>
    <p:sldId id="423" r:id="rId179"/>
    <p:sldId id="424" r:id="rId180"/>
    <p:sldId id="425" r:id="rId181"/>
    <p:sldId id="426" r:id="rId182"/>
    <p:sldId id="427" r:id="rId183"/>
    <p:sldId id="428" r:id="rId184"/>
    <p:sldId id="429" r:id="rId185"/>
    <p:sldId id="292" r:id="rId186"/>
    <p:sldId id="406" r:id="rId187"/>
    <p:sldId id="407" r:id="rId188"/>
    <p:sldId id="408" r:id="rId189"/>
    <p:sldId id="409" r:id="rId190"/>
    <p:sldId id="410" r:id="rId191"/>
    <p:sldId id="411" r:id="rId192"/>
    <p:sldId id="412" r:id="rId193"/>
    <p:sldId id="413" r:id="rId194"/>
    <p:sldId id="414" r:id="rId195"/>
    <p:sldId id="415" r:id="rId196"/>
    <p:sldId id="416" r:id="rId197"/>
    <p:sldId id="293" r:id="rId198"/>
    <p:sldId id="295" r:id="rId199"/>
    <p:sldId id="441" r:id="rId200"/>
    <p:sldId id="442" r:id="rId201"/>
    <p:sldId id="443" r:id="rId202"/>
    <p:sldId id="444" r:id="rId203"/>
    <p:sldId id="445" r:id="rId204"/>
    <p:sldId id="446" r:id="rId205"/>
    <p:sldId id="447" r:id="rId206"/>
    <p:sldId id="448" r:id="rId207"/>
    <p:sldId id="449" r:id="rId208"/>
    <p:sldId id="296" r:id="rId209"/>
    <p:sldId id="498" r:id="rId210"/>
    <p:sldId id="499" r:id="rId211"/>
    <p:sldId id="500" r:id="rId212"/>
    <p:sldId id="501" r:id="rId213"/>
    <p:sldId id="502" r:id="rId214"/>
    <p:sldId id="503" r:id="rId215"/>
    <p:sldId id="504" r:id="rId216"/>
    <p:sldId id="505" r:id="rId217"/>
    <p:sldId id="506" r:id="rId218"/>
    <p:sldId id="507" r:id="rId219"/>
    <p:sldId id="508" r:id="rId220"/>
    <p:sldId id="509" r:id="rId221"/>
    <p:sldId id="510" r:id="rId222"/>
    <p:sldId id="511" r:id="rId223"/>
    <p:sldId id="512" r:id="rId224"/>
    <p:sldId id="513" r:id="rId225"/>
    <p:sldId id="514" r:id="rId226"/>
    <p:sldId id="515" r:id="rId227"/>
    <p:sldId id="516" r:id="rId228"/>
    <p:sldId id="517" r:id="rId229"/>
    <p:sldId id="518" r:id="rId230"/>
    <p:sldId id="519" r:id="rId231"/>
    <p:sldId id="520" r:id="rId232"/>
    <p:sldId id="297" r:id="rId233"/>
    <p:sldId id="487" r:id="rId234"/>
    <p:sldId id="488" r:id="rId235"/>
    <p:sldId id="489" r:id="rId236"/>
    <p:sldId id="490" r:id="rId237"/>
    <p:sldId id="491" r:id="rId238"/>
    <p:sldId id="492" r:id="rId239"/>
    <p:sldId id="493" r:id="rId240"/>
    <p:sldId id="494" r:id="rId241"/>
    <p:sldId id="495" r:id="rId242"/>
    <p:sldId id="496" r:id="rId243"/>
    <p:sldId id="497" r:id="rId244"/>
    <p:sldId id="294" r:id="rId245"/>
    <p:sldId id="353" r:id="rId246"/>
    <p:sldId id="354" r:id="rId247"/>
    <p:sldId id="355" r:id="rId248"/>
    <p:sldId id="356" r:id="rId249"/>
    <p:sldId id="357" r:id="rId250"/>
    <p:sldId id="298" r:id="rId251"/>
    <p:sldId id="305" r:id="rId252"/>
    <p:sldId id="306" r:id="rId253"/>
    <p:sldId id="307" r:id="rId254"/>
    <p:sldId id="308" r:id="rId255"/>
    <p:sldId id="309" r:id="rId256"/>
    <p:sldId id="310" r:id="rId257"/>
    <p:sldId id="311" r:id="rId258"/>
    <p:sldId id="312" r:id="rId259"/>
    <p:sldId id="313" r:id="rId260"/>
    <p:sldId id="314" r:id="rId261"/>
    <p:sldId id="315" r:id="rId262"/>
    <p:sldId id="316" r:id="rId263"/>
    <p:sldId id="317" r:id="rId264"/>
    <p:sldId id="318" r:id="rId265"/>
    <p:sldId id="319" r:id="rId266"/>
    <p:sldId id="320" r:id="rId267"/>
    <p:sldId id="321" r:id="rId268"/>
    <p:sldId id="322" r:id="rId269"/>
    <p:sldId id="323" r:id="rId270"/>
    <p:sldId id="324" r:id="rId271"/>
    <p:sldId id="325" r:id="rId272"/>
    <p:sldId id="326" r:id="rId273"/>
    <p:sldId id="327" r:id="rId274"/>
    <p:sldId id="328" r:id="rId275"/>
    <p:sldId id="329" r:id="rId276"/>
    <p:sldId id="330" r:id="rId277"/>
    <p:sldId id="331" r:id="rId278"/>
    <p:sldId id="332" r:id="rId279"/>
    <p:sldId id="333" r:id="rId280"/>
    <p:sldId id="334" r:id="rId281"/>
    <p:sldId id="335" r:id="rId282"/>
    <p:sldId id="336" r:id="rId283"/>
    <p:sldId id="337" r:id="rId284"/>
    <p:sldId id="338" r:id="rId285"/>
    <p:sldId id="339" r:id="rId286"/>
    <p:sldId id="299" r:id="rId287"/>
    <p:sldId id="528" r:id="rId288"/>
    <p:sldId id="304" r:id="rId289"/>
    <p:sldId id="289" r:id="rId290"/>
    <p:sldId id="300" r:id="rId291"/>
    <p:sldId id="546" r:id="rId2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94660"/>
  </p:normalViewPr>
  <p:slideViewPr>
    <p:cSldViewPr snapToGrid="0">
      <p:cViewPr varScale="1">
        <p:scale>
          <a:sx n="77" d="100"/>
          <a:sy n="77" d="100"/>
        </p:scale>
        <p:origin x="126" y="7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7.xml"/><Relationship Id="rId21" Type="http://schemas.openxmlformats.org/officeDocument/2006/relationships/slide" Target="slides/slide1.xml"/><Relationship Id="rId42" Type="http://schemas.openxmlformats.org/officeDocument/2006/relationships/slide" Target="slides/slide22.xml"/><Relationship Id="rId63" Type="http://schemas.openxmlformats.org/officeDocument/2006/relationships/slide" Target="slides/slide43.xml"/><Relationship Id="rId84" Type="http://schemas.openxmlformats.org/officeDocument/2006/relationships/slide" Target="slides/slide64.xml"/><Relationship Id="rId138" Type="http://schemas.openxmlformats.org/officeDocument/2006/relationships/slide" Target="slides/slide118.xml"/><Relationship Id="rId159" Type="http://schemas.openxmlformats.org/officeDocument/2006/relationships/slide" Target="slides/slide139.xml"/><Relationship Id="rId170" Type="http://schemas.openxmlformats.org/officeDocument/2006/relationships/slide" Target="slides/slide150.xml"/><Relationship Id="rId191" Type="http://schemas.openxmlformats.org/officeDocument/2006/relationships/slide" Target="slides/slide171.xml"/><Relationship Id="rId205" Type="http://schemas.openxmlformats.org/officeDocument/2006/relationships/slide" Target="slides/slide185.xml"/><Relationship Id="rId226" Type="http://schemas.openxmlformats.org/officeDocument/2006/relationships/slide" Target="slides/slide206.xml"/><Relationship Id="rId247" Type="http://schemas.openxmlformats.org/officeDocument/2006/relationships/slide" Target="slides/slide227.xml"/><Relationship Id="rId107" Type="http://schemas.openxmlformats.org/officeDocument/2006/relationships/slide" Target="slides/slide87.xml"/><Relationship Id="rId268" Type="http://schemas.openxmlformats.org/officeDocument/2006/relationships/slide" Target="slides/slide248.xml"/><Relationship Id="rId289" Type="http://schemas.openxmlformats.org/officeDocument/2006/relationships/slide" Target="slides/slide269.xml"/><Relationship Id="rId11" Type="http://schemas.openxmlformats.org/officeDocument/2006/relationships/slideMaster" Target="slideMasters/slideMaster11.xml"/><Relationship Id="rId32" Type="http://schemas.openxmlformats.org/officeDocument/2006/relationships/slide" Target="slides/slide12.xml"/><Relationship Id="rId53" Type="http://schemas.openxmlformats.org/officeDocument/2006/relationships/slide" Target="slides/slide33.xml"/><Relationship Id="rId74" Type="http://schemas.openxmlformats.org/officeDocument/2006/relationships/slide" Target="slides/slide54.xml"/><Relationship Id="rId128" Type="http://schemas.openxmlformats.org/officeDocument/2006/relationships/slide" Target="slides/slide108.xml"/><Relationship Id="rId149" Type="http://schemas.openxmlformats.org/officeDocument/2006/relationships/slide" Target="slides/slide129.xml"/><Relationship Id="rId5" Type="http://schemas.openxmlformats.org/officeDocument/2006/relationships/slideMaster" Target="slideMasters/slideMaster5.xml"/><Relationship Id="rId95" Type="http://schemas.openxmlformats.org/officeDocument/2006/relationships/slide" Target="slides/slide75.xml"/><Relationship Id="rId160" Type="http://schemas.openxmlformats.org/officeDocument/2006/relationships/slide" Target="slides/slide140.xml"/><Relationship Id="rId181" Type="http://schemas.openxmlformats.org/officeDocument/2006/relationships/slide" Target="slides/slide161.xml"/><Relationship Id="rId216" Type="http://schemas.openxmlformats.org/officeDocument/2006/relationships/slide" Target="slides/slide196.xml"/><Relationship Id="rId237" Type="http://schemas.openxmlformats.org/officeDocument/2006/relationships/slide" Target="slides/slide217.xml"/><Relationship Id="rId258" Type="http://schemas.openxmlformats.org/officeDocument/2006/relationships/slide" Target="slides/slide238.xml"/><Relationship Id="rId279" Type="http://schemas.openxmlformats.org/officeDocument/2006/relationships/slide" Target="slides/slide259.xml"/><Relationship Id="rId22" Type="http://schemas.openxmlformats.org/officeDocument/2006/relationships/slide" Target="slides/slide2.xml"/><Relationship Id="rId43" Type="http://schemas.openxmlformats.org/officeDocument/2006/relationships/slide" Target="slides/slide23.xml"/><Relationship Id="rId64" Type="http://schemas.openxmlformats.org/officeDocument/2006/relationships/slide" Target="slides/slide44.xml"/><Relationship Id="rId118" Type="http://schemas.openxmlformats.org/officeDocument/2006/relationships/slide" Target="slides/slide98.xml"/><Relationship Id="rId139" Type="http://schemas.openxmlformats.org/officeDocument/2006/relationships/slide" Target="slides/slide119.xml"/><Relationship Id="rId290" Type="http://schemas.openxmlformats.org/officeDocument/2006/relationships/slide" Target="slides/slide270.xml"/><Relationship Id="rId85" Type="http://schemas.openxmlformats.org/officeDocument/2006/relationships/slide" Target="slides/slide65.xml"/><Relationship Id="rId150" Type="http://schemas.openxmlformats.org/officeDocument/2006/relationships/slide" Target="slides/slide130.xml"/><Relationship Id="rId171" Type="http://schemas.openxmlformats.org/officeDocument/2006/relationships/slide" Target="slides/slide151.xml"/><Relationship Id="rId192" Type="http://schemas.openxmlformats.org/officeDocument/2006/relationships/slide" Target="slides/slide172.xml"/><Relationship Id="rId206" Type="http://schemas.openxmlformats.org/officeDocument/2006/relationships/slide" Target="slides/slide186.xml"/><Relationship Id="rId227" Type="http://schemas.openxmlformats.org/officeDocument/2006/relationships/slide" Target="slides/slide207.xml"/><Relationship Id="rId248" Type="http://schemas.openxmlformats.org/officeDocument/2006/relationships/slide" Target="slides/slide228.xml"/><Relationship Id="rId269" Type="http://schemas.openxmlformats.org/officeDocument/2006/relationships/slide" Target="slides/slide249.xml"/><Relationship Id="rId12" Type="http://schemas.openxmlformats.org/officeDocument/2006/relationships/slideMaster" Target="slideMasters/slideMaster12.xml"/><Relationship Id="rId33" Type="http://schemas.openxmlformats.org/officeDocument/2006/relationships/slide" Target="slides/slide13.xml"/><Relationship Id="rId108" Type="http://schemas.openxmlformats.org/officeDocument/2006/relationships/slide" Target="slides/slide88.xml"/><Relationship Id="rId129" Type="http://schemas.openxmlformats.org/officeDocument/2006/relationships/slide" Target="slides/slide109.xml"/><Relationship Id="rId280" Type="http://schemas.openxmlformats.org/officeDocument/2006/relationships/slide" Target="slides/slide260.xml"/><Relationship Id="rId54" Type="http://schemas.openxmlformats.org/officeDocument/2006/relationships/slide" Target="slides/slide34.xml"/><Relationship Id="rId75" Type="http://schemas.openxmlformats.org/officeDocument/2006/relationships/slide" Target="slides/slide55.xml"/><Relationship Id="rId96" Type="http://schemas.openxmlformats.org/officeDocument/2006/relationships/slide" Target="slides/slide76.xml"/><Relationship Id="rId140" Type="http://schemas.openxmlformats.org/officeDocument/2006/relationships/slide" Target="slides/slide120.xml"/><Relationship Id="rId161" Type="http://schemas.openxmlformats.org/officeDocument/2006/relationships/slide" Target="slides/slide141.xml"/><Relationship Id="rId182" Type="http://schemas.openxmlformats.org/officeDocument/2006/relationships/slide" Target="slides/slide162.xml"/><Relationship Id="rId217" Type="http://schemas.openxmlformats.org/officeDocument/2006/relationships/slide" Target="slides/slide197.xml"/><Relationship Id="rId6" Type="http://schemas.openxmlformats.org/officeDocument/2006/relationships/slideMaster" Target="slideMasters/slideMaster6.xml"/><Relationship Id="rId238" Type="http://schemas.openxmlformats.org/officeDocument/2006/relationships/slide" Target="slides/slide218.xml"/><Relationship Id="rId259" Type="http://schemas.openxmlformats.org/officeDocument/2006/relationships/slide" Target="slides/slide239.xml"/><Relationship Id="rId23" Type="http://schemas.openxmlformats.org/officeDocument/2006/relationships/slide" Target="slides/slide3.xml"/><Relationship Id="rId119" Type="http://schemas.openxmlformats.org/officeDocument/2006/relationships/slide" Target="slides/slide99.xml"/><Relationship Id="rId270" Type="http://schemas.openxmlformats.org/officeDocument/2006/relationships/slide" Target="slides/slide250.xml"/><Relationship Id="rId291" Type="http://schemas.openxmlformats.org/officeDocument/2006/relationships/slide" Target="slides/slide271.xml"/><Relationship Id="rId44" Type="http://schemas.openxmlformats.org/officeDocument/2006/relationships/slide" Target="slides/slide24.xml"/><Relationship Id="rId65" Type="http://schemas.openxmlformats.org/officeDocument/2006/relationships/slide" Target="slides/slide45.xml"/><Relationship Id="rId86" Type="http://schemas.openxmlformats.org/officeDocument/2006/relationships/slide" Target="slides/slide66.xml"/><Relationship Id="rId130" Type="http://schemas.openxmlformats.org/officeDocument/2006/relationships/slide" Target="slides/slide110.xml"/><Relationship Id="rId151" Type="http://schemas.openxmlformats.org/officeDocument/2006/relationships/slide" Target="slides/slide131.xml"/><Relationship Id="rId172" Type="http://schemas.openxmlformats.org/officeDocument/2006/relationships/slide" Target="slides/slide152.xml"/><Relationship Id="rId193" Type="http://schemas.openxmlformats.org/officeDocument/2006/relationships/slide" Target="slides/slide173.xml"/><Relationship Id="rId207" Type="http://schemas.openxmlformats.org/officeDocument/2006/relationships/slide" Target="slides/slide187.xml"/><Relationship Id="rId228" Type="http://schemas.openxmlformats.org/officeDocument/2006/relationships/slide" Target="slides/slide208.xml"/><Relationship Id="rId249" Type="http://schemas.openxmlformats.org/officeDocument/2006/relationships/slide" Target="slides/slide229.xml"/><Relationship Id="rId13" Type="http://schemas.openxmlformats.org/officeDocument/2006/relationships/slideMaster" Target="slideMasters/slideMaster13.xml"/><Relationship Id="rId109" Type="http://schemas.openxmlformats.org/officeDocument/2006/relationships/slide" Target="slides/slide89.xml"/><Relationship Id="rId260" Type="http://schemas.openxmlformats.org/officeDocument/2006/relationships/slide" Target="slides/slide240.xml"/><Relationship Id="rId281" Type="http://schemas.openxmlformats.org/officeDocument/2006/relationships/slide" Target="slides/slide261.xml"/><Relationship Id="rId34" Type="http://schemas.openxmlformats.org/officeDocument/2006/relationships/slide" Target="slides/slide14.xml"/><Relationship Id="rId55" Type="http://schemas.openxmlformats.org/officeDocument/2006/relationships/slide" Target="slides/slide35.xml"/><Relationship Id="rId76" Type="http://schemas.openxmlformats.org/officeDocument/2006/relationships/slide" Target="slides/slide56.xml"/><Relationship Id="rId97" Type="http://schemas.openxmlformats.org/officeDocument/2006/relationships/slide" Target="slides/slide77.xml"/><Relationship Id="rId120" Type="http://schemas.openxmlformats.org/officeDocument/2006/relationships/slide" Target="slides/slide100.xml"/><Relationship Id="rId141" Type="http://schemas.openxmlformats.org/officeDocument/2006/relationships/slide" Target="slides/slide121.xml"/><Relationship Id="rId7" Type="http://schemas.openxmlformats.org/officeDocument/2006/relationships/slideMaster" Target="slideMasters/slideMaster7.xml"/><Relationship Id="rId71" Type="http://schemas.openxmlformats.org/officeDocument/2006/relationships/slide" Target="slides/slide51.xml"/><Relationship Id="rId92" Type="http://schemas.openxmlformats.org/officeDocument/2006/relationships/slide" Target="slides/slide72.xml"/><Relationship Id="rId162" Type="http://schemas.openxmlformats.org/officeDocument/2006/relationships/slide" Target="slides/slide142.xml"/><Relationship Id="rId183" Type="http://schemas.openxmlformats.org/officeDocument/2006/relationships/slide" Target="slides/slide163.xml"/><Relationship Id="rId213" Type="http://schemas.openxmlformats.org/officeDocument/2006/relationships/slide" Target="slides/slide193.xml"/><Relationship Id="rId218" Type="http://schemas.openxmlformats.org/officeDocument/2006/relationships/slide" Target="slides/slide198.xml"/><Relationship Id="rId234" Type="http://schemas.openxmlformats.org/officeDocument/2006/relationships/slide" Target="slides/slide214.xml"/><Relationship Id="rId239" Type="http://schemas.openxmlformats.org/officeDocument/2006/relationships/slide" Target="slides/slide219.xml"/><Relationship Id="rId2" Type="http://schemas.openxmlformats.org/officeDocument/2006/relationships/slideMaster" Target="slideMasters/slideMaster2.xml"/><Relationship Id="rId29" Type="http://schemas.openxmlformats.org/officeDocument/2006/relationships/slide" Target="slides/slide9.xml"/><Relationship Id="rId250" Type="http://schemas.openxmlformats.org/officeDocument/2006/relationships/slide" Target="slides/slide230.xml"/><Relationship Id="rId255" Type="http://schemas.openxmlformats.org/officeDocument/2006/relationships/slide" Target="slides/slide235.xml"/><Relationship Id="rId271" Type="http://schemas.openxmlformats.org/officeDocument/2006/relationships/slide" Target="slides/slide251.xml"/><Relationship Id="rId276" Type="http://schemas.openxmlformats.org/officeDocument/2006/relationships/slide" Target="slides/slide256.xml"/><Relationship Id="rId292" Type="http://schemas.openxmlformats.org/officeDocument/2006/relationships/slide" Target="slides/slide272.xml"/><Relationship Id="rId297" Type="http://schemas.openxmlformats.org/officeDocument/2006/relationships/tableStyles" Target="tableStyles.xml"/><Relationship Id="rId24" Type="http://schemas.openxmlformats.org/officeDocument/2006/relationships/slide" Target="slides/slide4.xml"/><Relationship Id="rId40" Type="http://schemas.openxmlformats.org/officeDocument/2006/relationships/slide" Target="slides/slide20.xml"/><Relationship Id="rId45" Type="http://schemas.openxmlformats.org/officeDocument/2006/relationships/slide" Target="slides/slide25.xml"/><Relationship Id="rId66" Type="http://schemas.openxmlformats.org/officeDocument/2006/relationships/slide" Target="slides/slide46.xml"/><Relationship Id="rId87" Type="http://schemas.openxmlformats.org/officeDocument/2006/relationships/slide" Target="slides/slide67.xml"/><Relationship Id="rId110" Type="http://schemas.openxmlformats.org/officeDocument/2006/relationships/slide" Target="slides/slide90.xml"/><Relationship Id="rId115" Type="http://schemas.openxmlformats.org/officeDocument/2006/relationships/slide" Target="slides/slide95.xml"/><Relationship Id="rId131" Type="http://schemas.openxmlformats.org/officeDocument/2006/relationships/slide" Target="slides/slide111.xml"/><Relationship Id="rId136" Type="http://schemas.openxmlformats.org/officeDocument/2006/relationships/slide" Target="slides/slide116.xml"/><Relationship Id="rId157" Type="http://schemas.openxmlformats.org/officeDocument/2006/relationships/slide" Target="slides/slide137.xml"/><Relationship Id="rId178" Type="http://schemas.openxmlformats.org/officeDocument/2006/relationships/slide" Target="slides/slide158.xml"/><Relationship Id="rId61" Type="http://schemas.openxmlformats.org/officeDocument/2006/relationships/slide" Target="slides/slide41.xml"/><Relationship Id="rId82" Type="http://schemas.openxmlformats.org/officeDocument/2006/relationships/slide" Target="slides/slide62.xml"/><Relationship Id="rId152" Type="http://schemas.openxmlformats.org/officeDocument/2006/relationships/slide" Target="slides/slide132.xml"/><Relationship Id="rId173" Type="http://schemas.openxmlformats.org/officeDocument/2006/relationships/slide" Target="slides/slide153.xml"/><Relationship Id="rId194" Type="http://schemas.openxmlformats.org/officeDocument/2006/relationships/slide" Target="slides/slide174.xml"/><Relationship Id="rId199" Type="http://schemas.openxmlformats.org/officeDocument/2006/relationships/slide" Target="slides/slide179.xml"/><Relationship Id="rId203" Type="http://schemas.openxmlformats.org/officeDocument/2006/relationships/slide" Target="slides/slide183.xml"/><Relationship Id="rId208" Type="http://schemas.openxmlformats.org/officeDocument/2006/relationships/slide" Target="slides/slide188.xml"/><Relationship Id="rId229" Type="http://schemas.openxmlformats.org/officeDocument/2006/relationships/slide" Target="slides/slide209.xml"/><Relationship Id="rId19" Type="http://schemas.openxmlformats.org/officeDocument/2006/relationships/slideMaster" Target="slideMasters/slideMaster19.xml"/><Relationship Id="rId224" Type="http://schemas.openxmlformats.org/officeDocument/2006/relationships/slide" Target="slides/slide204.xml"/><Relationship Id="rId240" Type="http://schemas.openxmlformats.org/officeDocument/2006/relationships/slide" Target="slides/slide220.xml"/><Relationship Id="rId245" Type="http://schemas.openxmlformats.org/officeDocument/2006/relationships/slide" Target="slides/slide225.xml"/><Relationship Id="rId261" Type="http://schemas.openxmlformats.org/officeDocument/2006/relationships/slide" Target="slides/slide241.xml"/><Relationship Id="rId266" Type="http://schemas.openxmlformats.org/officeDocument/2006/relationships/slide" Target="slides/slide246.xml"/><Relationship Id="rId287" Type="http://schemas.openxmlformats.org/officeDocument/2006/relationships/slide" Target="slides/slide267.xml"/><Relationship Id="rId14" Type="http://schemas.openxmlformats.org/officeDocument/2006/relationships/slideMaster" Target="slideMasters/slideMaster14.xml"/><Relationship Id="rId30" Type="http://schemas.openxmlformats.org/officeDocument/2006/relationships/slide" Target="slides/slide10.xml"/><Relationship Id="rId35" Type="http://schemas.openxmlformats.org/officeDocument/2006/relationships/slide" Target="slides/slide15.xml"/><Relationship Id="rId56" Type="http://schemas.openxmlformats.org/officeDocument/2006/relationships/slide" Target="slides/slide36.xml"/><Relationship Id="rId77" Type="http://schemas.openxmlformats.org/officeDocument/2006/relationships/slide" Target="slides/slide57.xml"/><Relationship Id="rId100" Type="http://schemas.openxmlformats.org/officeDocument/2006/relationships/slide" Target="slides/slide80.xml"/><Relationship Id="rId105" Type="http://schemas.openxmlformats.org/officeDocument/2006/relationships/slide" Target="slides/slide85.xml"/><Relationship Id="rId126" Type="http://schemas.openxmlformats.org/officeDocument/2006/relationships/slide" Target="slides/slide106.xml"/><Relationship Id="rId147" Type="http://schemas.openxmlformats.org/officeDocument/2006/relationships/slide" Target="slides/slide127.xml"/><Relationship Id="rId168" Type="http://schemas.openxmlformats.org/officeDocument/2006/relationships/slide" Target="slides/slide148.xml"/><Relationship Id="rId282" Type="http://schemas.openxmlformats.org/officeDocument/2006/relationships/slide" Target="slides/slide262.xml"/><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slide" Target="slides/slide52.xml"/><Relationship Id="rId93" Type="http://schemas.openxmlformats.org/officeDocument/2006/relationships/slide" Target="slides/slide73.xml"/><Relationship Id="rId98" Type="http://schemas.openxmlformats.org/officeDocument/2006/relationships/slide" Target="slides/slide78.xml"/><Relationship Id="rId121" Type="http://schemas.openxmlformats.org/officeDocument/2006/relationships/slide" Target="slides/slide101.xml"/><Relationship Id="rId142" Type="http://schemas.openxmlformats.org/officeDocument/2006/relationships/slide" Target="slides/slide122.xml"/><Relationship Id="rId163" Type="http://schemas.openxmlformats.org/officeDocument/2006/relationships/slide" Target="slides/slide143.xml"/><Relationship Id="rId184" Type="http://schemas.openxmlformats.org/officeDocument/2006/relationships/slide" Target="slides/slide164.xml"/><Relationship Id="rId189" Type="http://schemas.openxmlformats.org/officeDocument/2006/relationships/slide" Target="slides/slide169.xml"/><Relationship Id="rId219" Type="http://schemas.openxmlformats.org/officeDocument/2006/relationships/slide" Target="slides/slide199.xml"/><Relationship Id="rId3" Type="http://schemas.openxmlformats.org/officeDocument/2006/relationships/slideMaster" Target="slideMasters/slideMaster3.xml"/><Relationship Id="rId214" Type="http://schemas.openxmlformats.org/officeDocument/2006/relationships/slide" Target="slides/slide194.xml"/><Relationship Id="rId230" Type="http://schemas.openxmlformats.org/officeDocument/2006/relationships/slide" Target="slides/slide210.xml"/><Relationship Id="rId235" Type="http://schemas.openxmlformats.org/officeDocument/2006/relationships/slide" Target="slides/slide215.xml"/><Relationship Id="rId251" Type="http://schemas.openxmlformats.org/officeDocument/2006/relationships/slide" Target="slides/slide231.xml"/><Relationship Id="rId256" Type="http://schemas.openxmlformats.org/officeDocument/2006/relationships/slide" Target="slides/slide236.xml"/><Relationship Id="rId277" Type="http://schemas.openxmlformats.org/officeDocument/2006/relationships/slide" Target="slides/slide257.xml"/><Relationship Id="rId25" Type="http://schemas.openxmlformats.org/officeDocument/2006/relationships/slide" Target="slides/slide5.xml"/><Relationship Id="rId46" Type="http://schemas.openxmlformats.org/officeDocument/2006/relationships/slide" Target="slides/slide26.xml"/><Relationship Id="rId67" Type="http://schemas.openxmlformats.org/officeDocument/2006/relationships/slide" Target="slides/slide47.xml"/><Relationship Id="rId116" Type="http://schemas.openxmlformats.org/officeDocument/2006/relationships/slide" Target="slides/slide96.xml"/><Relationship Id="rId137" Type="http://schemas.openxmlformats.org/officeDocument/2006/relationships/slide" Target="slides/slide117.xml"/><Relationship Id="rId158" Type="http://schemas.openxmlformats.org/officeDocument/2006/relationships/slide" Target="slides/slide138.xml"/><Relationship Id="rId272" Type="http://schemas.openxmlformats.org/officeDocument/2006/relationships/slide" Target="slides/slide252.xml"/><Relationship Id="rId293" Type="http://schemas.openxmlformats.org/officeDocument/2006/relationships/notesMaster" Target="notesMasters/notesMaster1.xml"/><Relationship Id="rId20" Type="http://schemas.openxmlformats.org/officeDocument/2006/relationships/slideMaster" Target="slideMasters/slideMaster20.xml"/><Relationship Id="rId41" Type="http://schemas.openxmlformats.org/officeDocument/2006/relationships/slide" Target="slides/slide21.xml"/><Relationship Id="rId62" Type="http://schemas.openxmlformats.org/officeDocument/2006/relationships/slide" Target="slides/slide42.xml"/><Relationship Id="rId83" Type="http://schemas.openxmlformats.org/officeDocument/2006/relationships/slide" Target="slides/slide63.xml"/><Relationship Id="rId88" Type="http://schemas.openxmlformats.org/officeDocument/2006/relationships/slide" Target="slides/slide68.xml"/><Relationship Id="rId111" Type="http://schemas.openxmlformats.org/officeDocument/2006/relationships/slide" Target="slides/slide91.xml"/><Relationship Id="rId132" Type="http://schemas.openxmlformats.org/officeDocument/2006/relationships/slide" Target="slides/slide112.xml"/><Relationship Id="rId153" Type="http://schemas.openxmlformats.org/officeDocument/2006/relationships/slide" Target="slides/slide133.xml"/><Relationship Id="rId174" Type="http://schemas.openxmlformats.org/officeDocument/2006/relationships/slide" Target="slides/slide154.xml"/><Relationship Id="rId179" Type="http://schemas.openxmlformats.org/officeDocument/2006/relationships/slide" Target="slides/slide159.xml"/><Relationship Id="rId195" Type="http://schemas.openxmlformats.org/officeDocument/2006/relationships/slide" Target="slides/slide175.xml"/><Relationship Id="rId209" Type="http://schemas.openxmlformats.org/officeDocument/2006/relationships/slide" Target="slides/slide189.xml"/><Relationship Id="rId190" Type="http://schemas.openxmlformats.org/officeDocument/2006/relationships/slide" Target="slides/slide170.xml"/><Relationship Id="rId204" Type="http://schemas.openxmlformats.org/officeDocument/2006/relationships/slide" Target="slides/slide184.xml"/><Relationship Id="rId220" Type="http://schemas.openxmlformats.org/officeDocument/2006/relationships/slide" Target="slides/slide200.xml"/><Relationship Id="rId225" Type="http://schemas.openxmlformats.org/officeDocument/2006/relationships/slide" Target="slides/slide205.xml"/><Relationship Id="rId241" Type="http://schemas.openxmlformats.org/officeDocument/2006/relationships/slide" Target="slides/slide221.xml"/><Relationship Id="rId246" Type="http://schemas.openxmlformats.org/officeDocument/2006/relationships/slide" Target="slides/slide226.xml"/><Relationship Id="rId267" Type="http://schemas.openxmlformats.org/officeDocument/2006/relationships/slide" Target="slides/slide247.xml"/><Relationship Id="rId288" Type="http://schemas.openxmlformats.org/officeDocument/2006/relationships/slide" Target="slides/slide268.xml"/><Relationship Id="rId15" Type="http://schemas.openxmlformats.org/officeDocument/2006/relationships/slideMaster" Target="slideMasters/slideMaster15.xml"/><Relationship Id="rId36" Type="http://schemas.openxmlformats.org/officeDocument/2006/relationships/slide" Target="slides/slide16.xml"/><Relationship Id="rId57" Type="http://schemas.openxmlformats.org/officeDocument/2006/relationships/slide" Target="slides/slide37.xml"/><Relationship Id="rId106" Type="http://schemas.openxmlformats.org/officeDocument/2006/relationships/slide" Target="slides/slide86.xml"/><Relationship Id="rId127" Type="http://schemas.openxmlformats.org/officeDocument/2006/relationships/slide" Target="slides/slide107.xml"/><Relationship Id="rId262" Type="http://schemas.openxmlformats.org/officeDocument/2006/relationships/slide" Target="slides/slide242.xml"/><Relationship Id="rId283" Type="http://schemas.openxmlformats.org/officeDocument/2006/relationships/slide" Target="slides/slide263.xml"/><Relationship Id="rId10" Type="http://schemas.openxmlformats.org/officeDocument/2006/relationships/slideMaster" Target="slideMasters/slideMaster10.xml"/><Relationship Id="rId31" Type="http://schemas.openxmlformats.org/officeDocument/2006/relationships/slide" Target="slides/slide11.xml"/><Relationship Id="rId52" Type="http://schemas.openxmlformats.org/officeDocument/2006/relationships/slide" Target="slides/slide32.xml"/><Relationship Id="rId73" Type="http://schemas.openxmlformats.org/officeDocument/2006/relationships/slide" Target="slides/slide53.xml"/><Relationship Id="rId78" Type="http://schemas.openxmlformats.org/officeDocument/2006/relationships/slide" Target="slides/slide58.xml"/><Relationship Id="rId94" Type="http://schemas.openxmlformats.org/officeDocument/2006/relationships/slide" Target="slides/slide74.xml"/><Relationship Id="rId99" Type="http://schemas.openxmlformats.org/officeDocument/2006/relationships/slide" Target="slides/slide79.xml"/><Relationship Id="rId101" Type="http://schemas.openxmlformats.org/officeDocument/2006/relationships/slide" Target="slides/slide81.xml"/><Relationship Id="rId122" Type="http://schemas.openxmlformats.org/officeDocument/2006/relationships/slide" Target="slides/slide102.xml"/><Relationship Id="rId143" Type="http://schemas.openxmlformats.org/officeDocument/2006/relationships/slide" Target="slides/slide123.xml"/><Relationship Id="rId148" Type="http://schemas.openxmlformats.org/officeDocument/2006/relationships/slide" Target="slides/slide128.xml"/><Relationship Id="rId164" Type="http://schemas.openxmlformats.org/officeDocument/2006/relationships/slide" Target="slides/slide144.xml"/><Relationship Id="rId169" Type="http://schemas.openxmlformats.org/officeDocument/2006/relationships/slide" Target="slides/slide149.xml"/><Relationship Id="rId185" Type="http://schemas.openxmlformats.org/officeDocument/2006/relationships/slide" Target="slides/slide165.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0.xml"/><Relationship Id="rId210" Type="http://schemas.openxmlformats.org/officeDocument/2006/relationships/slide" Target="slides/slide190.xml"/><Relationship Id="rId215" Type="http://schemas.openxmlformats.org/officeDocument/2006/relationships/slide" Target="slides/slide195.xml"/><Relationship Id="rId236" Type="http://schemas.openxmlformats.org/officeDocument/2006/relationships/slide" Target="slides/slide216.xml"/><Relationship Id="rId257" Type="http://schemas.openxmlformats.org/officeDocument/2006/relationships/slide" Target="slides/slide237.xml"/><Relationship Id="rId278" Type="http://schemas.openxmlformats.org/officeDocument/2006/relationships/slide" Target="slides/slide258.xml"/><Relationship Id="rId26" Type="http://schemas.openxmlformats.org/officeDocument/2006/relationships/slide" Target="slides/slide6.xml"/><Relationship Id="rId231" Type="http://schemas.openxmlformats.org/officeDocument/2006/relationships/slide" Target="slides/slide211.xml"/><Relationship Id="rId252" Type="http://schemas.openxmlformats.org/officeDocument/2006/relationships/slide" Target="slides/slide232.xml"/><Relationship Id="rId273" Type="http://schemas.openxmlformats.org/officeDocument/2006/relationships/slide" Target="slides/slide253.xml"/><Relationship Id="rId294" Type="http://schemas.openxmlformats.org/officeDocument/2006/relationships/presProps" Target="presProps.xml"/><Relationship Id="rId47" Type="http://schemas.openxmlformats.org/officeDocument/2006/relationships/slide" Target="slides/slide27.xml"/><Relationship Id="rId68" Type="http://schemas.openxmlformats.org/officeDocument/2006/relationships/slide" Target="slides/slide48.xml"/><Relationship Id="rId89" Type="http://schemas.openxmlformats.org/officeDocument/2006/relationships/slide" Target="slides/slide69.xml"/><Relationship Id="rId112" Type="http://schemas.openxmlformats.org/officeDocument/2006/relationships/slide" Target="slides/slide92.xml"/><Relationship Id="rId133" Type="http://schemas.openxmlformats.org/officeDocument/2006/relationships/slide" Target="slides/slide113.xml"/><Relationship Id="rId154" Type="http://schemas.openxmlformats.org/officeDocument/2006/relationships/slide" Target="slides/slide134.xml"/><Relationship Id="rId175" Type="http://schemas.openxmlformats.org/officeDocument/2006/relationships/slide" Target="slides/slide155.xml"/><Relationship Id="rId196" Type="http://schemas.openxmlformats.org/officeDocument/2006/relationships/slide" Target="slides/slide176.xml"/><Relationship Id="rId200" Type="http://schemas.openxmlformats.org/officeDocument/2006/relationships/slide" Target="slides/slide180.xml"/><Relationship Id="rId16" Type="http://schemas.openxmlformats.org/officeDocument/2006/relationships/slideMaster" Target="slideMasters/slideMaster16.xml"/><Relationship Id="rId221" Type="http://schemas.openxmlformats.org/officeDocument/2006/relationships/slide" Target="slides/slide201.xml"/><Relationship Id="rId242" Type="http://schemas.openxmlformats.org/officeDocument/2006/relationships/slide" Target="slides/slide222.xml"/><Relationship Id="rId263" Type="http://schemas.openxmlformats.org/officeDocument/2006/relationships/slide" Target="slides/slide243.xml"/><Relationship Id="rId284" Type="http://schemas.openxmlformats.org/officeDocument/2006/relationships/slide" Target="slides/slide264.xml"/><Relationship Id="rId37" Type="http://schemas.openxmlformats.org/officeDocument/2006/relationships/slide" Target="slides/slide17.xml"/><Relationship Id="rId58" Type="http://schemas.openxmlformats.org/officeDocument/2006/relationships/slide" Target="slides/slide38.xml"/><Relationship Id="rId79" Type="http://schemas.openxmlformats.org/officeDocument/2006/relationships/slide" Target="slides/slide59.xml"/><Relationship Id="rId102" Type="http://schemas.openxmlformats.org/officeDocument/2006/relationships/slide" Target="slides/slide82.xml"/><Relationship Id="rId123" Type="http://schemas.openxmlformats.org/officeDocument/2006/relationships/slide" Target="slides/slide103.xml"/><Relationship Id="rId144" Type="http://schemas.openxmlformats.org/officeDocument/2006/relationships/slide" Target="slides/slide124.xml"/><Relationship Id="rId90" Type="http://schemas.openxmlformats.org/officeDocument/2006/relationships/slide" Target="slides/slide70.xml"/><Relationship Id="rId165" Type="http://schemas.openxmlformats.org/officeDocument/2006/relationships/slide" Target="slides/slide145.xml"/><Relationship Id="rId186" Type="http://schemas.openxmlformats.org/officeDocument/2006/relationships/slide" Target="slides/slide166.xml"/><Relationship Id="rId211" Type="http://schemas.openxmlformats.org/officeDocument/2006/relationships/slide" Target="slides/slide191.xml"/><Relationship Id="rId232" Type="http://schemas.openxmlformats.org/officeDocument/2006/relationships/slide" Target="slides/slide212.xml"/><Relationship Id="rId253" Type="http://schemas.openxmlformats.org/officeDocument/2006/relationships/slide" Target="slides/slide233.xml"/><Relationship Id="rId274" Type="http://schemas.openxmlformats.org/officeDocument/2006/relationships/slide" Target="slides/slide254.xml"/><Relationship Id="rId295" Type="http://schemas.openxmlformats.org/officeDocument/2006/relationships/viewProps" Target="viewProps.xml"/><Relationship Id="rId27" Type="http://schemas.openxmlformats.org/officeDocument/2006/relationships/slide" Target="slides/slide7.xml"/><Relationship Id="rId48" Type="http://schemas.openxmlformats.org/officeDocument/2006/relationships/slide" Target="slides/slide28.xml"/><Relationship Id="rId69" Type="http://schemas.openxmlformats.org/officeDocument/2006/relationships/slide" Target="slides/slide49.xml"/><Relationship Id="rId113" Type="http://schemas.openxmlformats.org/officeDocument/2006/relationships/slide" Target="slides/slide93.xml"/><Relationship Id="rId134" Type="http://schemas.openxmlformats.org/officeDocument/2006/relationships/slide" Target="slides/slide114.xml"/><Relationship Id="rId80" Type="http://schemas.openxmlformats.org/officeDocument/2006/relationships/slide" Target="slides/slide60.xml"/><Relationship Id="rId155" Type="http://schemas.openxmlformats.org/officeDocument/2006/relationships/slide" Target="slides/slide135.xml"/><Relationship Id="rId176" Type="http://schemas.openxmlformats.org/officeDocument/2006/relationships/slide" Target="slides/slide156.xml"/><Relationship Id="rId197" Type="http://schemas.openxmlformats.org/officeDocument/2006/relationships/slide" Target="slides/slide177.xml"/><Relationship Id="rId201" Type="http://schemas.openxmlformats.org/officeDocument/2006/relationships/slide" Target="slides/slide181.xml"/><Relationship Id="rId222" Type="http://schemas.openxmlformats.org/officeDocument/2006/relationships/slide" Target="slides/slide202.xml"/><Relationship Id="rId243" Type="http://schemas.openxmlformats.org/officeDocument/2006/relationships/slide" Target="slides/slide223.xml"/><Relationship Id="rId264" Type="http://schemas.openxmlformats.org/officeDocument/2006/relationships/slide" Target="slides/slide244.xml"/><Relationship Id="rId285" Type="http://schemas.openxmlformats.org/officeDocument/2006/relationships/slide" Target="slides/slide265.xml"/><Relationship Id="rId17" Type="http://schemas.openxmlformats.org/officeDocument/2006/relationships/slideMaster" Target="slideMasters/slideMaster17.xml"/><Relationship Id="rId38" Type="http://schemas.openxmlformats.org/officeDocument/2006/relationships/slide" Target="slides/slide18.xml"/><Relationship Id="rId59" Type="http://schemas.openxmlformats.org/officeDocument/2006/relationships/slide" Target="slides/slide39.xml"/><Relationship Id="rId103" Type="http://schemas.openxmlformats.org/officeDocument/2006/relationships/slide" Target="slides/slide83.xml"/><Relationship Id="rId124" Type="http://schemas.openxmlformats.org/officeDocument/2006/relationships/slide" Target="slides/slide104.xml"/><Relationship Id="rId70" Type="http://schemas.openxmlformats.org/officeDocument/2006/relationships/slide" Target="slides/slide50.xml"/><Relationship Id="rId91" Type="http://schemas.openxmlformats.org/officeDocument/2006/relationships/slide" Target="slides/slide71.xml"/><Relationship Id="rId145" Type="http://schemas.openxmlformats.org/officeDocument/2006/relationships/slide" Target="slides/slide125.xml"/><Relationship Id="rId166" Type="http://schemas.openxmlformats.org/officeDocument/2006/relationships/slide" Target="slides/slide146.xml"/><Relationship Id="rId187" Type="http://schemas.openxmlformats.org/officeDocument/2006/relationships/slide" Target="slides/slide167.xml"/><Relationship Id="rId1" Type="http://schemas.openxmlformats.org/officeDocument/2006/relationships/slideMaster" Target="slideMasters/slideMaster1.xml"/><Relationship Id="rId212" Type="http://schemas.openxmlformats.org/officeDocument/2006/relationships/slide" Target="slides/slide192.xml"/><Relationship Id="rId233" Type="http://schemas.openxmlformats.org/officeDocument/2006/relationships/slide" Target="slides/slide213.xml"/><Relationship Id="rId254" Type="http://schemas.openxmlformats.org/officeDocument/2006/relationships/slide" Target="slides/slide234.xml"/><Relationship Id="rId28" Type="http://schemas.openxmlformats.org/officeDocument/2006/relationships/slide" Target="slides/slide8.xml"/><Relationship Id="rId49" Type="http://schemas.openxmlformats.org/officeDocument/2006/relationships/slide" Target="slides/slide29.xml"/><Relationship Id="rId114" Type="http://schemas.openxmlformats.org/officeDocument/2006/relationships/slide" Target="slides/slide94.xml"/><Relationship Id="rId275" Type="http://schemas.openxmlformats.org/officeDocument/2006/relationships/slide" Target="slides/slide255.xml"/><Relationship Id="rId296" Type="http://schemas.openxmlformats.org/officeDocument/2006/relationships/theme" Target="theme/theme1.xml"/><Relationship Id="rId60" Type="http://schemas.openxmlformats.org/officeDocument/2006/relationships/slide" Target="slides/slide40.xml"/><Relationship Id="rId81" Type="http://schemas.openxmlformats.org/officeDocument/2006/relationships/slide" Target="slides/slide61.xml"/><Relationship Id="rId135" Type="http://schemas.openxmlformats.org/officeDocument/2006/relationships/slide" Target="slides/slide115.xml"/><Relationship Id="rId156" Type="http://schemas.openxmlformats.org/officeDocument/2006/relationships/slide" Target="slides/slide136.xml"/><Relationship Id="rId177" Type="http://schemas.openxmlformats.org/officeDocument/2006/relationships/slide" Target="slides/slide157.xml"/><Relationship Id="rId198" Type="http://schemas.openxmlformats.org/officeDocument/2006/relationships/slide" Target="slides/slide178.xml"/><Relationship Id="rId202" Type="http://schemas.openxmlformats.org/officeDocument/2006/relationships/slide" Target="slides/slide182.xml"/><Relationship Id="rId223" Type="http://schemas.openxmlformats.org/officeDocument/2006/relationships/slide" Target="slides/slide203.xml"/><Relationship Id="rId244" Type="http://schemas.openxmlformats.org/officeDocument/2006/relationships/slide" Target="slides/slide224.xml"/><Relationship Id="rId18" Type="http://schemas.openxmlformats.org/officeDocument/2006/relationships/slideMaster" Target="slideMasters/slideMaster18.xml"/><Relationship Id="rId39" Type="http://schemas.openxmlformats.org/officeDocument/2006/relationships/slide" Target="slides/slide19.xml"/><Relationship Id="rId265" Type="http://schemas.openxmlformats.org/officeDocument/2006/relationships/slide" Target="slides/slide245.xml"/><Relationship Id="rId286" Type="http://schemas.openxmlformats.org/officeDocument/2006/relationships/slide" Target="slides/slide266.xml"/><Relationship Id="rId50" Type="http://schemas.openxmlformats.org/officeDocument/2006/relationships/slide" Target="slides/slide30.xml"/><Relationship Id="rId104" Type="http://schemas.openxmlformats.org/officeDocument/2006/relationships/slide" Target="slides/slide84.xml"/><Relationship Id="rId125" Type="http://schemas.openxmlformats.org/officeDocument/2006/relationships/slide" Target="slides/slide105.xml"/><Relationship Id="rId146" Type="http://schemas.openxmlformats.org/officeDocument/2006/relationships/slide" Target="slides/slide126.xml"/><Relationship Id="rId167" Type="http://schemas.openxmlformats.org/officeDocument/2006/relationships/slide" Target="slides/slide147.xml"/><Relationship Id="rId188" Type="http://schemas.openxmlformats.org/officeDocument/2006/relationships/slide" Target="slides/slide16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Documents%20and%20Settings\stephenst\My%20Documents\STEPHENST\My%20Documents\Merck\Evaluation%20Report.Philadelphia..final.11.03.08.doc!_1379763127" TargetMode="Externa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egansussman\Documents\Research%20Tasks%20and%20Meetings\asthma%20slides.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egansussman\Documents\Research%20Tasks%20and%20Meetings\asthma%20slides.xlsx" TargetMode="External"/><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2.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610337972167013"/>
          <c:y val="0.29607250755287223"/>
          <c:w val="0.4155069582504971"/>
          <c:h val="0.63141993957703901"/>
        </c:manualLayout>
      </c:layout>
      <c:pieChart>
        <c:varyColors val="1"/>
        <c:ser>
          <c:idx val="0"/>
          <c:order val="0"/>
          <c:tx>
            <c:strRef>
              <c:f>'C:\Documents and Settings\CWEST\Local Settings\Temporary Internet Files\OLK657\[screening chart.xls]Sheet1'!$I$38</c:f>
              <c:strCache>
                <c:ptCount val="1"/>
                <c:pt idx="0">
                  <c:v>Total</c:v>
                </c:pt>
              </c:strCache>
            </c:strRef>
          </c:tx>
          <c:dLbls>
            <c:dLbl>
              <c:idx val="0"/>
              <c:layout>
                <c:manualLayout>
                  <c:x val="1.5924656005966459E-2"/>
                  <c:y val="-0.10232656325230104"/>
                </c:manualLayout>
              </c:layout>
              <c:tx>
                <c:rich>
                  <a:bodyPr/>
                  <a:lstStyle/>
                  <a:p>
                    <a:r>
                      <a:rPr lang="en-US"/>
                      <a:t>Negative
73%</a:t>
                    </a:r>
                  </a:p>
                </c:rich>
              </c:tx>
              <c:showLegendKey val="0"/>
              <c:showVal val="0"/>
              <c:showCatName val="1"/>
              <c:showSerName val="0"/>
              <c:showPercent val="1"/>
              <c:showBubbleSize val="0"/>
              <c:extLst>
                <c:ext xmlns:c15="http://schemas.microsoft.com/office/drawing/2012/chart" uri="{CE6537A1-D6FC-4f65-9D91-7224C49458BB}"/>
              </c:extLst>
            </c:dLbl>
            <c:dLbl>
              <c:idx val="1"/>
              <c:layout>
                <c:manualLayout>
                  <c:x val="-9.0182828564941503E-2"/>
                  <c:y val="-4.5982199030191349E-3"/>
                </c:manualLayout>
              </c:layout>
              <c:tx>
                <c:rich>
                  <a:bodyPr/>
                  <a:lstStyle/>
                  <a:p>
                    <a:r>
                      <a:rPr lang="en-US"/>
                      <a:t>Positive
22%</a:t>
                    </a:r>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3.0279137533831293E-2"/>
                  <c:y val="-4.8006879963561983E-2"/>
                </c:manualLayout>
              </c:layout>
              <c:tx>
                <c:rich>
                  <a:bodyPr/>
                  <a:lstStyle/>
                  <a:p>
                    <a:r>
                      <a:rPr lang="en-US"/>
                      <a:t>Probable
5%</a:t>
                    </a:r>
                  </a:p>
                </c:rich>
              </c:tx>
              <c:showLegendKey val="0"/>
              <c:showVal val="0"/>
              <c:showCatName val="1"/>
              <c:showSerName val="0"/>
              <c:showPercent val="1"/>
              <c:showBubbleSize val="0"/>
              <c:extLst>
                <c:ext xmlns:c15="http://schemas.microsoft.com/office/drawing/2012/chart" uri="{CE6537A1-D6FC-4f65-9D91-7224C49458BB}"/>
              </c:extLst>
            </c:dLbl>
            <c:numFmt formatCode="0%" sourceLinked="0"/>
            <c:spPr>
              <a:noFill/>
              <a:ln>
                <a:noFill/>
              </a:ln>
              <a:effectLst/>
            </c:spPr>
            <c:txPr>
              <a:bodyPr wrap="square" lIns="38100" tIns="19050" rIns="38100" bIns="19050" anchor="ctr">
                <a:spAutoFit/>
              </a:bodyPr>
              <a:lstStyle/>
              <a:p>
                <a:pPr>
                  <a:defRPr sz="1600"/>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'C:\Documents and Settings\CWEST\Local Settings\Temporary Internet Files\OLK657\[screening chart.xls]Sheet1'!$A$39:$A$41</c:f>
              <c:strCache>
                <c:ptCount val="3"/>
                <c:pt idx="0">
                  <c:v>Negative</c:v>
                </c:pt>
                <c:pt idx="1">
                  <c:v>Positive</c:v>
                </c:pt>
                <c:pt idx="2">
                  <c:v>Probable</c:v>
                </c:pt>
              </c:strCache>
            </c:strRef>
          </c:cat>
          <c:val>
            <c:numRef>
              <c:f>'C:\Documents and Settings\CWEST\Local Settings\Temporary Internet Files\OLK657\[screening chart.xls]Sheet1'!$I$39:$I$41</c:f>
              <c:numCache>
                <c:formatCode>General</c:formatCode>
                <c:ptCount val="3"/>
                <c:pt idx="0">
                  <c:v>1429</c:v>
                </c:pt>
                <c:pt idx="1">
                  <c:v>528</c:v>
                </c:pt>
                <c:pt idx="2">
                  <c:v>66</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Keystone First Age</a:t>
            </a:r>
          </a:p>
        </c:rich>
      </c:tx>
      <c:layout>
        <c:manualLayout>
          <c:xMode val="edge"/>
          <c:yMode val="edge"/>
          <c:x val="0.34223091722647286"/>
          <c:y val="2.2263733330060972E-2"/>
        </c:manualLayout>
      </c:layout>
      <c:overlay val="0"/>
    </c:title>
    <c:autoTitleDeleted val="0"/>
    <c:view3D>
      <c:rotX val="30"/>
      <c:rotY val="0"/>
      <c:rAngAx val="0"/>
    </c:view3D>
    <c:floor>
      <c:thickness val="0"/>
    </c:floor>
    <c:sideWall>
      <c:thickness val="0"/>
    </c:sideWall>
    <c:backWall>
      <c:thickness val="0"/>
    </c:backWall>
    <c:plotArea>
      <c:layout>
        <c:manualLayout>
          <c:layoutTarget val="inner"/>
          <c:xMode val="edge"/>
          <c:yMode val="edge"/>
          <c:x val="2.3054379123545115E-2"/>
          <c:y val="0.37823383215589917"/>
          <c:w val="0.66528840211646245"/>
          <c:h val="0.53713227936207331"/>
        </c:manualLayout>
      </c:layout>
      <c:pie3DChart>
        <c:varyColors val="1"/>
        <c:ser>
          <c:idx val="0"/>
          <c:order val="0"/>
          <c:explosion val="17"/>
          <c:dLbls>
            <c:spPr>
              <a:noFill/>
              <a:ln>
                <a:noFill/>
              </a:ln>
              <a:effectLst/>
            </c:spPr>
            <c:txPr>
              <a:bodyPr/>
              <a:lstStyle/>
              <a:p>
                <a:pPr>
                  <a:defRPr sz="1050" b="1"/>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'KF Demographics Feb 2015'!$A$36:$A$40</c:f>
              <c:strCache>
                <c:ptCount val="5"/>
                <c:pt idx="0">
                  <c:v>0-5</c:v>
                </c:pt>
                <c:pt idx="1">
                  <c:v>21-45</c:v>
                </c:pt>
                <c:pt idx="2">
                  <c:v>46-64</c:v>
                </c:pt>
                <c:pt idx="3">
                  <c:v>6-20</c:v>
                </c:pt>
                <c:pt idx="4">
                  <c:v>65+</c:v>
                </c:pt>
              </c:strCache>
            </c:strRef>
          </c:cat>
          <c:val>
            <c:numRef>
              <c:f>'KF Demographics Feb 2015'!$C$36:$C$40</c:f>
              <c:numCache>
                <c:formatCode>0.00%</c:formatCode>
                <c:ptCount val="5"/>
                <c:pt idx="0">
                  <c:v>0.21899374696852511</c:v>
                </c:pt>
                <c:pt idx="1">
                  <c:v>0.20378393613255902</c:v>
                </c:pt>
                <c:pt idx="2">
                  <c:v>0.11211213507596712</c:v>
                </c:pt>
                <c:pt idx="3">
                  <c:v>0.45871950500111425</c:v>
                </c:pt>
                <c:pt idx="4">
                  <c:v>6.3906768218344847E-3</c:v>
                </c:pt>
              </c:numCache>
            </c:numRef>
          </c:val>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Keystone First Race</a:t>
            </a:r>
          </a:p>
        </c:rich>
      </c:tx>
      <c:overlay val="0"/>
    </c:title>
    <c:autoTitleDeleted val="0"/>
    <c:view3D>
      <c:rotX val="30"/>
      <c:rotY val="0"/>
      <c:rAngAx val="0"/>
    </c:view3D>
    <c:floor>
      <c:thickness val="0"/>
    </c:floor>
    <c:sideWall>
      <c:thickness val="0"/>
    </c:sideWall>
    <c:backWall>
      <c:thickness val="0"/>
    </c:backWall>
    <c:plotArea>
      <c:layout/>
      <c:pie3DChart>
        <c:varyColors val="1"/>
        <c:dLbls>
          <c:showLegendKey val="0"/>
          <c:showVal val="0"/>
          <c:showCatName val="0"/>
          <c:showSerName val="0"/>
          <c:showPercent val="0"/>
          <c:showBubbleSize val="0"/>
          <c:showLeaderLines val="0"/>
        </c:dLbls>
      </c:pie3DChart>
    </c:plotArea>
    <c:legend>
      <c:legendPos val="r"/>
      <c:layout>
        <c:manualLayout>
          <c:xMode val="edge"/>
          <c:yMode val="edge"/>
          <c:x val="0.54637782228190113"/>
          <c:y val="0.13522922981623786"/>
          <c:w val="0.31547675881598619"/>
          <c:h val="0.71492603181687631"/>
        </c:manualLayout>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274853801169591E-2"/>
          <c:y val="1.0602679687314267E-2"/>
          <c:w val="0.94619883040935671"/>
          <c:h val="0.74269016112651487"/>
        </c:manualLayout>
      </c:layout>
      <c:lineChart>
        <c:grouping val="standard"/>
        <c:varyColors val="0"/>
        <c:ser>
          <c:idx val="0"/>
          <c:order val="0"/>
          <c:tx>
            <c:strRef>
              <c:f>Sheet1!$A$2</c:f>
              <c:strCache>
                <c:ptCount val="1"/>
                <c:pt idx="0">
                  <c:v>lo</c:v>
                </c:pt>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Sheet1!$B$2:$J$2</c:f>
              <c:numCache>
                <c:formatCode>General</c:formatCode>
                <c:ptCount val="9"/>
                <c:pt idx="0">
                  <c:v>1.4</c:v>
                </c:pt>
              </c:numCache>
            </c:numRef>
          </c:val>
          <c:smooth val="0"/>
        </c:ser>
        <c:ser>
          <c:idx val="1"/>
          <c:order val="1"/>
          <c:tx>
            <c:strRef>
              <c:f>Sheet1!$A$3</c:f>
              <c:strCache>
                <c:ptCount val="1"/>
                <c:pt idx="0">
                  <c:v>hi</c:v>
                </c:pt>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Sheet1!$B$3:$J$3</c:f>
              <c:numCache>
                <c:formatCode>General</c:formatCode>
                <c:ptCount val="9"/>
                <c:pt idx="0">
                  <c:v>1.8</c:v>
                </c:pt>
              </c:numCache>
            </c:numRef>
          </c:val>
          <c:smooth val="0"/>
        </c:ser>
        <c:ser>
          <c:idx val="2"/>
          <c:order val="2"/>
          <c:tx>
            <c:strRef>
              <c:f>Sheet1!$A$4</c:f>
              <c:strCache>
                <c:ptCount val="1"/>
                <c:pt idx="0">
                  <c:v>pe</c:v>
                </c:pt>
              </c:strCache>
            </c:strRef>
          </c:tx>
          <c:spPr>
            <a:ln w="19226">
              <a:noFill/>
            </a:ln>
          </c:spPr>
          <c:marker>
            <c:symbol val="circle"/>
            <c:size val="9"/>
            <c:spPr>
              <a:solidFill>
                <a:srgbClr val="002060"/>
              </a:solidFill>
              <a:ln>
                <a:solidFill>
                  <a:srgbClr val="000000"/>
                </a:solidFill>
                <a:prstDash val="solid"/>
              </a:ln>
            </c:spPr>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Sheet1!$B$4:$J$4</c:f>
              <c:numCache>
                <c:formatCode>General</c:formatCode>
                <c:ptCount val="9"/>
                <c:pt idx="0">
                  <c:v>1.6</c:v>
                </c:pt>
              </c:numCache>
            </c:numRef>
          </c:val>
          <c:smooth val="0"/>
        </c:ser>
        <c:ser>
          <c:idx val="3"/>
          <c:order val="3"/>
          <c:tx>
            <c:strRef>
              <c:f>Sheet1!$A$5</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Sheet1!$B$5:$J$5</c:f>
              <c:numCache>
                <c:formatCode>General</c:formatCode>
                <c:ptCount val="9"/>
                <c:pt idx="2">
                  <c:v>0.5</c:v>
                </c:pt>
              </c:numCache>
            </c:numRef>
          </c:val>
          <c:smooth val="0"/>
        </c:ser>
        <c:ser>
          <c:idx val="4"/>
          <c:order val="4"/>
          <c:tx>
            <c:strRef>
              <c:f>Sheet1!$A$6</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Sheet1!$B$6:$J$6</c:f>
              <c:numCache>
                <c:formatCode>General</c:formatCode>
                <c:ptCount val="9"/>
                <c:pt idx="2">
                  <c:v>1.4</c:v>
                </c:pt>
              </c:numCache>
            </c:numRef>
          </c:val>
          <c:smooth val="0"/>
        </c:ser>
        <c:ser>
          <c:idx val="5"/>
          <c:order val="5"/>
          <c:tx>
            <c:strRef>
              <c:f>Sheet1!$A$7</c:f>
              <c:strCache>
                <c:ptCount val="1"/>
              </c:strCache>
            </c:strRef>
          </c:tx>
          <c:spPr>
            <a:ln w="19226">
              <a:noFill/>
            </a:ln>
          </c:spPr>
          <c:marker>
            <c:symbol val="circle"/>
            <c:size val="9"/>
            <c:spPr>
              <a:solidFill>
                <a:srgbClr val="00B050"/>
              </a:solidFill>
              <a:ln>
                <a:solidFill>
                  <a:srgbClr val="000000"/>
                </a:solidFill>
                <a:prstDash val="solid"/>
              </a:ln>
            </c:spPr>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Sheet1!$B$7:$J$7</c:f>
              <c:numCache>
                <c:formatCode>General</c:formatCode>
                <c:ptCount val="9"/>
                <c:pt idx="2">
                  <c:v>0.8</c:v>
                </c:pt>
              </c:numCache>
            </c:numRef>
          </c:val>
          <c:smooth val="0"/>
        </c:ser>
        <c:ser>
          <c:idx val="6"/>
          <c:order val="6"/>
          <c:tx>
            <c:strRef>
              <c:f>Sheet1!$A$8</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Sheet1!$B$8:$J$8</c:f>
              <c:numCache>
                <c:formatCode>General</c:formatCode>
                <c:ptCount val="9"/>
                <c:pt idx="4">
                  <c:v>2.6</c:v>
                </c:pt>
              </c:numCache>
            </c:numRef>
          </c:val>
          <c:smooth val="0"/>
        </c:ser>
        <c:ser>
          <c:idx val="7"/>
          <c:order val="7"/>
          <c:tx>
            <c:strRef>
              <c:f>Sheet1!$A$9</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Sheet1!$B$9:$J$9</c:f>
              <c:numCache>
                <c:formatCode>General</c:formatCode>
                <c:ptCount val="9"/>
                <c:pt idx="4">
                  <c:v>5</c:v>
                </c:pt>
              </c:numCache>
            </c:numRef>
          </c:val>
          <c:smooth val="0"/>
        </c:ser>
        <c:ser>
          <c:idx val="8"/>
          <c:order val="8"/>
          <c:tx>
            <c:strRef>
              <c:f>Sheet1!$A$10</c:f>
              <c:strCache>
                <c:ptCount val="1"/>
              </c:strCache>
            </c:strRef>
          </c:tx>
          <c:spPr>
            <a:ln w="19226">
              <a:noFill/>
            </a:ln>
          </c:spPr>
          <c:marker>
            <c:symbol val="circle"/>
            <c:size val="9"/>
            <c:spPr>
              <a:solidFill>
                <a:srgbClr val="FFFF00"/>
              </a:solidFill>
              <a:ln>
                <a:solidFill>
                  <a:srgbClr val="000000"/>
                </a:solidFill>
                <a:prstDash val="solid"/>
              </a:ln>
            </c:spPr>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Sheet1!$B$10:$J$10</c:f>
              <c:numCache>
                <c:formatCode>General</c:formatCode>
                <c:ptCount val="9"/>
                <c:pt idx="4">
                  <c:v>4.0999999999999996</c:v>
                </c:pt>
              </c:numCache>
            </c:numRef>
          </c:val>
          <c:smooth val="0"/>
        </c:ser>
        <c:ser>
          <c:idx val="9"/>
          <c:order val="9"/>
          <c:tx>
            <c:strRef>
              <c:f>Sheet1!$A$11</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Sheet1!$B$11:$J$11</c:f>
              <c:numCache>
                <c:formatCode>General</c:formatCode>
                <c:ptCount val="9"/>
                <c:pt idx="6">
                  <c:v>1.9</c:v>
                </c:pt>
              </c:numCache>
            </c:numRef>
          </c:val>
          <c:smooth val="0"/>
        </c:ser>
        <c:ser>
          <c:idx val="10"/>
          <c:order val="10"/>
          <c:tx>
            <c:strRef>
              <c:f>Sheet1!$A$12</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Sheet1!$B$12:$J$12</c:f>
              <c:numCache>
                <c:formatCode>General</c:formatCode>
                <c:ptCount val="9"/>
                <c:pt idx="6">
                  <c:v>5.0999999999999996</c:v>
                </c:pt>
              </c:numCache>
            </c:numRef>
          </c:val>
          <c:smooth val="0"/>
        </c:ser>
        <c:ser>
          <c:idx val="11"/>
          <c:order val="11"/>
          <c:tx>
            <c:strRef>
              <c:f>Sheet1!$A$13</c:f>
              <c:strCache>
                <c:ptCount val="1"/>
              </c:strCache>
            </c:strRef>
          </c:tx>
          <c:spPr>
            <a:ln w="19226">
              <a:noFill/>
            </a:ln>
          </c:spPr>
          <c:marker>
            <c:symbol val="circle"/>
            <c:size val="9"/>
            <c:spPr>
              <a:solidFill>
                <a:srgbClr val="FA6306"/>
              </a:solidFill>
              <a:ln>
                <a:solidFill>
                  <a:srgbClr val="000000"/>
                </a:solidFill>
                <a:prstDash val="solid"/>
              </a:ln>
            </c:spPr>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Sheet1!$B$13:$J$13</c:f>
              <c:numCache>
                <c:formatCode>General</c:formatCode>
                <c:ptCount val="9"/>
                <c:pt idx="6">
                  <c:v>3.1</c:v>
                </c:pt>
              </c:numCache>
            </c:numRef>
          </c:val>
          <c:smooth val="0"/>
        </c:ser>
        <c:ser>
          <c:idx val="12"/>
          <c:order val="12"/>
          <c:tx>
            <c:strRef>
              <c:f>Sheet1!$A$14</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Sheet1!$B$14:$J$14</c:f>
              <c:numCache>
                <c:formatCode>General</c:formatCode>
                <c:ptCount val="9"/>
                <c:pt idx="8">
                  <c:v>6</c:v>
                </c:pt>
              </c:numCache>
            </c:numRef>
          </c:val>
          <c:smooth val="0"/>
        </c:ser>
        <c:ser>
          <c:idx val="13"/>
          <c:order val="13"/>
          <c:tx>
            <c:strRef>
              <c:f>Sheet1!$A$15</c:f>
              <c:strCache>
                <c:ptCount val="1"/>
              </c:strCache>
            </c:strRef>
          </c:tx>
          <c:spPr>
            <a:ln w="19226">
              <a:noFill/>
            </a:ln>
          </c:spPr>
          <c:marker>
            <c:symbol val="none"/>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Sheet1!$B$15:$J$15</c:f>
              <c:numCache>
                <c:formatCode>General</c:formatCode>
                <c:ptCount val="9"/>
                <c:pt idx="8">
                  <c:v>9.6999999999999993</c:v>
                </c:pt>
              </c:numCache>
            </c:numRef>
          </c:val>
          <c:smooth val="0"/>
        </c:ser>
        <c:ser>
          <c:idx val="14"/>
          <c:order val="14"/>
          <c:tx>
            <c:strRef>
              <c:f>Sheet1!$A$16</c:f>
              <c:strCache>
                <c:ptCount val="1"/>
              </c:strCache>
            </c:strRef>
          </c:tx>
          <c:spPr>
            <a:ln w="19226">
              <a:noFill/>
            </a:ln>
          </c:spPr>
          <c:marker>
            <c:symbol val="circle"/>
            <c:size val="9"/>
            <c:spPr>
              <a:solidFill>
                <a:srgbClr val="FF0000"/>
              </a:solidFill>
              <a:ln>
                <a:solidFill>
                  <a:srgbClr val="000000"/>
                </a:solidFill>
                <a:prstDash val="solid"/>
              </a:ln>
            </c:spPr>
          </c:marker>
          <c:cat>
            <c:strRef>
              <c:f>Sheet1!$B$1:$J$1</c:f>
              <c:strCache>
                <c:ptCount val="9"/>
                <c:pt idx="0">
                  <c:v>Prevalence</c:v>
                </c:pt>
                <c:pt idx="1">
                  <c:v> </c:v>
                </c:pt>
                <c:pt idx="2">
                  <c:v>Ambulatory visits</c:v>
                </c:pt>
                <c:pt idx="3">
                  <c:v> </c:v>
                </c:pt>
                <c:pt idx="4">
                  <c:v>ED visits</c:v>
                </c:pt>
                <c:pt idx="5">
                  <c:v> </c:v>
                </c:pt>
                <c:pt idx="6">
                  <c:v>Hospitalization</c:v>
                </c:pt>
                <c:pt idx="7">
                  <c:v> </c:v>
                </c:pt>
                <c:pt idx="8">
                  <c:v>Death</c:v>
                </c:pt>
              </c:strCache>
            </c:strRef>
          </c:cat>
          <c:val>
            <c:numRef>
              <c:f>Sheet1!$B$16:$J$16</c:f>
              <c:numCache>
                <c:formatCode>General</c:formatCode>
                <c:ptCount val="9"/>
                <c:pt idx="8">
                  <c:v>7.6</c:v>
                </c:pt>
              </c:numCache>
            </c:numRef>
          </c:val>
          <c:smooth val="0"/>
        </c:ser>
        <c:dLbls>
          <c:showLegendKey val="0"/>
          <c:showVal val="0"/>
          <c:showCatName val="0"/>
          <c:showSerName val="0"/>
          <c:showPercent val="0"/>
          <c:showBubbleSize val="0"/>
        </c:dLbls>
        <c:hiLowLines>
          <c:spPr>
            <a:ln w="25400">
              <a:solidFill>
                <a:srgbClr val="000000"/>
              </a:solidFill>
              <a:prstDash val="solid"/>
            </a:ln>
          </c:spPr>
        </c:hiLowLines>
        <c:smooth val="0"/>
        <c:axId val="296698352"/>
        <c:axId val="296698744"/>
      </c:lineChart>
      <c:catAx>
        <c:axId val="296698352"/>
        <c:scaling>
          <c:orientation val="minMax"/>
        </c:scaling>
        <c:delete val="0"/>
        <c:axPos val="b"/>
        <c:numFmt formatCode="General" sourceLinked="1"/>
        <c:majorTickMark val="none"/>
        <c:minorTickMark val="none"/>
        <c:tickLblPos val="nextTo"/>
        <c:spPr>
          <a:ln w="8545">
            <a:solidFill>
              <a:srgbClr val="000000"/>
            </a:solidFill>
            <a:prstDash val="solid"/>
          </a:ln>
        </c:spPr>
        <c:txPr>
          <a:bodyPr rot="1200000" vert="horz"/>
          <a:lstStyle/>
          <a:p>
            <a:pPr>
              <a:defRPr sz="1600" b="0" i="0" u="none" strike="noStrike" baseline="0">
                <a:solidFill>
                  <a:srgbClr val="000000"/>
                </a:solidFill>
                <a:latin typeface="Arial"/>
                <a:ea typeface="Arial"/>
                <a:cs typeface="Arial"/>
              </a:defRPr>
            </a:pPr>
            <a:endParaRPr lang="en-US"/>
          </a:p>
        </c:txPr>
        <c:crossAx val="296698744"/>
        <c:crosses val="autoZero"/>
        <c:auto val="1"/>
        <c:lblAlgn val="ctr"/>
        <c:lblOffset val="100"/>
        <c:tickMarkSkip val="1"/>
        <c:noMultiLvlLbl val="0"/>
      </c:catAx>
      <c:valAx>
        <c:axId val="296698744"/>
        <c:scaling>
          <c:orientation val="minMax"/>
          <c:max val="10"/>
          <c:min val="0"/>
        </c:scaling>
        <c:delete val="0"/>
        <c:axPos val="l"/>
        <c:numFmt formatCode="General" sourceLinked="1"/>
        <c:majorTickMark val="cross"/>
        <c:minorTickMark val="none"/>
        <c:tickLblPos val="nextTo"/>
        <c:spPr>
          <a:ln w="854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296698352"/>
        <c:crosses val="autoZero"/>
        <c:crossBetween val="between"/>
        <c:majorUnit val="1"/>
        <c:minorUnit val="0.5"/>
      </c:valAx>
      <c:spPr>
        <a:noFill/>
        <a:ln w="17090">
          <a:noFill/>
        </a:ln>
      </c:spPr>
    </c:plotArea>
    <c:plotVisOnly val="1"/>
    <c:dispBlanksAs val="gap"/>
    <c:showDLblsOverMax val="0"/>
  </c:chart>
  <c:spPr>
    <a:noFill/>
    <a:ln>
      <a:noFill/>
    </a:ln>
  </c:spPr>
  <c:txPr>
    <a:bodyPr/>
    <a:lstStyle/>
    <a:p>
      <a:pPr>
        <a:defRPr sz="1211" b="1"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810789862204724"/>
          <c:y val="0.10014843133929434"/>
          <c:w val="0.73304060039370078"/>
          <c:h val="0.77054522818988502"/>
        </c:manualLayout>
      </c:layout>
      <c:barChart>
        <c:barDir val="bar"/>
        <c:grouping val="clustered"/>
        <c:varyColors val="0"/>
        <c:ser>
          <c:idx val="0"/>
          <c:order val="0"/>
          <c:tx>
            <c:strRef>
              <c:f>Sheet1!$B$1</c:f>
              <c:strCache>
                <c:ptCount val="1"/>
                <c:pt idx="0">
                  <c:v>Percent</c:v>
                </c:pt>
              </c:strCache>
            </c:strRef>
          </c:tx>
          <c:spPr>
            <a:solidFill>
              <a:schemeClr val="accent6">
                <a:alpha val="85000"/>
              </a:schemeClr>
            </a:solidFill>
            <a:ln w="9525" cap="flat" cmpd="sng" algn="ctr">
              <a:solidFill>
                <a:schemeClr val="lt1">
                  <a:alpha val="50000"/>
                </a:schemeClr>
              </a:solidFill>
              <a:round/>
            </a:ln>
            <a:effectLst/>
          </c:spPr>
          <c:invertIfNegative val="0"/>
          <c:dPt>
            <c:idx val="7"/>
            <c:invertIfNegative val="0"/>
            <c:bubble3D val="0"/>
            <c:spPr>
              <a:solidFill>
                <a:srgbClr val="0070C0"/>
              </a:solidFill>
              <a:ln w="9525" cap="flat" cmpd="sng" algn="ctr">
                <a:solidFill>
                  <a:srgbClr val="0070C0"/>
                </a:solidFill>
                <a:round/>
              </a:ln>
              <a:effectLst/>
            </c:spPr>
          </c:dPt>
          <c:dPt>
            <c:idx val="8"/>
            <c:invertIfNegative val="0"/>
            <c:bubble3D val="0"/>
            <c:spPr>
              <a:solidFill>
                <a:srgbClr val="0070C0"/>
              </a:solidFill>
              <a:ln w="9525" cap="flat" cmpd="sng" algn="ctr">
                <a:solidFill>
                  <a:srgbClr val="0070C0"/>
                </a:solidFill>
                <a:round/>
              </a:ln>
              <a:effectLst/>
            </c:spPr>
          </c:dPt>
          <c:dPt>
            <c:idx val="9"/>
            <c:invertIfNegative val="0"/>
            <c:bubble3D val="0"/>
            <c:spPr>
              <a:solidFill>
                <a:srgbClr val="0070C0"/>
              </a:solidFill>
              <a:ln w="9525" cap="flat" cmpd="sng" algn="ctr">
                <a:solidFill>
                  <a:srgbClr val="0070C0"/>
                </a:solidFill>
                <a:round/>
              </a:ln>
              <a:effectLst/>
            </c:spPr>
          </c:dPt>
          <c:dPt>
            <c:idx val="11"/>
            <c:invertIfNegative val="0"/>
            <c:bubble3D val="0"/>
            <c:spPr>
              <a:solidFill>
                <a:srgbClr val="0070C0"/>
              </a:solidFill>
              <a:ln w="9525" cap="flat" cmpd="sng" algn="ctr">
                <a:solidFill>
                  <a:srgbClr val="0070C0"/>
                </a:solidFill>
                <a:round/>
              </a:ln>
              <a:effectLst/>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Mexican/Mexican American</c:v>
                </c:pt>
                <c:pt idx="1">
                  <c:v>Puerto Rican</c:v>
                </c:pt>
                <c:pt idx="2">
                  <c:v>Hispanic</c:v>
                </c:pt>
                <c:pt idx="3">
                  <c:v>Other Non-Hispanic</c:v>
                </c:pt>
                <c:pt idx="4">
                  <c:v>Black Non-Hispanic </c:v>
                </c:pt>
                <c:pt idx="5">
                  <c:v>White Non-Hispanic </c:v>
                </c:pt>
                <c:pt idx="7">
                  <c:v>&gt; 250% poverty level</c:v>
                </c:pt>
                <c:pt idx="8">
                  <c:v>100%-249% poverty level</c:v>
                </c:pt>
                <c:pt idx="9">
                  <c:v>&lt; 100% poverty level</c:v>
                </c:pt>
                <c:pt idx="11">
                  <c:v>Total</c:v>
                </c:pt>
              </c:strCache>
            </c:strRef>
          </c:cat>
          <c:val>
            <c:numRef>
              <c:f>Sheet1!$B$2:$B$13</c:f>
              <c:numCache>
                <c:formatCode>General</c:formatCode>
                <c:ptCount val="12"/>
                <c:pt idx="0">
                  <c:v>5.6</c:v>
                </c:pt>
                <c:pt idx="1">
                  <c:v>20.7</c:v>
                </c:pt>
                <c:pt idx="2">
                  <c:v>7.4</c:v>
                </c:pt>
                <c:pt idx="3">
                  <c:v>7.9</c:v>
                </c:pt>
                <c:pt idx="4">
                  <c:v>13.4</c:v>
                </c:pt>
                <c:pt idx="5">
                  <c:v>7.5</c:v>
                </c:pt>
                <c:pt idx="7">
                  <c:v>13.6</c:v>
                </c:pt>
                <c:pt idx="8">
                  <c:v>8.1</c:v>
                </c:pt>
                <c:pt idx="9">
                  <c:v>11.7</c:v>
                </c:pt>
                <c:pt idx="11">
                  <c:v>8.3000000000000007</c:v>
                </c:pt>
              </c:numCache>
            </c:numRef>
          </c:val>
        </c:ser>
        <c:dLbls>
          <c:dLblPos val="inEnd"/>
          <c:showLegendKey val="0"/>
          <c:showVal val="1"/>
          <c:showCatName val="0"/>
          <c:showSerName val="0"/>
          <c:showPercent val="0"/>
          <c:showBubbleSize val="0"/>
        </c:dLbls>
        <c:gapWidth val="20"/>
        <c:axId val="296699920"/>
        <c:axId val="296700312"/>
      </c:barChart>
      <c:catAx>
        <c:axId val="296699920"/>
        <c:scaling>
          <c:orientation val="minMax"/>
        </c:scaling>
        <c:delete val="0"/>
        <c:axPos val="l"/>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500" b="1" i="0" u="none" strike="noStrike" kern="1200" cap="all" baseline="0">
                <a:solidFill>
                  <a:schemeClr val="dk1">
                    <a:lumMod val="75000"/>
                    <a:lumOff val="25000"/>
                  </a:schemeClr>
                </a:solidFill>
                <a:latin typeface="+mn-lt"/>
                <a:ea typeface="+mn-ea"/>
                <a:cs typeface="+mn-cs"/>
              </a:defRPr>
            </a:pPr>
            <a:endParaRPr lang="en-US"/>
          </a:p>
        </c:txPr>
        <c:crossAx val="296700312"/>
        <c:crosses val="autoZero"/>
        <c:auto val="1"/>
        <c:lblAlgn val="ctr"/>
        <c:lblOffset val="100"/>
        <c:noMultiLvlLbl val="0"/>
      </c:catAx>
      <c:valAx>
        <c:axId val="296700312"/>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title>
          <c:tx>
            <c:rich>
              <a:bodyPr rot="0" spcFirstLastPara="1" vertOverflow="ellipsis" vert="horz" wrap="square" anchor="ctr" anchorCtr="1"/>
              <a:lstStyle/>
              <a:p>
                <a:pPr>
                  <a:defRPr sz="1500" b="1" i="0" u="none" strike="noStrike" kern="1200" baseline="0">
                    <a:solidFill>
                      <a:schemeClr val="dk1">
                        <a:lumMod val="75000"/>
                        <a:lumOff val="25000"/>
                      </a:schemeClr>
                    </a:solidFill>
                    <a:latin typeface="+mn-lt"/>
                    <a:ea typeface="+mn-ea"/>
                    <a:cs typeface="+mn-cs"/>
                  </a:defRPr>
                </a:pPr>
                <a:r>
                  <a:rPr lang="en-US" sz="1500" b="1" dirty="0" smtClean="0"/>
                  <a:t>Percent</a:t>
                </a:r>
                <a:endParaRPr lang="en-US" sz="1500" b="1" dirty="0"/>
              </a:p>
            </c:rich>
          </c:tx>
          <c:layout>
            <c:manualLayout>
              <c:xMode val="edge"/>
              <c:yMode val="edge"/>
              <c:x val="0.58260201809280887"/>
              <c:y val="0.91198946633732469"/>
            </c:manualLayout>
          </c:layout>
          <c:overlay val="0"/>
          <c:spPr>
            <a:noFill/>
            <a:ln>
              <a:noFill/>
            </a:ln>
            <a:effectLst/>
          </c:spPr>
          <c:txPr>
            <a:bodyPr rot="0" spcFirstLastPara="1" vertOverflow="ellipsis" vert="horz" wrap="square" anchor="ctr" anchorCtr="1"/>
            <a:lstStyle/>
            <a:p>
              <a:pPr>
                <a:defRPr sz="15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out"/>
        <c:minorTickMark val="in"/>
        <c:tickLblPos val="nextTo"/>
        <c:spPr>
          <a:noFill/>
          <a:ln>
            <a:solidFill>
              <a:schemeClr val="accent1"/>
            </a:solid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29669992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0"/>
            <c:bubble3D val="0"/>
            <c:spPr>
              <a:solidFill>
                <a:schemeClr val="accent2"/>
              </a:solidFill>
              <a:ln>
                <a:noFill/>
              </a:ln>
              <a:effectLst/>
            </c:spPr>
          </c:dPt>
          <c:dPt>
            <c:idx val="1"/>
            <c:bubble3D val="0"/>
            <c:spPr>
              <a:solidFill>
                <a:srgbClr val="C00000"/>
              </a:solidFill>
              <a:ln>
                <a:noFill/>
              </a:ln>
              <a:effectLst/>
            </c:spPr>
          </c:dPt>
          <c:dPt>
            <c:idx val="2"/>
            <c:bubble3D val="0"/>
            <c:spPr>
              <a:solidFill>
                <a:schemeClr val="accent6"/>
              </a:solidFill>
              <a:ln>
                <a:noFill/>
              </a:ln>
              <a:effectLst/>
            </c:spPr>
          </c:dPt>
          <c:dPt>
            <c:idx val="3"/>
            <c:bubble3D val="0"/>
            <c:spPr>
              <a:solidFill>
                <a:schemeClr val="accent2">
                  <a:lumMod val="60000"/>
                </a:schemeClr>
              </a:solidFill>
              <a:ln>
                <a:noFill/>
              </a:ln>
              <a:effectLst/>
            </c:spPr>
          </c:dPt>
          <c:dLbls>
            <c:dLbl>
              <c:idx val="0"/>
              <c:layout>
                <c:manualLayout>
                  <c:x val="-0.16111111111111112"/>
                  <c:y val="0.1560754571230435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Lst>
            </c:dLbl>
            <c:dLbl>
              <c:idx val="1"/>
              <c:layout>
                <c:manualLayout>
                  <c:x val="2.3839072354761716E-2"/>
                  <c:y val="-0.21995938007749039"/>
                </c:manualLayout>
              </c:layout>
              <c:tx>
                <c:rich>
                  <a:bodyPr rot="0" spcFirstLastPara="1" vertOverflow="ellipsis" vert="horz" wrap="square" anchor="ctr" anchorCtr="1"/>
                  <a:lstStyle/>
                  <a:p>
                    <a:pPr>
                      <a:defRPr sz="1600" b="1" i="0" u="none" strike="noStrike" kern="1200" baseline="0">
                        <a:solidFill>
                          <a:schemeClr val="tx1"/>
                        </a:solidFill>
                        <a:latin typeface="Arial" pitchFamily="34" charset="0"/>
                        <a:ea typeface="+mn-ea"/>
                        <a:cs typeface="Arial" pitchFamily="34" charset="0"/>
                      </a:defRPr>
                    </a:pPr>
                    <a:r>
                      <a:rPr lang="en-US" sz="1500" dirty="0" smtClean="0"/>
                      <a:t>MEDICAID</a:t>
                    </a:r>
                    <a:r>
                      <a:rPr lang="en-US" sz="1500" baseline="0" dirty="0"/>
                      <a:t>
</a:t>
                    </a:r>
                    <a:r>
                      <a:rPr lang="en-US" sz="1500" baseline="0" dirty="0" smtClean="0"/>
                      <a:t>51%</a:t>
                    </a:r>
                    <a:endParaRPr lang="en-US" sz="1500" baseline="0" dirty="0"/>
                  </a:p>
                </c:rich>
              </c:tx>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itchFamily="34" charset="0"/>
                      <a:ea typeface="+mn-ea"/>
                      <a:cs typeface="Arial" pitchFamily="34" charset="0"/>
                    </a:defRPr>
                  </a:pPr>
                  <a:endParaRPr lang="en-US"/>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208706467661691"/>
                      <c:h val="0.1626984126984127"/>
                    </c:manualLayout>
                  </c15:layout>
                </c:ext>
              </c:extLst>
            </c:dLbl>
            <c:dLbl>
              <c:idx val="2"/>
              <c:layout>
                <c:manualLayout>
                  <c:x val="0.12777755905511812"/>
                  <c:y val="2.6755852842809364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Lst>
            </c:dLbl>
            <c:dLbl>
              <c:idx val="3"/>
              <c:layout>
                <c:manualLayout>
                  <c:x val="0.125"/>
                  <c:y val="0.20083884163309018"/>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Arial" pitchFamily="34" charset="0"/>
                    <a:ea typeface="+mn-ea"/>
                    <a:cs typeface="Arial" pitchFamily="34" charset="0"/>
                  </a:defRPr>
                </a:pPr>
                <a:endParaRPr lang="en-US"/>
              </a:p>
            </c:txPr>
            <c:dLblPos val="outEnd"/>
            <c:showLegendKey val="0"/>
            <c:showVal val="1"/>
            <c:showCatName val="1"/>
            <c:showSerName val="0"/>
            <c:showPercent val="0"/>
            <c:showBubbleSize val="0"/>
            <c:separator>
</c:separator>
            <c:showLeaderLines val="1"/>
            <c:leaderLines>
              <c:spPr>
                <a:ln w="9525" cap="flat" cmpd="sng" algn="ctr">
                  <a:solidFill>
                    <a:schemeClr val="tx1"/>
                  </a:solidFill>
                  <a:prstDash val="solid"/>
                  <a:round/>
                </a:ln>
                <a:effectLst/>
              </c:spPr>
            </c:leaderLines>
            <c:extLst>
              <c:ext xmlns:c15="http://schemas.microsoft.com/office/drawing/2012/chart" uri="{CE6537A1-D6FC-4f65-9D91-7224C49458BB}"/>
            </c:extLst>
          </c:dLbls>
          <c:cat>
            <c:strRef>
              <c:f>Sheet1!$A$2:$A$5</c:f>
              <c:strCache>
                <c:ptCount val="4"/>
                <c:pt idx="0">
                  <c:v>Private</c:v>
                </c:pt>
                <c:pt idx="1">
                  <c:v>Medicaid</c:v>
                </c:pt>
                <c:pt idx="2">
                  <c:v>OOP</c:v>
                </c:pt>
                <c:pt idx="3">
                  <c:v>Medicare/ Other</c:v>
                </c:pt>
              </c:strCache>
            </c:strRef>
          </c:cat>
          <c:val>
            <c:numRef>
              <c:f>Sheet1!$B$2:$B$5</c:f>
              <c:numCache>
                <c:formatCode>0%</c:formatCode>
                <c:ptCount val="4"/>
                <c:pt idx="0">
                  <c:v>0.34799999999999998</c:v>
                </c:pt>
                <c:pt idx="1">
                  <c:v>0.50600000000000001</c:v>
                </c:pt>
                <c:pt idx="2">
                  <c:v>0.125</c:v>
                </c:pt>
                <c:pt idx="3">
                  <c:v>0.21</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prstDash val="soli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0"/>
            <c:bubble3D val="0"/>
            <c:spPr>
              <a:solidFill>
                <a:schemeClr val="accent2"/>
              </a:solidFill>
              <a:ln>
                <a:noFill/>
              </a:ln>
              <a:effectLst/>
            </c:spPr>
          </c:dPt>
          <c:dPt>
            <c:idx val="1"/>
            <c:bubble3D val="0"/>
            <c:spPr>
              <a:solidFill>
                <a:srgbClr val="C00000"/>
              </a:solidFill>
              <a:ln>
                <a:noFill/>
              </a:ln>
              <a:effectLst/>
            </c:spPr>
          </c:dPt>
          <c:dPt>
            <c:idx val="2"/>
            <c:bubble3D val="0"/>
            <c:spPr>
              <a:solidFill>
                <a:schemeClr val="accent6"/>
              </a:solidFill>
              <a:ln>
                <a:noFill/>
              </a:ln>
              <a:effectLst/>
            </c:spPr>
          </c:dPt>
          <c:dPt>
            <c:idx val="3"/>
            <c:bubble3D val="0"/>
            <c:spPr>
              <a:solidFill>
                <a:schemeClr val="accent2">
                  <a:lumMod val="60000"/>
                </a:schemeClr>
              </a:solidFill>
              <a:ln>
                <a:noFill/>
              </a:ln>
              <a:effectLst/>
            </c:spPr>
          </c:dPt>
          <c:dLbls>
            <c:dLbl>
              <c:idx val="0"/>
              <c:layout>
                <c:manualLayout>
                  <c:x val="-0.15329280902231077"/>
                  <c:y val="0.1573248666497333"/>
                </c:manualLayout>
              </c:layout>
              <c:showLegendKey val="0"/>
              <c:showVal val="1"/>
              <c:showCatName val="1"/>
              <c:showSerName val="0"/>
              <c:showPercent val="0"/>
              <c:showBubbleSize val="0"/>
              <c:separator>
</c:separator>
              <c:extLst>
                <c:ext xmlns:c15="http://schemas.microsoft.com/office/drawing/2012/chart" uri="{CE6537A1-D6FC-4f65-9D91-7224C49458BB}"/>
              </c:extLst>
            </c:dLbl>
            <c:dLbl>
              <c:idx val="1"/>
              <c:layout>
                <c:manualLayout>
                  <c:x val="4.4870060256552394E-2"/>
                  <c:y val="-0.23050410734056481"/>
                </c:manualLayout>
              </c:layout>
              <c:tx>
                <c:rich>
                  <a:bodyPr rot="0" spcFirstLastPara="1" vertOverflow="ellipsis" vert="horz" wrap="square" anchor="ctr" anchorCtr="1"/>
                  <a:lstStyle/>
                  <a:p>
                    <a:pPr>
                      <a:defRPr sz="1600" b="1" i="0" u="none" strike="noStrike" kern="1200" baseline="0">
                        <a:solidFill>
                          <a:schemeClr val="tx1"/>
                        </a:solidFill>
                        <a:latin typeface="Arial" pitchFamily="34" charset="0"/>
                        <a:ea typeface="+mn-ea"/>
                        <a:cs typeface="Arial" pitchFamily="34" charset="0"/>
                      </a:defRPr>
                    </a:pPr>
                    <a:r>
                      <a:rPr lang="en-US" sz="1500" dirty="0" smtClean="0"/>
                      <a:t>MEDICAID</a:t>
                    </a:r>
                    <a:r>
                      <a:rPr lang="en-US" sz="1500" baseline="0" dirty="0"/>
                      <a:t>
</a:t>
                    </a:r>
                    <a:r>
                      <a:rPr lang="en-US" sz="1500" baseline="0" dirty="0" smtClean="0"/>
                      <a:t>55%</a:t>
                    </a:r>
                    <a:endParaRPr lang="en-US" sz="1500" baseline="0" dirty="0"/>
                  </a:p>
                </c:rich>
              </c:tx>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Arial" pitchFamily="34" charset="0"/>
                      <a:ea typeface="+mn-ea"/>
                      <a:cs typeface="Arial" pitchFamily="34" charset="0"/>
                    </a:defRPr>
                  </a:pPr>
                  <a:endParaRPr lang="en-US"/>
                </a:p>
              </c:txPr>
              <c:showLegendKey val="0"/>
              <c:showVal val="1"/>
              <c:showCatName val="1"/>
              <c:showSerName val="0"/>
              <c:showPercent val="0"/>
              <c:showBubbleSize val="0"/>
              <c:separator>
</c:separator>
              <c:extLst>
                <c:ext xmlns:c15="http://schemas.microsoft.com/office/drawing/2012/chart" uri="{CE6537A1-D6FC-4f65-9D91-7224C49458BB}"/>
              </c:extLst>
            </c:dLbl>
            <c:dLbl>
              <c:idx val="2"/>
              <c:layout>
                <c:manualLayout>
                  <c:x val="-4.2555007098577048E-2"/>
                  <c:y val="-7.8462450258233851E-3"/>
                </c:manualLayout>
              </c:layout>
              <c:showLegendKey val="0"/>
              <c:showVal val="1"/>
              <c:showCatName val="1"/>
              <c:showSerName val="0"/>
              <c:showPercent val="0"/>
              <c:showBubbleSize val="0"/>
              <c:separator>
</c:separator>
              <c:extLst>
                <c:ext xmlns:c15="http://schemas.microsoft.com/office/drawing/2012/chart" uri="{CE6537A1-D6FC-4f65-9D91-7224C49458BB}"/>
              </c:extLst>
            </c:dLbl>
            <c:dLbl>
              <c:idx val="3"/>
              <c:layout>
                <c:manualLayout>
                  <c:x val="0.12257168279757456"/>
                  <c:y val="0.18559241385149436"/>
                </c:manualLayout>
              </c:layout>
              <c:showLegendKey val="0"/>
              <c:showVal val="1"/>
              <c:showCatName val="1"/>
              <c:showSerName val="0"/>
              <c:showPercent val="0"/>
              <c:showBubbleSize val="0"/>
              <c:separator>
</c:separator>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Arial" pitchFamily="34" charset="0"/>
                    <a:ea typeface="+mn-ea"/>
                    <a:cs typeface="Arial" pitchFamily="34" charset="0"/>
                  </a:defRPr>
                </a:pPr>
                <a:endParaRPr lang="en-US"/>
              </a:p>
            </c:txPr>
            <c:showLegendKey val="0"/>
            <c:showVal val="1"/>
            <c:showCatName val="1"/>
            <c:showSerName val="0"/>
            <c:showPercent val="0"/>
            <c:showBubbleSize val="0"/>
            <c:separator>
</c:separator>
            <c:showLeaderLines val="1"/>
            <c:leaderLines>
              <c:spPr>
                <a:ln w="9525" cap="flat" cmpd="sng" algn="ctr">
                  <a:solidFill>
                    <a:schemeClr val="tx1"/>
                  </a:solidFill>
                  <a:prstDash val="solid"/>
                  <a:round/>
                </a:ln>
                <a:effectLst/>
              </c:spPr>
            </c:leaderLines>
            <c:extLst>
              <c:ext xmlns:c15="http://schemas.microsoft.com/office/drawing/2012/chart" uri="{CE6537A1-D6FC-4f65-9D91-7224C49458BB}"/>
            </c:extLst>
          </c:dLbls>
          <c:cat>
            <c:strRef>
              <c:f>Sheet1!$H$2:$H$5</c:f>
              <c:strCache>
                <c:ptCount val="4"/>
                <c:pt idx="0">
                  <c:v>Private</c:v>
                </c:pt>
                <c:pt idx="1">
                  <c:v>Medicaid</c:v>
                </c:pt>
                <c:pt idx="2">
                  <c:v>Uninsured</c:v>
                </c:pt>
                <c:pt idx="3">
                  <c:v>Other</c:v>
                </c:pt>
              </c:strCache>
            </c:strRef>
          </c:cat>
          <c:val>
            <c:numRef>
              <c:f>Sheet1!$I$2:$I$5</c:f>
              <c:numCache>
                <c:formatCode>0%</c:formatCode>
                <c:ptCount val="4"/>
                <c:pt idx="0">
                  <c:v>0.37190000000000001</c:v>
                </c:pt>
                <c:pt idx="1">
                  <c:v>0.55269999999999997</c:v>
                </c:pt>
                <c:pt idx="2">
                  <c:v>4.4400000000000002E-2</c:v>
                </c:pt>
                <c:pt idx="3">
                  <c:v>0.28000000000000003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prstDash val="soli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0"/>
    <c:plotArea>
      <c:layout/>
      <c:barChart>
        <c:barDir val="col"/>
        <c:grouping val="clustered"/>
        <c:varyColors val="0"/>
        <c:ser>
          <c:idx val="0"/>
          <c:order val="0"/>
          <c:tx>
            <c:strRef>
              <c:f>Sheet1!$B$1</c:f>
              <c:strCache>
                <c:ptCount val="1"/>
                <c:pt idx="0">
                  <c:v>ACT &lt; 19 (Poorly Controlled)</c:v>
                </c:pt>
              </c:strCache>
            </c:strRef>
          </c:tx>
          <c:invertIfNegative val="0"/>
          <c:cat>
            <c:strRef>
              <c:f>Sheet1!$A$2:$A$3</c:f>
              <c:strCache>
                <c:ptCount val="2"/>
                <c:pt idx="0">
                  <c:v>Baseline</c:v>
                </c:pt>
                <c:pt idx="1">
                  <c:v>12 Months</c:v>
                </c:pt>
              </c:strCache>
            </c:strRef>
          </c:cat>
          <c:val>
            <c:numRef>
              <c:f>Sheet1!$B$2:$B$3</c:f>
              <c:numCache>
                <c:formatCode>General</c:formatCode>
                <c:ptCount val="2"/>
                <c:pt idx="0">
                  <c:v>61</c:v>
                </c:pt>
                <c:pt idx="1">
                  <c:v>13</c:v>
                </c:pt>
              </c:numCache>
            </c:numRef>
          </c:val>
        </c:ser>
        <c:ser>
          <c:idx val="1"/>
          <c:order val="1"/>
          <c:tx>
            <c:strRef>
              <c:f>Sheet1!$C$1</c:f>
              <c:strCache>
                <c:ptCount val="1"/>
                <c:pt idx="0">
                  <c:v>ACT &gt; 19 (Controlled)</c:v>
                </c:pt>
              </c:strCache>
            </c:strRef>
          </c:tx>
          <c:invertIfNegative val="0"/>
          <c:cat>
            <c:strRef>
              <c:f>Sheet1!$A$2:$A$3</c:f>
              <c:strCache>
                <c:ptCount val="2"/>
                <c:pt idx="0">
                  <c:v>Baseline</c:v>
                </c:pt>
                <c:pt idx="1">
                  <c:v>12 Months</c:v>
                </c:pt>
              </c:strCache>
            </c:strRef>
          </c:cat>
          <c:val>
            <c:numRef>
              <c:f>Sheet1!$C$2:$C$3</c:f>
              <c:numCache>
                <c:formatCode>General</c:formatCode>
                <c:ptCount val="2"/>
                <c:pt idx="0">
                  <c:v>39</c:v>
                </c:pt>
                <c:pt idx="1">
                  <c:v>87</c:v>
                </c:pt>
              </c:numCache>
            </c:numRef>
          </c:val>
        </c:ser>
        <c:dLbls>
          <c:showLegendKey val="0"/>
          <c:showVal val="0"/>
          <c:showCatName val="0"/>
          <c:showSerName val="0"/>
          <c:showPercent val="0"/>
          <c:showBubbleSize val="0"/>
        </c:dLbls>
        <c:gapWidth val="150"/>
        <c:axId val="222759664"/>
        <c:axId val="222760056"/>
      </c:barChart>
      <c:catAx>
        <c:axId val="222759664"/>
        <c:scaling>
          <c:orientation val="minMax"/>
        </c:scaling>
        <c:delete val="0"/>
        <c:axPos val="b"/>
        <c:numFmt formatCode="General" sourceLinked="0"/>
        <c:majorTickMark val="out"/>
        <c:minorTickMark val="none"/>
        <c:tickLblPos val="nextTo"/>
        <c:crossAx val="222760056"/>
        <c:crosses val="autoZero"/>
        <c:auto val="1"/>
        <c:lblAlgn val="ctr"/>
        <c:lblOffset val="100"/>
        <c:noMultiLvlLbl val="0"/>
      </c:catAx>
      <c:valAx>
        <c:axId val="222760056"/>
        <c:scaling>
          <c:orientation val="minMax"/>
        </c:scaling>
        <c:delete val="0"/>
        <c:axPos val="l"/>
        <c:majorGridlines/>
        <c:numFmt formatCode="General" sourceLinked="1"/>
        <c:majorTickMark val="out"/>
        <c:minorTickMark val="none"/>
        <c:tickLblPos val="nextTo"/>
        <c:crossAx val="222759664"/>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autoTitleDeleted val="0"/>
    <c:plotArea>
      <c:layout/>
      <c:barChart>
        <c:barDir val="col"/>
        <c:grouping val="clustered"/>
        <c:varyColors val="0"/>
        <c:ser>
          <c:idx val="0"/>
          <c:order val="0"/>
          <c:tx>
            <c:strRef>
              <c:f>Sheet1!$B$1</c:f>
              <c:strCache>
                <c:ptCount val="1"/>
                <c:pt idx="0">
                  <c:v>Baseline</c:v>
                </c:pt>
              </c:strCache>
            </c:strRef>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ED Visits</c:v>
                </c:pt>
                <c:pt idx="1">
                  <c:v>Hospitalizations</c:v>
                </c:pt>
                <c:pt idx="2">
                  <c:v>Hospital Days</c:v>
                </c:pt>
                <c:pt idx="3">
                  <c:v>Urgent Visit Care</c:v>
                </c:pt>
              </c:strCache>
            </c:strRef>
          </c:cat>
          <c:val>
            <c:numRef>
              <c:f>Sheet1!$B$2:$B$5</c:f>
              <c:numCache>
                <c:formatCode>General</c:formatCode>
                <c:ptCount val="4"/>
                <c:pt idx="0">
                  <c:v>2.9</c:v>
                </c:pt>
                <c:pt idx="1">
                  <c:v>0.7</c:v>
                </c:pt>
                <c:pt idx="2">
                  <c:v>1.9</c:v>
                </c:pt>
                <c:pt idx="3">
                  <c:v>3.8</c:v>
                </c:pt>
              </c:numCache>
            </c:numRef>
          </c:val>
        </c:ser>
        <c:ser>
          <c:idx val="1"/>
          <c:order val="1"/>
          <c:tx>
            <c:strRef>
              <c:f>Sheet1!$C$1</c:f>
              <c:strCache>
                <c:ptCount val="1"/>
                <c:pt idx="0">
                  <c:v>Follow-up Year</c:v>
                </c:pt>
              </c:strCache>
            </c:strRef>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ED Visits</c:v>
                </c:pt>
                <c:pt idx="1">
                  <c:v>Hospitalizations</c:v>
                </c:pt>
                <c:pt idx="2">
                  <c:v>Hospital Days</c:v>
                </c:pt>
                <c:pt idx="3">
                  <c:v>Urgent Visit Care</c:v>
                </c:pt>
              </c:strCache>
            </c:strRef>
          </c:cat>
          <c:val>
            <c:numRef>
              <c:f>Sheet1!$C$2:$C$5</c:f>
              <c:numCache>
                <c:formatCode>General</c:formatCode>
                <c:ptCount val="4"/>
                <c:pt idx="0">
                  <c:v>0.7</c:v>
                </c:pt>
                <c:pt idx="1">
                  <c:v>0.2</c:v>
                </c:pt>
                <c:pt idx="2">
                  <c:v>0.4</c:v>
                </c:pt>
                <c:pt idx="3">
                  <c:v>0.4</c:v>
                </c:pt>
              </c:numCache>
            </c:numRef>
          </c:val>
        </c:ser>
        <c:dLbls>
          <c:dLblPos val="outEnd"/>
          <c:showLegendKey val="0"/>
          <c:showVal val="1"/>
          <c:showCatName val="0"/>
          <c:showSerName val="0"/>
          <c:showPercent val="0"/>
          <c:showBubbleSize val="0"/>
        </c:dLbls>
        <c:gapWidth val="150"/>
        <c:axId val="222760840"/>
        <c:axId val="222761232"/>
      </c:barChart>
      <c:catAx>
        <c:axId val="222760840"/>
        <c:scaling>
          <c:orientation val="minMax"/>
        </c:scaling>
        <c:delete val="0"/>
        <c:axPos val="b"/>
        <c:numFmt formatCode="General" sourceLinked="0"/>
        <c:majorTickMark val="out"/>
        <c:minorTickMark val="none"/>
        <c:tickLblPos val="nextTo"/>
        <c:crossAx val="222761232"/>
        <c:crosses val="autoZero"/>
        <c:auto val="1"/>
        <c:lblAlgn val="ctr"/>
        <c:lblOffset val="100"/>
        <c:noMultiLvlLbl val="0"/>
      </c:catAx>
      <c:valAx>
        <c:axId val="222761232"/>
        <c:scaling>
          <c:orientation val="minMax"/>
        </c:scaling>
        <c:delete val="0"/>
        <c:axPos val="l"/>
        <c:majorGridlines>
          <c:spPr>
            <a:ln>
              <a:noFill/>
            </a:ln>
          </c:spPr>
        </c:majorGridlines>
        <c:numFmt formatCode="General" sourceLinked="1"/>
        <c:majorTickMark val="out"/>
        <c:minorTickMark val="none"/>
        <c:tickLblPos val="nextTo"/>
        <c:crossAx val="222760840"/>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explosion val="16"/>
          <c:dPt>
            <c:idx val="0"/>
            <c:bubble3D val="0"/>
            <c:explosion val="15"/>
            <c:spPr>
              <a:solidFill>
                <a:srgbClr val="7030A0"/>
              </a:solidFill>
            </c:spPr>
          </c:dPt>
          <c:dPt>
            <c:idx val="1"/>
            <c:bubble3D val="0"/>
            <c:spPr>
              <a:solidFill>
                <a:srgbClr val="0070C0"/>
              </a:solidFill>
              <a:ln>
                <a:solidFill>
                  <a:srgbClr val="BA8CCE"/>
                </a:solidFill>
              </a:ln>
            </c:spPr>
          </c:dPt>
          <c:cat>
            <c:strRef>
              <c:f>Sheet1!$A$2:$A$3</c:f>
              <c:strCache>
                <c:ptCount val="2"/>
                <c:pt idx="0">
                  <c:v>Asthma</c:v>
                </c:pt>
                <c:pt idx="1">
                  <c:v>Other diagnosis</c:v>
                </c:pt>
              </c:strCache>
            </c:strRef>
          </c:cat>
          <c:val>
            <c:numRef>
              <c:f>Sheet1!$B$2:$B$3</c:f>
              <c:numCache>
                <c:formatCode>General</c:formatCode>
                <c:ptCount val="2"/>
                <c:pt idx="0">
                  <c:v>23</c:v>
                </c:pt>
                <c:pt idx="1">
                  <c:v>77</c:v>
                </c:pt>
              </c:numCache>
            </c:numRef>
          </c:val>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txPr>
    <a:bodyPr/>
    <a:lstStyle/>
    <a:p>
      <a:pPr>
        <a:defRPr sz="1800"/>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Keystone First</a:t>
            </a:r>
            <a:r>
              <a:rPr lang="en-US" baseline="0"/>
              <a:t> Gender</a:t>
            </a:r>
            <a:r>
              <a:rPr lang="en-US"/>
              <a:t> </a:t>
            </a:r>
          </a:p>
        </c:rich>
      </c:tx>
      <c:layout>
        <c:manualLayout>
          <c:xMode val="edge"/>
          <c:yMode val="edge"/>
          <c:x val="0.22461346054344358"/>
          <c:y val="3.8725494182028121E-2"/>
        </c:manualLayout>
      </c:layout>
      <c:overlay val="0"/>
    </c:title>
    <c:autoTitleDeleted val="0"/>
    <c:view3D>
      <c:rotX val="30"/>
      <c:rotY val="0"/>
      <c:rAngAx val="0"/>
    </c:view3D>
    <c:floor>
      <c:thickness val="0"/>
    </c:floor>
    <c:sideWall>
      <c:thickness val="0"/>
    </c:sideWall>
    <c:backWall>
      <c:thickness val="0"/>
    </c:backWall>
    <c:plotArea>
      <c:layout/>
      <c:pie3DChart>
        <c:varyColors val="1"/>
        <c:ser>
          <c:idx val="0"/>
          <c:order val="0"/>
          <c:explosion val="25"/>
          <c:dLbls>
            <c:spPr>
              <a:noFill/>
              <a:ln>
                <a:noFill/>
              </a:ln>
              <a:effectLst/>
            </c:spPr>
            <c:txPr>
              <a:bodyPr/>
              <a:lstStyle/>
              <a:p>
                <a:pPr>
                  <a:defRPr sz="1050" b="1"/>
                </a:pPr>
                <a:endParaRPr lang="en-US"/>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'KF Demographics Feb 2015'!$A$23:$A$24</c:f>
              <c:strCache>
                <c:ptCount val="2"/>
                <c:pt idx="0">
                  <c:v>Female</c:v>
                </c:pt>
                <c:pt idx="1">
                  <c:v>Male</c:v>
                </c:pt>
              </c:strCache>
            </c:strRef>
          </c:cat>
          <c:val>
            <c:numRef>
              <c:f>'KF Demographics Feb 2015'!$C$23:$C$24</c:f>
              <c:numCache>
                <c:formatCode>0.00%</c:formatCode>
                <c:ptCount val="2"/>
                <c:pt idx="0">
                  <c:v>0.54406289736900748</c:v>
                </c:pt>
                <c:pt idx="1">
                  <c:v>0.45593710263099246</c:v>
                </c:pt>
              </c:numCache>
            </c:numRef>
          </c:val>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image" Target="../media/image45.pn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90A80F-615B-47E6-9CB7-A55E8057A295}" type="doc">
      <dgm:prSet loTypeId="urn:microsoft.com/office/officeart/2008/layout/VerticalCurvedList" loCatId="list" qsTypeId="urn:microsoft.com/office/officeart/2005/8/quickstyle/simple4" qsCatId="simple" csTypeId="urn:microsoft.com/office/officeart/2005/8/colors/accent6_2" csCatId="accent6" phldr="1"/>
      <dgm:spPr/>
      <dgm:t>
        <a:bodyPr/>
        <a:lstStyle/>
        <a:p>
          <a:endParaRPr lang="en-US"/>
        </a:p>
      </dgm:t>
    </dgm:pt>
    <dgm:pt modelId="{58F86517-8B95-4372-AEA8-13C0F92B9EA0}">
      <dgm:prSet phldrT="[Text]"/>
      <dgm:spPr/>
      <dgm:t>
        <a:bodyPr anchor="ctr" anchorCtr="1"/>
        <a:lstStyle/>
        <a:p>
          <a:r>
            <a:rPr lang="en-US" dirty="0" smtClean="0"/>
            <a:t>National Center for Healthy Housing	</a:t>
          </a:r>
          <a:endParaRPr lang="en-US" dirty="0"/>
        </a:p>
      </dgm:t>
    </dgm:pt>
    <dgm:pt modelId="{1AEE67E1-2790-4BD8-975F-8834DAA2C3E7}" type="parTrans" cxnId="{B5B9BD6B-464D-45C0-8495-1155A479AF9F}">
      <dgm:prSet/>
      <dgm:spPr/>
      <dgm:t>
        <a:bodyPr/>
        <a:lstStyle/>
        <a:p>
          <a:endParaRPr lang="en-US"/>
        </a:p>
      </dgm:t>
    </dgm:pt>
    <dgm:pt modelId="{B7B45B9B-97D0-4D1B-8121-9CE3E6458BCA}" type="sibTrans" cxnId="{B5B9BD6B-464D-45C0-8495-1155A479AF9F}">
      <dgm:prSet/>
      <dgm:spPr/>
      <dgm:t>
        <a:bodyPr/>
        <a:lstStyle/>
        <a:p>
          <a:endParaRPr lang="en-US"/>
        </a:p>
      </dgm:t>
    </dgm:pt>
    <dgm:pt modelId="{D3C9A313-CF7B-48B6-8D95-EBAC5B847FBF}">
      <dgm:prSet phldrT="[Text]"/>
      <dgm:spPr/>
      <dgm:t>
        <a:bodyPr anchor="ctr" anchorCtr="1"/>
        <a:lstStyle/>
        <a:p>
          <a:r>
            <a:rPr lang="en-US" dirty="0" smtClean="0"/>
            <a:t>America’s Health Insurance Plans</a:t>
          </a:r>
          <a:endParaRPr lang="en-US" dirty="0"/>
        </a:p>
      </dgm:t>
    </dgm:pt>
    <dgm:pt modelId="{D7D18AA1-081B-482E-A2B6-67DBEC5FA192}" type="parTrans" cxnId="{EEF97BA3-80A1-4584-9421-129AB1BE1225}">
      <dgm:prSet/>
      <dgm:spPr/>
      <dgm:t>
        <a:bodyPr/>
        <a:lstStyle/>
        <a:p>
          <a:endParaRPr lang="en-US"/>
        </a:p>
      </dgm:t>
    </dgm:pt>
    <dgm:pt modelId="{053B743A-3476-4A1F-95E1-ED5A325C8FF9}" type="sibTrans" cxnId="{EEF97BA3-80A1-4584-9421-129AB1BE1225}">
      <dgm:prSet/>
      <dgm:spPr/>
      <dgm:t>
        <a:bodyPr/>
        <a:lstStyle/>
        <a:p>
          <a:endParaRPr lang="en-US"/>
        </a:p>
      </dgm:t>
    </dgm:pt>
    <dgm:pt modelId="{393439F0-90FE-44FC-9179-E094F497D7D2}">
      <dgm:prSet phldrT="[Text]"/>
      <dgm:spPr/>
      <dgm:t>
        <a:bodyPr anchor="ctr" anchorCtr="1"/>
        <a:lstStyle/>
        <a:p>
          <a:r>
            <a:rPr lang="en-US" dirty="0" smtClean="0"/>
            <a:t>Public Health Institute</a:t>
          </a:r>
          <a:endParaRPr lang="en-US" dirty="0"/>
        </a:p>
      </dgm:t>
    </dgm:pt>
    <dgm:pt modelId="{5929509F-173A-44AA-93E6-9BB4EC82F518}" type="parTrans" cxnId="{F73A6652-A440-4B60-A85B-4A8DA82F712E}">
      <dgm:prSet/>
      <dgm:spPr/>
      <dgm:t>
        <a:bodyPr/>
        <a:lstStyle/>
        <a:p>
          <a:endParaRPr lang="en-US"/>
        </a:p>
      </dgm:t>
    </dgm:pt>
    <dgm:pt modelId="{A7B0D22F-21D6-4D8C-8DA1-3739A4768CD1}" type="sibTrans" cxnId="{F73A6652-A440-4B60-A85B-4A8DA82F712E}">
      <dgm:prSet/>
      <dgm:spPr/>
      <dgm:t>
        <a:bodyPr/>
        <a:lstStyle/>
        <a:p>
          <a:endParaRPr lang="en-US"/>
        </a:p>
      </dgm:t>
    </dgm:pt>
    <dgm:pt modelId="{C14B58AA-7258-4B2B-8780-8DD2C158D018}" type="pres">
      <dgm:prSet presAssocID="{5590A80F-615B-47E6-9CB7-A55E8057A295}" presName="Name0" presStyleCnt="0">
        <dgm:presLayoutVars>
          <dgm:chMax val="7"/>
          <dgm:chPref val="7"/>
          <dgm:dir/>
        </dgm:presLayoutVars>
      </dgm:prSet>
      <dgm:spPr/>
      <dgm:t>
        <a:bodyPr/>
        <a:lstStyle/>
        <a:p>
          <a:endParaRPr lang="en-US"/>
        </a:p>
      </dgm:t>
    </dgm:pt>
    <dgm:pt modelId="{FB0D232F-8508-4155-9727-EB6079D1ED93}" type="pres">
      <dgm:prSet presAssocID="{5590A80F-615B-47E6-9CB7-A55E8057A295}" presName="Name1" presStyleCnt="0"/>
      <dgm:spPr/>
      <dgm:t>
        <a:bodyPr/>
        <a:lstStyle/>
        <a:p>
          <a:endParaRPr lang="en-US"/>
        </a:p>
      </dgm:t>
    </dgm:pt>
    <dgm:pt modelId="{F462DFF6-8D4E-4A5E-958E-6B60A6CBD6DD}" type="pres">
      <dgm:prSet presAssocID="{5590A80F-615B-47E6-9CB7-A55E8057A295}" presName="cycle" presStyleCnt="0"/>
      <dgm:spPr/>
      <dgm:t>
        <a:bodyPr/>
        <a:lstStyle/>
        <a:p>
          <a:endParaRPr lang="en-US"/>
        </a:p>
      </dgm:t>
    </dgm:pt>
    <dgm:pt modelId="{72803C85-E345-4503-AB86-51058F5532FF}" type="pres">
      <dgm:prSet presAssocID="{5590A80F-615B-47E6-9CB7-A55E8057A295}" presName="srcNode" presStyleLbl="node1" presStyleIdx="0" presStyleCnt="3"/>
      <dgm:spPr/>
      <dgm:t>
        <a:bodyPr/>
        <a:lstStyle/>
        <a:p>
          <a:endParaRPr lang="en-US"/>
        </a:p>
      </dgm:t>
    </dgm:pt>
    <dgm:pt modelId="{2B38B982-4FC8-4B55-9494-1CD9826441A9}" type="pres">
      <dgm:prSet presAssocID="{5590A80F-615B-47E6-9CB7-A55E8057A295}" presName="conn" presStyleLbl="parChTrans1D2" presStyleIdx="0" presStyleCnt="1"/>
      <dgm:spPr/>
      <dgm:t>
        <a:bodyPr/>
        <a:lstStyle/>
        <a:p>
          <a:endParaRPr lang="en-US"/>
        </a:p>
      </dgm:t>
    </dgm:pt>
    <dgm:pt modelId="{226DD0AF-5FD8-452B-A84A-B73622A7A158}" type="pres">
      <dgm:prSet presAssocID="{5590A80F-615B-47E6-9CB7-A55E8057A295}" presName="extraNode" presStyleLbl="node1" presStyleIdx="0" presStyleCnt="3"/>
      <dgm:spPr/>
      <dgm:t>
        <a:bodyPr/>
        <a:lstStyle/>
        <a:p>
          <a:endParaRPr lang="en-US"/>
        </a:p>
      </dgm:t>
    </dgm:pt>
    <dgm:pt modelId="{C3DEA64D-F92C-4227-AE06-75F56A55030F}" type="pres">
      <dgm:prSet presAssocID="{5590A80F-615B-47E6-9CB7-A55E8057A295}" presName="dstNode" presStyleLbl="node1" presStyleIdx="0" presStyleCnt="3"/>
      <dgm:spPr/>
      <dgm:t>
        <a:bodyPr/>
        <a:lstStyle/>
        <a:p>
          <a:endParaRPr lang="en-US"/>
        </a:p>
      </dgm:t>
    </dgm:pt>
    <dgm:pt modelId="{F3990448-C824-459B-B47E-2E6D5CBDCA91}" type="pres">
      <dgm:prSet presAssocID="{58F86517-8B95-4372-AEA8-13C0F92B9EA0}" presName="text_1" presStyleLbl="node1" presStyleIdx="0" presStyleCnt="3">
        <dgm:presLayoutVars>
          <dgm:bulletEnabled val="1"/>
        </dgm:presLayoutVars>
      </dgm:prSet>
      <dgm:spPr/>
      <dgm:t>
        <a:bodyPr/>
        <a:lstStyle/>
        <a:p>
          <a:endParaRPr lang="en-US"/>
        </a:p>
      </dgm:t>
    </dgm:pt>
    <dgm:pt modelId="{618B69E8-7B9F-48D4-93B1-5C80DBF5D8E0}" type="pres">
      <dgm:prSet presAssocID="{58F86517-8B95-4372-AEA8-13C0F92B9EA0}" presName="accent_1" presStyleCnt="0"/>
      <dgm:spPr/>
      <dgm:t>
        <a:bodyPr/>
        <a:lstStyle/>
        <a:p>
          <a:endParaRPr lang="en-US"/>
        </a:p>
      </dgm:t>
    </dgm:pt>
    <dgm:pt modelId="{B6923096-098C-4E0F-BD90-71459B7165F1}" type="pres">
      <dgm:prSet presAssocID="{58F86517-8B95-4372-AEA8-13C0F92B9EA0}" presName="accentRepeatNode" presStyleLbl="solidFgAcc1" presStyleIdx="0" presStyleCnt="3" custScaleX="121823" custScaleY="121823"/>
      <dgm:spPr>
        <a:blipFill rotWithShape="0">
          <a:blip xmlns:r="http://schemas.openxmlformats.org/officeDocument/2006/relationships" r:embed="rId1"/>
          <a:stretch>
            <a:fillRect/>
          </a:stretch>
        </a:blipFill>
      </dgm:spPr>
      <dgm:t>
        <a:bodyPr/>
        <a:lstStyle/>
        <a:p>
          <a:endParaRPr lang="en-US"/>
        </a:p>
      </dgm:t>
    </dgm:pt>
    <dgm:pt modelId="{2039848B-35E3-4928-97D4-1747CC2B4270}" type="pres">
      <dgm:prSet presAssocID="{D3C9A313-CF7B-48B6-8D95-EBAC5B847FBF}" presName="text_2" presStyleLbl="node1" presStyleIdx="1" presStyleCnt="3">
        <dgm:presLayoutVars>
          <dgm:bulletEnabled val="1"/>
        </dgm:presLayoutVars>
      </dgm:prSet>
      <dgm:spPr/>
      <dgm:t>
        <a:bodyPr/>
        <a:lstStyle/>
        <a:p>
          <a:endParaRPr lang="en-US"/>
        </a:p>
      </dgm:t>
    </dgm:pt>
    <dgm:pt modelId="{6BA37375-3387-4C72-BC78-11E844C5DF4F}" type="pres">
      <dgm:prSet presAssocID="{D3C9A313-CF7B-48B6-8D95-EBAC5B847FBF}" presName="accent_2" presStyleCnt="0"/>
      <dgm:spPr/>
      <dgm:t>
        <a:bodyPr/>
        <a:lstStyle/>
        <a:p>
          <a:endParaRPr lang="en-US"/>
        </a:p>
      </dgm:t>
    </dgm:pt>
    <dgm:pt modelId="{4D6263BF-59B7-4EF0-8909-08AF76AA0183}" type="pres">
      <dgm:prSet presAssocID="{D3C9A313-CF7B-48B6-8D95-EBAC5B847FBF}" presName="accentRepeatNode" presStyleLbl="solidFgAcc1" presStyleIdx="1" presStyleCnt="3" custScaleX="121823" custScaleY="121823"/>
      <dgm:spPr>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2968C6CB-0665-464D-B27A-FDBE456034E8}" type="pres">
      <dgm:prSet presAssocID="{393439F0-90FE-44FC-9179-E094F497D7D2}" presName="text_3" presStyleLbl="node1" presStyleIdx="2" presStyleCnt="3">
        <dgm:presLayoutVars>
          <dgm:bulletEnabled val="1"/>
        </dgm:presLayoutVars>
      </dgm:prSet>
      <dgm:spPr/>
      <dgm:t>
        <a:bodyPr/>
        <a:lstStyle/>
        <a:p>
          <a:endParaRPr lang="en-US"/>
        </a:p>
      </dgm:t>
    </dgm:pt>
    <dgm:pt modelId="{86D7DDD7-13C3-4E73-8906-B35210F3D935}" type="pres">
      <dgm:prSet presAssocID="{393439F0-90FE-44FC-9179-E094F497D7D2}" presName="accent_3" presStyleCnt="0"/>
      <dgm:spPr/>
      <dgm:t>
        <a:bodyPr/>
        <a:lstStyle/>
        <a:p>
          <a:endParaRPr lang="en-US"/>
        </a:p>
      </dgm:t>
    </dgm:pt>
    <dgm:pt modelId="{DDBD278E-2A66-4066-AD01-9B891F168A35}" type="pres">
      <dgm:prSet presAssocID="{393439F0-90FE-44FC-9179-E094F497D7D2}" presName="accentRepeatNode" presStyleLbl="solidFgAcc1" presStyleIdx="2" presStyleCnt="3" custScaleX="121823" custScaleY="121823"/>
      <dgm:spPr>
        <a:blipFill dpi="0" rotWithShape="0">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t>
        <a:bodyPr/>
        <a:lstStyle/>
        <a:p>
          <a:endParaRPr lang="en-US"/>
        </a:p>
      </dgm:t>
    </dgm:pt>
  </dgm:ptLst>
  <dgm:cxnLst>
    <dgm:cxn modelId="{0B8E0B95-2DDF-42D8-A42E-7871755A2817}" type="presOf" srcId="{58F86517-8B95-4372-AEA8-13C0F92B9EA0}" destId="{F3990448-C824-459B-B47E-2E6D5CBDCA91}" srcOrd="0" destOrd="0" presId="urn:microsoft.com/office/officeart/2008/layout/VerticalCurvedList"/>
    <dgm:cxn modelId="{21D80089-2731-4FF7-8745-E16C665A7A46}" type="presOf" srcId="{D3C9A313-CF7B-48B6-8D95-EBAC5B847FBF}" destId="{2039848B-35E3-4928-97D4-1747CC2B4270}" srcOrd="0" destOrd="0" presId="urn:microsoft.com/office/officeart/2008/layout/VerticalCurvedList"/>
    <dgm:cxn modelId="{B3E2596E-208E-4678-B9C8-DB7CC315A62F}" type="presOf" srcId="{393439F0-90FE-44FC-9179-E094F497D7D2}" destId="{2968C6CB-0665-464D-B27A-FDBE456034E8}" srcOrd="0" destOrd="0" presId="urn:microsoft.com/office/officeart/2008/layout/VerticalCurvedList"/>
    <dgm:cxn modelId="{B5B9BD6B-464D-45C0-8495-1155A479AF9F}" srcId="{5590A80F-615B-47E6-9CB7-A55E8057A295}" destId="{58F86517-8B95-4372-AEA8-13C0F92B9EA0}" srcOrd="0" destOrd="0" parTransId="{1AEE67E1-2790-4BD8-975F-8834DAA2C3E7}" sibTransId="{B7B45B9B-97D0-4D1B-8121-9CE3E6458BCA}"/>
    <dgm:cxn modelId="{1083761D-FECE-4E71-8342-A9FF37F2BC8E}" type="presOf" srcId="{5590A80F-615B-47E6-9CB7-A55E8057A295}" destId="{C14B58AA-7258-4B2B-8780-8DD2C158D018}" srcOrd="0" destOrd="0" presId="urn:microsoft.com/office/officeart/2008/layout/VerticalCurvedList"/>
    <dgm:cxn modelId="{F73A6652-A440-4B60-A85B-4A8DA82F712E}" srcId="{5590A80F-615B-47E6-9CB7-A55E8057A295}" destId="{393439F0-90FE-44FC-9179-E094F497D7D2}" srcOrd="2" destOrd="0" parTransId="{5929509F-173A-44AA-93E6-9BB4EC82F518}" sibTransId="{A7B0D22F-21D6-4D8C-8DA1-3739A4768CD1}"/>
    <dgm:cxn modelId="{C06E530A-F11B-4AD1-9161-10227D29F424}" type="presOf" srcId="{B7B45B9B-97D0-4D1B-8121-9CE3E6458BCA}" destId="{2B38B982-4FC8-4B55-9494-1CD9826441A9}" srcOrd="0" destOrd="0" presId="urn:microsoft.com/office/officeart/2008/layout/VerticalCurvedList"/>
    <dgm:cxn modelId="{EEF97BA3-80A1-4584-9421-129AB1BE1225}" srcId="{5590A80F-615B-47E6-9CB7-A55E8057A295}" destId="{D3C9A313-CF7B-48B6-8D95-EBAC5B847FBF}" srcOrd="1" destOrd="0" parTransId="{D7D18AA1-081B-482E-A2B6-67DBEC5FA192}" sibTransId="{053B743A-3476-4A1F-95E1-ED5A325C8FF9}"/>
    <dgm:cxn modelId="{1EC01280-7945-4EB1-880A-29F029CA1209}" type="presParOf" srcId="{C14B58AA-7258-4B2B-8780-8DD2C158D018}" destId="{FB0D232F-8508-4155-9727-EB6079D1ED93}" srcOrd="0" destOrd="0" presId="urn:microsoft.com/office/officeart/2008/layout/VerticalCurvedList"/>
    <dgm:cxn modelId="{4106D1F5-17DF-4E1A-AE13-BB25CB9F7D81}" type="presParOf" srcId="{FB0D232F-8508-4155-9727-EB6079D1ED93}" destId="{F462DFF6-8D4E-4A5E-958E-6B60A6CBD6DD}" srcOrd="0" destOrd="0" presId="urn:microsoft.com/office/officeart/2008/layout/VerticalCurvedList"/>
    <dgm:cxn modelId="{2C2588EC-D350-4388-9C22-B85090A7F89D}" type="presParOf" srcId="{F462DFF6-8D4E-4A5E-958E-6B60A6CBD6DD}" destId="{72803C85-E345-4503-AB86-51058F5532FF}" srcOrd="0" destOrd="0" presId="urn:microsoft.com/office/officeart/2008/layout/VerticalCurvedList"/>
    <dgm:cxn modelId="{AA651F08-9996-45EE-8BEB-CA8B7C7A068E}" type="presParOf" srcId="{F462DFF6-8D4E-4A5E-958E-6B60A6CBD6DD}" destId="{2B38B982-4FC8-4B55-9494-1CD9826441A9}" srcOrd="1" destOrd="0" presId="urn:microsoft.com/office/officeart/2008/layout/VerticalCurvedList"/>
    <dgm:cxn modelId="{F5ABB72D-E534-43BC-A879-F025F8F4BF14}" type="presParOf" srcId="{F462DFF6-8D4E-4A5E-958E-6B60A6CBD6DD}" destId="{226DD0AF-5FD8-452B-A84A-B73622A7A158}" srcOrd="2" destOrd="0" presId="urn:microsoft.com/office/officeart/2008/layout/VerticalCurvedList"/>
    <dgm:cxn modelId="{4C072D07-0033-4B50-8DFA-4A1030A97374}" type="presParOf" srcId="{F462DFF6-8D4E-4A5E-958E-6B60A6CBD6DD}" destId="{C3DEA64D-F92C-4227-AE06-75F56A55030F}" srcOrd="3" destOrd="0" presId="urn:microsoft.com/office/officeart/2008/layout/VerticalCurvedList"/>
    <dgm:cxn modelId="{F22E4689-AD92-4979-B74B-509A6138CA79}" type="presParOf" srcId="{FB0D232F-8508-4155-9727-EB6079D1ED93}" destId="{F3990448-C824-459B-B47E-2E6D5CBDCA91}" srcOrd="1" destOrd="0" presId="urn:microsoft.com/office/officeart/2008/layout/VerticalCurvedList"/>
    <dgm:cxn modelId="{452B7B16-3924-4734-A1CD-ED4653EEFFC5}" type="presParOf" srcId="{FB0D232F-8508-4155-9727-EB6079D1ED93}" destId="{618B69E8-7B9F-48D4-93B1-5C80DBF5D8E0}" srcOrd="2" destOrd="0" presId="urn:microsoft.com/office/officeart/2008/layout/VerticalCurvedList"/>
    <dgm:cxn modelId="{4DCF51F5-1135-4792-BEA9-C492BDA9F281}" type="presParOf" srcId="{618B69E8-7B9F-48D4-93B1-5C80DBF5D8E0}" destId="{B6923096-098C-4E0F-BD90-71459B7165F1}" srcOrd="0" destOrd="0" presId="urn:microsoft.com/office/officeart/2008/layout/VerticalCurvedList"/>
    <dgm:cxn modelId="{B0278278-2608-4AD5-830D-E2F33620D106}" type="presParOf" srcId="{FB0D232F-8508-4155-9727-EB6079D1ED93}" destId="{2039848B-35E3-4928-97D4-1747CC2B4270}" srcOrd="3" destOrd="0" presId="urn:microsoft.com/office/officeart/2008/layout/VerticalCurvedList"/>
    <dgm:cxn modelId="{5EE90063-221E-428D-B572-760D3EAB176C}" type="presParOf" srcId="{FB0D232F-8508-4155-9727-EB6079D1ED93}" destId="{6BA37375-3387-4C72-BC78-11E844C5DF4F}" srcOrd="4" destOrd="0" presId="urn:microsoft.com/office/officeart/2008/layout/VerticalCurvedList"/>
    <dgm:cxn modelId="{979871D1-56EF-44AD-900F-76790672C071}" type="presParOf" srcId="{6BA37375-3387-4C72-BC78-11E844C5DF4F}" destId="{4D6263BF-59B7-4EF0-8909-08AF76AA0183}" srcOrd="0" destOrd="0" presId="urn:microsoft.com/office/officeart/2008/layout/VerticalCurvedList"/>
    <dgm:cxn modelId="{F06C9295-6561-4E46-8DE4-328DD003837F}" type="presParOf" srcId="{FB0D232F-8508-4155-9727-EB6079D1ED93}" destId="{2968C6CB-0665-464D-B27A-FDBE456034E8}" srcOrd="5" destOrd="0" presId="urn:microsoft.com/office/officeart/2008/layout/VerticalCurvedList"/>
    <dgm:cxn modelId="{CEFFCD32-AD81-4F2E-97BC-F58F691CD10C}" type="presParOf" srcId="{FB0D232F-8508-4155-9727-EB6079D1ED93}" destId="{86D7DDD7-13C3-4E73-8906-B35210F3D935}" srcOrd="6" destOrd="0" presId="urn:microsoft.com/office/officeart/2008/layout/VerticalCurvedList"/>
    <dgm:cxn modelId="{E6A27C68-261F-4A2B-BB72-EF8A88DE9666}" type="presParOf" srcId="{86D7DDD7-13C3-4E73-8906-B35210F3D935}" destId="{DDBD278E-2A66-4066-AD01-9B891F168A3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B84550-B167-42BF-B8C1-330E31F83873}" type="doc">
      <dgm:prSet loTypeId="urn:microsoft.com/office/officeart/2005/8/layout/lProcess3" loCatId="process" qsTypeId="urn:microsoft.com/office/officeart/2005/8/quickstyle/simple1" qsCatId="simple" csTypeId="urn:microsoft.com/office/officeart/2005/8/colors/accent1_2" csCatId="accent1" phldr="1"/>
      <dgm:spPr>
        <a:scene3d>
          <a:camera prst="perspectiveFront"/>
          <a:lightRig rig="threePt" dir="t"/>
        </a:scene3d>
      </dgm:spPr>
      <dgm:t>
        <a:bodyPr/>
        <a:lstStyle/>
        <a:p>
          <a:endParaRPr lang="en-US"/>
        </a:p>
      </dgm:t>
    </dgm:pt>
    <dgm:pt modelId="{C5E3ECDB-682C-43BF-96C4-5CA78BDE68FD}">
      <dgm:prSet phldrT="[Text]"/>
      <dgm:spPr>
        <a:solidFill>
          <a:schemeClr val="accent2">
            <a:lumMod val="75000"/>
          </a:schemeClr>
        </a:solidFill>
      </dgm:spPr>
      <dgm:t>
        <a:bodyPr/>
        <a:lstStyle/>
        <a:p>
          <a:r>
            <a:rPr lang="en-US" dirty="0" smtClean="0"/>
            <a:t>Better Care</a:t>
          </a:r>
          <a:endParaRPr lang="en-US" dirty="0"/>
        </a:p>
      </dgm:t>
    </dgm:pt>
    <dgm:pt modelId="{FE977115-8D64-4229-AD0D-EE2B3B171E9F}" type="parTrans" cxnId="{4CB82DCD-4270-49F6-AA68-0A44B7FF7C20}">
      <dgm:prSet/>
      <dgm:spPr/>
      <dgm:t>
        <a:bodyPr/>
        <a:lstStyle/>
        <a:p>
          <a:endParaRPr lang="en-US"/>
        </a:p>
      </dgm:t>
    </dgm:pt>
    <dgm:pt modelId="{20F7B23F-F855-4F0C-8C71-A5C8464C9FBA}" type="sibTrans" cxnId="{4CB82DCD-4270-49F6-AA68-0A44B7FF7C20}">
      <dgm:prSet/>
      <dgm:spPr/>
      <dgm:t>
        <a:bodyPr/>
        <a:lstStyle/>
        <a:p>
          <a:endParaRPr lang="en-US"/>
        </a:p>
      </dgm:t>
    </dgm:pt>
    <dgm:pt modelId="{584B5B57-C59E-4DD6-97FA-54A0E32C0AA0}">
      <dgm:prSet phldrT="[Text]"/>
      <dgm:spPr>
        <a:solidFill>
          <a:schemeClr val="accent2">
            <a:lumMod val="75000"/>
          </a:schemeClr>
        </a:solidFill>
      </dgm:spPr>
      <dgm:t>
        <a:bodyPr/>
        <a:lstStyle/>
        <a:p>
          <a:r>
            <a:rPr lang="en-US" dirty="0" smtClean="0">
              <a:solidFill>
                <a:schemeClr val="bg1"/>
              </a:solidFill>
            </a:rPr>
            <a:t>Patient-Centered Care Coordination</a:t>
          </a:r>
          <a:endParaRPr lang="en-US" dirty="0">
            <a:solidFill>
              <a:schemeClr val="bg1"/>
            </a:solidFill>
          </a:endParaRPr>
        </a:p>
      </dgm:t>
    </dgm:pt>
    <dgm:pt modelId="{4B7B24AC-AE1C-493B-AC2B-FCE7B0383FBE}" type="parTrans" cxnId="{A4364B0B-1D7E-4BCC-A985-331C26F07BD3}">
      <dgm:prSet/>
      <dgm:spPr/>
      <dgm:t>
        <a:bodyPr/>
        <a:lstStyle/>
        <a:p>
          <a:endParaRPr lang="en-US"/>
        </a:p>
      </dgm:t>
    </dgm:pt>
    <dgm:pt modelId="{5F7D76BA-BD09-449A-B0E5-41CCBAFAC1D1}" type="sibTrans" cxnId="{A4364B0B-1D7E-4BCC-A985-331C26F07BD3}">
      <dgm:prSet/>
      <dgm:spPr/>
      <dgm:t>
        <a:bodyPr/>
        <a:lstStyle/>
        <a:p>
          <a:endParaRPr lang="en-US"/>
        </a:p>
      </dgm:t>
    </dgm:pt>
    <dgm:pt modelId="{B78EC510-DF5B-481F-8696-A31330509F86}">
      <dgm:prSet phldrT="[Text]"/>
      <dgm:spPr>
        <a:solidFill>
          <a:schemeClr val="accent2">
            <a:lumMod val="75000"/>
          </a:schemeClr>
        </a:solidFill>
      </dgm:spPr>
      <dgm:t>
        <a:bodyPr/>
        <a:lstStyle/>
        <a:p>
          <a:r>
            <a:rPr lang="en-US" dirty="0" smtClean="0">
              <a:solidFill>
                <a:schemeClr val="bg1"/>
              </a:solidFill>
            </a:rPr>
            <a:t>Quality</a:t>
          </a:r>
          <a:endParaRPr lang="en-US" dirty="0">
            <a:solidFill>
              <a:schemeClr val="bg1"/>
            </a:solidFill>
          </a:endParaRPr>
        </a:p>
      </dgm:t>
    </dgm:pt>
    <dgm:pt modelId="{738C6135-E18F-489F-BEE7-7F06BE8AD330}" type="parTrans" cxnId="{A1D0535D-0A05-43AC-A553-3330098B4C55}">
      <dgm:prSet/>
      <dgm:spPr/>
      <dgm:t>
        <a:bodyPr/>
        <a:lstStyle/>
        <a:p>
          <a:endParaRPr lang="en-US"/>
        </a:p>
      </dgm:t>
    </dgm:pt>
    <dgm:pt modelId="{09CC06A4-5197-4EE3-A8CA-2E4CE349D535}" type="sibTrans" cxnId="{A1D0535D-0A05-43AC-A553-3330098B4C55}">
      <dgm:prSet/>
      <dgm:spPr/>
      <dgm:t>
        <a:bodyPr/>
        <a:lstStyle/>
        <a:p>
          <a:endParaRPr lang="en-US"/>
        </a:p>
      </dgm:t>
    </dgm:pt>
    <dgm:pt modelId="{FBD807BD-E640-46A5-9A75-2B0C262F5940}">
      <dgm:prSet phldrT="[Text]"/>
      <dgm:spPr>
        <a:solidFill>
          <a:schemeClr val="accent2">
            <a:lumMod val="75000"/>
          </a:schemeClr>
        </a:solidFill>
      </dgm:spPr>
      <dgm:t>
        <a:bodyPr/>
        <a:lstStyle/>
        <a:p>
          <a:r>
            <a:rPr lang="en-US" dirty="0" smtClean="0"/>
            <a:t>Better Insurance</a:t>
          </a:r>
          <a:endParaRPr lang="en-US" dirty="0"/>
        </a:p>
      </dgm:t>
    </dgm:pt>
    <dgm:pt modelId="{CAC4B7D9-717B-440D-A9AF-2050EACAAADD}" type="parTrans" cxnId="{63163287-B1E1-4BFC-A924-D6B6EABB2C8D}">
      <dgm:prSet/>
      <dgm:spPr/>
      <dgm:t>
        <a:bodyPr/>
        <a:lstStyle/>
        <a:p>
          <a:endParaRPr lang="en-US"/>
        </a:p>
      </dgm:t>
    </dgm:pt>
    <dgm:pt modelId="{A19C175C-5753-4BC6-9FB0-2CD23FD1A6E0}" type="sibTrans" cxnId="{63163287-B1E1-4BFC-A924-D6B6EABB2C8D}">
      <dgm:prSet/>
      <dgm:spPr/>
      <dgm:t>
        <a:bodyPr/>
        <a:lstStyle/>
        <a:p>
          <a:endParaRPr lang="en-US"/>
        </a:p>
      </dgm:t>
    </dgm:pt>
    <dgm:pt modelId="{9C16AA31-C8E8-4DD9-8964-D2F181C5ED21}">
      <dgm:prSet phldrT="[Text]"/>
      <dgm:spPr>
        <a:solidFill>
          <a:schemeClr val="accent2">
            <a:lumMod val="75000"/>
          </a:schemeClr>
        </a:solidFill>
      </dgm:spPr>
      <dgm:t>
        <a:bodyPr/>
        <a:lstStyle/>
        <a:p>
          <a:r>
            <a:rPr lang="en-US" dirty="0" smtClean="0">
              <a:solidFill>
                <a:schemeClr val="bg1"/>
              </a:solidFill>
            </a:rPr>
            <a:t>Accessibility</a:t>
          </a:r>
          <a:endParaRPr lang="en-US" dirty="0">
            <a:solidFill>
              <a:schemeClr val="bg1"/>
            </a:solidFill>
          </a:endParaRPr>
        </a:p>
      </dgm:t>
    </dgm:pt>
    <dgm:pt modelId="{416368D0-1F5F-4E34-BF0D-89FC00005747}" type="parTrans" cxnId="{CC41BA40-DA9B-434B-950A-42C7FE9F3082}">
      <dgm:prSet/>
      <dgm:spPr/>
      <dgm:t>
        <a:bodyPr/>
        <a:lstStyle/>
        <a:p>
          <a:endParaRPr lang="en-US"/>
        </a:p>
      </dgm:t>
    </dgm:pt>
    <dgm:pt modelId="{225A2FA0-65CE-494F-B55B-91CA67D2B9FD}" type="sibTrans" cxnId="{CC41BA40-DA9B-434B-950A-42C7FE9F3082}">
      <dgm:prSet/>
      <dgm:spPr/>
      <dgm:t>
        <a:bodyPr/>
        <a:lstStyle/>
        <a:p>
          <a:endParaRPr lang="en-US"/>
        </a:p>
      </dgm:t>
    </dgm:pt>
    <dgm:pt modelId="{33236EFB-AE91-4507-BDAF-1F0593801511}">
      <dgm:prSet phldrT="[Text]"/>
      <dgm:spPr>
        <a:solidFill>
          <a:schemeClr val="accent2">
            <a:lumMod val="75000"/>
          </a:schemeClr>
        </a:solidFill>
      </dgm:spPr>
      <dgm:t>
        <a:bodyPr/>
        <a:lstStyle/>
        <a:p>
          <a:r>
            <a:rPr lang="en-US" dirty="0" smtClean="0">
              <a:solidFill>
                <a:schemeClr val="bg1"/>
              </a:solidFill>
            </a:rPr>
            <a:t>Affordability</a:t>
          </a:r>
          <a:endParaRPr lang="en-US" dirty="0">
            <a:solidFill>
              <a:schemeClr val="bg1"/>
            </a:solidFill>
          </a:endParaRPr>
        </a:p>
      </dgm:t>
    </dgm:pt>
    <dgm:pt modelId="{F6191C33-AA5D-4F5B-B865-79DEC89E7457}" type="parTrans" cxnId="{5A4A898D-63A3-4C0F-AE02-DD94503D9068}">
      <dgm:prSet/>
      <dgm:spPr/>
      <dgm:t>
        <a:bodyPr/>
        <a:lstStyle/>
        <a:p>
          <a:endParaRPr lang="en-US"/>
        </a:p>
      </dgm:t>
    </dgm:pt>
    <dgm:pt modelId="{02B95E8D-B4B1-4543-823B-4414948ECFEE}" type="sibTrans" cxnId="{5A4A898D-63A3-4C0F-AE02-DD94503D9068}">
      <dgm:prSet/>
      <dgm:spPr/>
      <dgm:t>
        <a:bodyPr/>
        <a:lstStyle/>
        <a:p>
          <a:endParaRPr lang="en-US"/>
        </a:p>
      </dgm:t>
    </dgm:pt>
    <dgm:pt modelId="{C244AF15-2797-4373-9EC9-D1516C088776}">
      <dgm:prSet phldrT="[Text]"/>
      <dgm:spPr>
        <a:solidFill>
          <a:schemeClr val="accent1">
            <a:lumMod val="75000"/>
          </a:schemeClr>
        </a:solidFill>
      </dgm:spPr>
      <dgm:t>
        <a:bodyPr/>
        <a:lstStyle/>
        <a:p>
          <a:r>
            <a:rPr lang="en-US" dirty="0" smtClean="0"/>
            <a:t>Staying Healthy</a:t>
          </a:r>
          <a:endParaRPr lang="en-US" dirty="0"/>
        </a:p>
      </dgm:t>
    </dgm:pt>
    <dgm:pt modelId="{24EBCDBC-01E7-44D2-88CA-CED43BB2CF1C}" type="parTrans" cxnId="{28118DF9-C501-468B-91DA-1CB4E4913C53}">
      <dgm:prSet/>
      <dgm:spPr/>
      <dgm:t>
        <a:bodyPr/>
        <a:lstStyle/>
        <a:p>
          <a:endParaRPr lang="en-US"/>
        </a:p>
      </dgm:t>
    </dgm:pt>
    <dgm:pt modelId="{05D40803-FE16-45CC-A8DB-1EF320818995}" type="sibTrans" cxnId="{28118DF9-C501-468B-91DA-1CB4E4913C53}">
      <dgm:prSet/>
      <dgm:spPr/>
      <dgm:t>
        <a:bodyPr/>
        <a:lstStyle/>
        <a:p>
          <a:endParaRPr lang="en-US"/>
        </a:p>
      </dgm:t>
    </dgm:pt>
    <dgm:pt modelId="{E9F0A7E9-6967-4248-AC1E-C4BA03D5A475}">
      <dgm:prSet phldrT="[Text]"/>
      <dgm:spPr>
        <a:solidFill>
          <a:schemeClr val="accent1">
            <a:lumMod val="75000"/>
          </a:schemeClr>
        </a:solidFill>
      </dgm:spPr>
      <dgm:t>
        <a:bodyPr/>
        <a:lstStyle/>
        <a:p>
          <a:r>
            <a:rPr lang="en-US" dirty="0" smtClean="0">
              <a:solidFill>
                <a:schemeClr val="bg1"/>
              </a:solidFill>
            </a:rPr>
            <a:t>Prevention</a:t>
          </a:r>
          <a:endParaRPr lang="en-US" dirty="0">
            <a:solidFill>
              <a:schemeClr val="bg1"/>
            </a:solidFill>
          </a:endParaRPr>
        </a:p>
      </dgm:t>
    </dgm:pt>
    <dgm:pt modelId="{E75A10D6-4393-4777-B9E8-B86F18DF4E9F}" type="parTrans" cxnId="{4616864B-EE7B-4193-8405-658364E088D4}">
      <dgm:prSet/>
      <dgm:spPr/>
      <dgm:t>
        <a:bodyPr/>
        <a:lstStyle/>
        <a:p>
          <a:endParaRPr lang="en-US"/>
        </a:p>
      </dgm:t>
    </dgm:pt>
    <dgm:pt modelId="{12C12F3A-5FD0-403C-81A1-477F0F402D9F}" type="sibTrans" cxnId="{4616864B-EE7B-4193-8405-658364E088D4}">
      <dgm:prSet/>
      <dgm:spPr/>
      <dgm:t>
        <a:bodyPr/>
        <a:lstStyle/>
        <a:p>
          <a:endParaRPr lang="en-US"/>
        </a:p>
      </dgm:t>
    </dgm:pt>
    <dgm:pt modelId="{C4E89E43-2F13-4705-A052-37BD60F01D6A}">
      <dgm:prSet phldrT="[Text]"/>
      <dgm:spPr>
        <a:solidFill>
          <a:schemeClr val="accent1">
            <a:lumMod val="75000"/>
          </a:schemeClr>
        </a:solidFill>
      </dgm:spPr>
      <dgm:t>
        <a:bodyPr/>
        <a:lstStyle/>
        <a:p>
          <a:r>
            <a:rPr lang="en-US" dirty="0" smtClean="0">
              <a:solidFill>
                <a:schemeClr val="bg1"/>
              </a:solidFill>
            </a:rPr>
            <a:t>Public Health</a:t>
          </a:r>
          <a:endParaRPr lang="en-US" dirty="0">
            <a:solidFill>
              <a:schemeClr val="bg1"/>
            </a:solidFill>
          </a:endParaRPr>
        </a:p>
      </dgm:t>
    </dgm:pt>
    <dgm:pt modelId="{F1ED7C4C-C60F-4597-8DF9-B67E7F75B68A}" type="parTrans" cxnId="{56949747-E299-4DAC-AE46-0FD503D0E24A}">
      <dgm:prSet/>
      <dgm:spPr/>
      <dgm:t>
        <a:bodyPr/>
        <a:lstStyle/>
        <a:p>
          <a:endParaRPr lang="en-US"/>
        </a:p>
      </dgm:t>
    </dgm:pt>
    <dgm:pt modelId="{87D47553-7FE8-4539-B88F-B314EB42AF0A}" type="sibTrans" cxnId="{56949747-E299-4DAC-AE46-0FD503D0E24A}">
      <dgm:prSet/>
      <dgm:spPr/>
      <dgm:t>
        <a:bodyPr/>
        <a:lstStyle/>
        <a:p>
          <a:endParaRPr lang="en-US"/>
        </a:p>
      </dgm:t>
    </dgm:pt>
    <dgm:pt modelId="{D90C46E0-C3BA-45D0-8DFF-43DE033267CE}" type="pres">
      <dgm:prSet presAssocID="{77B84550-B167-42BF-B8C1-330E31F83873}" presName="Name0" presStyleCnt="0">
        <dgm:presLayoutVars>
          <dgm:chPref val="3"/>
          <dgm:dir/>
          <dgm:animLvl val="lvl"/>
          <dgm:resizeHandles/>
        </dgm:presLayoutVars>
      </dgm:prSet>
      <dgm:spPr/>
      <dgm:t>
        <a:bodyPr/>
        <a:lstStyle/>
        <a:p>
          <a:endParaRPr lang="en-US"/>
        </a:p>
      </dgm:t>
    </dgm:pt>
    <dgm:pt modelId="{3D0411C6-17FF-4AB1-8177-E81C59298894}" type="pres">
      <dgm:prSet presAssocID="{C5E3ECDB-682C-43BF-96C4-5CA78BDE68FD}" presName="horFlow" presStyleCnt="0"/>
      <dgm:spPr/>
      <dgm:t>
        <a:bodyPr/>
        <a:lstStyle/>
        <a:p>
          <a:endParaRPr lang="en-US"/>
        </a:p>
      </dgm:t>
    </dgm:pt>
    <dgm:pt modelId="{1E0BF718-23D1-40A5-920B-D828ECB3A681}" type="pres">
      <dgm:prSet presAssocID="{C5E3ECDB-682C-43BF-96C4-5CA78BDE68FD}" presName="bigChev" presStyleLbl="node1" presStyleIdx="0" presStyleCnt="3"/>
      <dgm:spPr/>
      <dgm:t>
        <a:bodyPr/>
        <a:lstStyle/>
        <a:p>
          <a:endParaRPr lang="en-US"/>
        </a:p>
      </dgm:t>
    </dgm:pt>
    <dgm:pt modelId="{A1FE4589-CB14-43CD-B38A-41F3B71DBE54}" type="pres">
      <dgm:prSet presAssocID="{4B7B24AC-AE1C-493B-AC2B-FCE7B0383FBE}" presName="parTrans" presStyleCnt="0"/>
      <dgm:spPr/>
      <dgm:t>
        <a:bodyPr/>
        <a:lstStyle/>
        <a:p>
          <a:endParaRPr lang="en-US"/>
        </a:p>
      </dgm:t>
    </dgm:pt>
    <dgm:pt modelId="{DE70ECD3-DDC4-4514-AE16-1148BA03D96B}" type="pres">
      <dgm:prSet presAssocID="{584B5B57-C59E-4DD6-97FA-54A0E32C0AA0}" presName="node" presStyleLbl="alignAccFollowNode1" presStyleIdx="0" presStyleCnt="6">
        <dgm:presLayoutVars>
          <dgm:bulletEnabled val="1"/>
        </dgm:presLayoutVars>
      </dgm:prSet>
      <dgm:spPr/>
      <dgm:t>
        <a:bodyPr/>
        <a:lstStyle/>
        <a:p>
          <a:endParaRPr lang="en-US"/>
        </a:p>
      </dgm:t>
    </dgm:pt>
    <dgm:pt modelId="{73AA8272-3EDD-4195-A980-80A4D61B0074}" type="pres">
      <dgm:prSet presAssocID="{5F7D76BA-BD09-449A-B0E5-41CCBAFAC1D1}" presName="sibTrans" presStyleCnt="0"/>
      <dgm:spPr/>
      <dgm:t>
        <a:bodyPr/>
        <a:lstStyle/>
        <a:p>
          <a:endParaRPr lang="en-US"/>
        </a:p>
      </dgm:t>
    </dgm:pt>
    <dgm:pt modelId="{5F1A35B2-CDCA-4904-9030-BB89AA8D1425}" type="pres">
      <dgm:prSet presAssocID="{B78EC510-DF5B-481F-8696-A31330509F86}" presName="node" presStyleLbl="alignAccFollowNode1" presStyleIdx="1" presStyleCnt="6">
        <dgm:presLayoutVars>
          <dgm:bulletEnabled val="1"/>
        </dgm:presLayoutVars>
      </dgm:prSet>
      <dgm:spPr/>
      <dgm:t>
        <a:bodyPr/>
        <a:lstStyle/>
        <a:p>
          <a:endParaRPr lang="en-US"/>
        </a:p>
      </dgm:t>
    </dgm:pt>
    <dgm:pt modelId="{5603FF95-F3E6-4805-B07D-AB76DC421394}" type="pres">
      <dgm:prSet presAssocID="{C5E3ECDB-682C-43BF-96C4-5CA78BDE68FD}" presName="vSp" presStyleCnt="0"/>
      <dgm:spPr/>
      <dgm:t>
        <a:bodyPr/>
        <a:lstStyle/>
        <a:p>
          <a:endParaRPr lang="en-US"/>
        </a:p>
      </dgm:t>
    </dgm:pt>
    <dgm:pt modelId="{A190F63B-D8BA-4FFD-B21C-ED163DF33A4D}" type="pres">
      <dgm:prSet presAssocID="{FBD807BD-E640-46A5-9A75-2B0C262F5940}" presName="horFlow" presStyleCnt="0"/>
      <dgm:spPr/>
      <dgm:t>
        <a:bodyPr/>
        <a:lstStyle/>
        <a:p>
          <a:endParaRPr lang="en-US"/>
        </a:p>
      </dgm:t>
    </dgm:pt>
    <dgm:pt modelId="{89E1D312-E0B8-4AE8-8F2A-FC7589D816B3}" type="pres">
      <dgm:prSet presAssocID="{FBD807BD-E640-46A5-9A75-2B0C262F5940}" presName="bigChev" presStyleLbl="node1" presStyleIdx="1" presStyleCnt="3"/>
      <dgm:spPr/>
      <dgm:t>
        <a:bodyPr/>
        <a:lstStyle/>
        <a:p>
          <a:endParaRPr lang="en-US"/>
        </a:p>
      </dgm:t>
    </dgm:pt>
    <dgm:pt modelId="{678E454C-1FDC-460D-9839-F8ABAB8E1E3B}" type="pres">
      <dgm:prSet presAssocID="{416368D0-1F5F-4E34-BF0D-89FC00005747}" presName="parTrans" presStyleCnt="0"/>
      <dgm:spPr/>
      <dgm:t>
        <a:bodyPr/>
        <a:lstStyle/>
        <a:p>
          <a:endParaRPr lang="en-US"/>
        </a:p>
      </dgm:t>
    </dgm:pt>
    <dgm:pt modelId="{FD564843-DE2E-4372-AA81-45DC744F6B35}" type="pres">
      <dgm:prSet presAssocID="{9C16AA31-C8E8-4DD9-8964-D2F181C5ED21}" presName="node" presStyleLbl="alignAccFollowNode1" presStyleIdx="2" presStyleCnt="6">
        <dgm:presLayoutVars>
          <dgm:bulletEnabled val="1"/>
        </dgm:presLayoutVars>
      </dgm:prSet>
      <dgm:spPr/>
      <dgm:t>
        <a:bodyPr/>
        <a:lstStyle/>
        <a:p>
          <a:endParaRPr lang="en-US"/>
        </a:p>
      </dgm:t>
    </dgm:pt>
    <dgm:pt modelId="{7BEDE660-ECE7-4A99-80A1-E4B42F80E646}" type="pres">
      <dgm:prSet presAssocID="{225A2FA0-65CE-494F-B55B-91CA67D2B9FD}" presName="sibTrans" presStyleCnt="0"/>
      <dgm:spPr/>
      <dgm:t>
        <a:bodyPr/>
        <a:lstStyle/>
        <a:p>
          <a:endParaRPr lang="en-US"/>
        </a:p>
      </dgm:t>
    </dgm:pt>
    <dgm:pt modelId="{D6127034-89B4-4992-BD66-75AA31276689}" type="pres">
      <dgm:prSet presAssocID="{33236EFB-AE91-4507-BDAF-1F0593801511}" presName="node" presStyleLbl="alignAccFollowNode1" presStyleIdx="3" presStyleCnt="6">
        <dgm:presLayoutVars>
          <dgm:bulletEnabled val="1"/>
        </dgm:presLayoutVars>
      </dgm:prSet>
      <dgm:spPr/>
      <dgm:t>
        <a:bodyPr/>
        <a:lstStyle/>
        <a:p>
          <a:endParaRPr lang="en-US"/>
        </a:p>
      </dgm:t>
    </dgm:pt>
    <dgm:pt modelId="{62D0A3B9-2A2F-4ED3-80B6-A66CDF2B954B}" type="pres">
      <dgm:prSet presAssocID="{FBD807BD-E640-46A5-9A75-2B0C262F5940}" presName="vSp" presStyleCnt="0"/>
      <dgm:spPr/>
      <dgm:t>
        <a:bodyPr/>
        <a:lstStyle/>
        <a:p>
          <a:endParaRPr lang="en-US"/>
        </a:p>
      </dgm:t>
    </dgm:pt>
    <dgm:pt modelId="{ADA7975D-073C-494B-9F3A-7B427AEE1687}" type="pres">
      <dgm:prSet presAssocID="{C244AF15-2797-4373-9EC9-D1516C088776}" presName="horFlow" presStyleCnt="0"/>
      <dgm:spPr/>
      <dgm:t>
        <a:bodyPr/>
        <a:lstStyle/>
        <a:p>
          <a:endParaRPr lang="en-US"/>
        </a:p>
      </dgm:t>
    </dgm:pt>
    <dgm:pt modelId="{10FE9025-A528-4368-B5E4-D3FE77E3DFE6}" type="pres">
      <dgm:prSet presAssocID="{C244AF15-2797-4373-9EC9-D1516C088776}" presName="bigChev" presStyleLbl="node1" presStyleIdx="2" presStyleCnt="3"/>
      <dgm:spPr/>
      <dgm:t>
        <a:bodyPr/>
        <a:lstStyle/>
        <a:p>
          <a:endParaRPr lang="en-US"/>
        </a:p>
      </dgm:t>
    </dgm:pt>
    <dgm:pt modelId="{44B9A199-6D25-439B-9C9A-9F2C292EB811}" type="pres">
      <dgm:prSet presAssocID="{E75A10D6-4393-4777-B9E8-B86F18DF4E9F}" presName="parTrans" presStyleCnt="0"/>
      <dgm:spPr/>
      <dgm:t>
        <a:bodyPr/>
        <a:lstStyle/>
        <a:p>
          <a:endParaRPr lang="en-US"/>
        </a:p>
      </dgm:t>
    </dgm:pt>
    <dgm:pt modelId="{F808B48D-7DBA-4AFE-BADE-3DE851A9699D}" type="pres">
      <dgm:prSet presAssocID="{E9F0A7E9-6967-4248-AC1E-C4BA03D5A475}" presName="node" presStyleLbl="alignAccFollowNode1" presStyleIdx="4" presStyleCnt="6">
        <dgm:presLayoutVars>
          <dgm:bulletEnabled val="1"/>
        </dgm:presLayoutVars>
      </dgm:prSet>
      <dgm:spPr/>
      <dgm:t>
        <a:bodyPr/>
        <a:lstStyle/>
        <a:p>
          <a:endParaRPr lang="en-US"/>
        </a:p>
      </dgm:t>
    </dgm:pt>
    <dgm:pt modelId="{4694B701-32CA-4B88-B8EE-9664742B8296}" type="pres">
      <dgm:prSet presAssocID="{12C12F3A-5FD0-403C-81A1-477F0F402D9F}" presName="sibTrans" presStyleCnt="0"/>
      <dgm:spPr/>
      <dgm:t>
        <a:bodyPr/>
        <a:lstStyle/>
        <a:p>
          <a:endParaRPr lang="en-US"/>
        </a:p>
      </dgm:t>
    </dgm:pt>
    <dgm:pt modelId="{ECC2A712-761B-4BE5-90BD-99A7D0CBE8E2}" type="pres">
      <dgm:prSet presAssocID="{C4E89E43-2F13-4705-A052-37BD60F01D6A}" presName="node" presStyleLbl="alignAccFollowNode1" presStyleIdx="5" presStyleCnt="6">
        <dgm:presLayoutVars>
          <dgm:bulletEnabled val="1"/>
        </dgm:presLayoutVars>
      </dgm:prSet>
      <dgm:spPr/>
      <dgm:t>
        <a:bodyPr/>
        <a:lstStyle/>
        <a:p>
          <a:endParaRPr lang="en-US"/>
        </a:p>
      </dgm:t>
    </dgm:pt>
  </dgm:ptLst>
  <dgm:cxnLst>
    <dgm:cxn modelId="{5A4A898D-63A3-4C0F-AE02-DD94503D9068}" srcId="{FBD807BD-E640-46A5-9A75-2B0C262F5940}" destId="{33236EFB-AE91-4507-BDAF-1F0593801511}" srcOrd="1" destOrd="0" parTransId="{F6191C33-AA5D-4F5B-B865-79DEC89E7457}" sibTransId="{02B95E8D-B4B1-4543-823B-4414948ECFEE}"/>
    <dgm:cxn modelId="{2B184D67-9409-4234-9B53-7A48D6DAEB22}" type="presOf" srcId="{77B84550-B167-42BF-B8C1-330E31F83873}" destId="{D90C46E0-C3BA-45D0-8DFF-43DE033267CE}" srcOrd="0" destOrd="0" presId="urn:microsoft.com/office/officeart/2005/8/layout/lProcess3"/>
    <dgm:cxn modelId="{4C3A4507-B670-43D5-9DC8-86D265F4FB14}" type="presOf" srcId="{33236EFB-AE91-4507-BDAF-1F0593801511}" destId="{D6127034-89B4-4992-BD66-75AA31276689}" srcOrd="0" destOrd="0" presId="urn:microsoft.com/office/officeart/2005/8/layout/lProcess3"/>
    <dgm:cxn modelId="{A4364B0B-1D7E-4BCC-A985-331C26F07BD3}" srcId="{C5E3ECDB-682C-43BF-96C4-5CA78BDE68FD}" destId="{584B5B57-C59E-4DD6-97FA-54A0E32C0AA0}" srcOrd="0" destOrd="0" parTransId="{4B7B24AC-AE1C-493B-AC2B-FCE7B0383FBE}" sibTransId="{5F7D76BA-BD09-449A-B0E5-41CCBAFAC1D1}"/>
    <dgm:cxn modelId="{28118DF9-C501-468B-91DA-1CB4E4913C53}" srcId="{77B84550-B167-42BF-B8C1-330E31F83873}" destId="{C244AF15-2797-4373-9EC9-D1516C088776}" srcOrd="2" destOrd="0" parTransId="{24EBCDBC-01E7-44D2-88CA-CED43BB2CF1C}" sibTransId="{05D40803-FE16-45CC-A8DB-1EF320818995}"/>
    <dgm:cxn modelId="{56949747-E299-4DAC-AE46-0FD503D0E24A}" srcId="{C244AF15-2797-4373-9EC9-D1516C088776}" destId="{C4E89E43-2F13-4705-A052-37BD60F01D6A}" srcOrd="1" destOrd="0" parTransId="{F1ED7C4C-C60F-4597-8DF9-B67E7F75B68A}" sibTransId="{87D47553-7FE8-4539-B88F-B314EB42AF0A}"/>
    <dgm:cxn modelId="{9F130569-B481-4B0F-8A16-8F830DEF5571}" type="presOf" srcId="{FBD807BD-E640-46A5-9A75-2B0C262F5940}" destId="{89E1D312-E0B8-4AE8-8F2A-FC7589D816B3}" srcOrd="0" destOrd="0" presId="urn:microsoft.com/office/officeart/2005/8/layout/lProcess3"/>
    <dgm:cxn modelId="{63163287-B1E1-4BFC-A924-D6B6EABB2C8D}" srcId="{77B84550-B167-42BF-B8C1-330E31F83873}" destId="{FBD807BD-E640-46A5-9A75-2B0C262F5940}" srcOrd="1" destOrd="0" parTransId="{CAC4B7D9-717B-440D-A9AF-2050EACAAADD}" sibTransId="{A19C175C-5753-4BC6-9FB0-2CD23FD1A6E0}"/>
    <dgm:cxn modelId="{86E55BB9-FC26-4694-9FCD-5EF77B7AB245}" type="presOf" srcId="{C4E89E43-2F13-4705-A052-37BD60F01D6A}" destId="{ECC2A712-761B-4BE5-90BD-99A7D0CBE8E2}" srcOrd="0" destOrd="0" presId="urn:microsoft.com/office/officeart/2005/8/layout/lProcess3"/>
    <dgm:cxn modelId="{35376E63-6752-4A14-854F-5D5857B4DC41}" type="presOf" srcId="{C5E3ECDB-682C-43BF-96C4-5CA78BDE68FD}" destId="{1E0BF718-23D1-40A5-920B-D828ECB3A681}" srcOrd="0" destOrd="0" presId="urn:microsoft.com/office/officeart/2005/8/layout/lProcess3"/>
    <dgm:cxn modelId="{2C0659E1-8243-424D-9726-D9137272E448}" type="presOf" srcId="{584B5B57-C59E-4DD6-97FA-54A0E32C0AA0}" destId="{DE70ECD3-DDC4-4514-AE16-1148BA03D96B}" srcOrd="0" destOrd="0" presId="urn:microsoft.com/office/officeart/2005/8/layout/lProcess3"/>
    <dgm:cxn modelId="{4616864B-EE7B-4193-8405-658364E088D4}" srcId="{C244AF15-2797-4373-9EC9-D1516C088776}" destId="{E9F0A7E9-6967-4248-AC1E-C4BA03D5A475}" srcOrd="0" destOrd="0" parTransId="{E75A10D6-4393-4777-B9E8-B86F18DF4E9F}" sibTransId="{12C12F3A-5FD0-403C-81A1-477F0F402D9F}"/>
    <dgm:cxn modelId="{1A1447A5-DB89-481D-B08A-0F0DC79C49E0}" type="presOf" srcId="{E9F0A7E9-6967-4248-AC1E-C4BA03D5A475}" destId="{F808B48D-7DBA-4AFE-BADE-3DE851A9699D}" srcOrd="0" destOrd="0" presId="urn:microsoft.com/office/officeart/2005/8/layout/lProcess3"/>
    <dgm:cxn modelId="{D905B858-0BC2-4C09-B352-57E1ABBD8814}" type="presOf" srcId="{C244AF15-2797-4373-9EC9-D1516C088776}" destId="{10FE9025-A528-4368-B5E4-D3FE77E3DFE6}" srcOrd="0" destOrd="0" presId="urn:microsoft.com/office/officeart/2005/8/layout/lProcess3"/>
    <dgm:cxn modelId="{4CB82DCD-4270-49F6-AA68-0A44B7FF7C20}" srcId="{77B84550-B167-42BF-B8C1-330E31F83873}" destId="{C5E3ECDB-682C-43BF-96C4-5CA78BDE68FD}" srcOrd="0" destOrd="0" parTransId="{FE977115-8D64-4229-AD0D-EE2B3B171E9F}" sibTransId="{20F7B23F-F855-4F0C-8C71-A5C8464C9FBA}"/>
    <dgm:cxn modelId="{A1D0535D-0A05-43AC-A553-3330098B4C55}" srcId="{C5E3ECDB-682C-43BF-96C4-5CA78BDE68FD}" destId="{B78EC510-DF5B-481F-8696-A31330509F86}" srcOrd="1" destOrd="0" parTransId="{738C6135-E18F-489F-BEE7-7F06BE8AD330}" sibTransId="{09CC06A4-5197-4EE3-A8CA-2E4CE349D535}"/>
    <dgm:cxn modelId="{DFF939CA-9DFB-4C31-B750-9310D4ADB573}" type="presOf" srcId="{9C16AA31-C8E8-4DD9-8964-D2F181C5ED21}" destId="{FD564843-DE2E-4372-AA81-45DC744F6B35}" srcOrd="0" destOrd="0" presId="urn:microsoft.com/office/officeart/2005/8/layout/lProcess3"/>
    <dgm:cxn modelId="{70972262-9C32-4CE1-9417-ACDC5832F7AC}" type="presOf" srcId="{B78EC510-DF5B-481F-8696-A31330509F86}" destId="{5F1A35B2-CDCA-4904-9030-BB89AA8D1425}" srcOrd="0" destOrd="0" presId="urn:microsoft.com/office/officeart/2005/8/layout/lProcess3"/>
    <dgm:cxn modelId="{CC41BA40-DA9B-434B-950A-42C7FE9F3082}" srcId="{FBD807BD-E640-46A5-9A75-2B0C262F5940}" destId="{9C16AA31-C8E8-4DD9-8964-D2F181C5ED21}" srcOrd="0" destOrd="0" parTransId="{416368D0-1F5F-4E34-BF0D-89FC00005747}" sibTransId="{225A2FA0-65CE-494F-B55B-91CA67D2B9FD}"/>
    <dgm:cxn modelId="{A9ACE0D5-7110-4338-9A82-A8B671FD3836}" type="presParOf" srcId="{D90C46E0-C3BA-45D0-8DFF-43DE033267CE}" destId="{3D0411C6-17FF-4AB1-8177-E81C59298894}" srcOrd="0" destOrd="0" presId="urn:microsoft.com/office/officeart/2005/8/layout/lProcess3"/>
    <dgm:cxn modelId="{5AA84E40-4DB7-4BFA-ABF5-FAE7E0468DEB}" type="presParOf" srcId="{3D0411C6-17FF-4AB1-8177-E81C59298894}" destId="{1E0BF718-23D1-40A5-920B-D828ECB3A681}" srcOrd="0" destOrd="0" presId="urn:microsoft.com/office/officeart/2005/8/layout/lProcess3"/>
    <dgm:cxn modelId="{53E9F36F-DAE5-4100-89B5-DAF5E5A98473}" type="presParOf" srcId="{3D0411C6-17FF-4AB1-8177-E81C59298894}" destId="{A1FE4589-CB14-43CD-B38A-41F3B71DBE54}" srcOrd="1" destOrd="0" presId="urn:microsoft.com/office/officeart/2005/8/layout/lProcess3"/>
    <dgm:cxn modelId="{6371F80B-45D5-4134-9F93-A274BBBD91C7}" type="presParOf" srcId="{3D0411C6-17FF-4AB1-8177-E81C59298894}" destId="{DE70ECD3-DDC4-4514-AE16-1148BA03D96B}" srcOrd="2" destOrd="0" presId="urn:microsoft.com/office/officeart/2005/8/layout/lProcess3"/>
    <dgm:cxn modelId="{53121A5C-53AF-4060-B754-007DDE2B1DC5}" type="presParOf" srcId="{3D0411C6-17FF-4AB1-8177-E81C59298894}" destId="{73AA8272-3EDD-4195-A980-80A4D61B0074}" srcOrd="3" destOrd="0" presId="urn:microsoft.com/office/officeart/2005/8/layout/lProcess3"/>
    <dgm:cxn modelId="{B88C6AF8-A28C-42AE-863F-34C2A01931F9}" type="presParOf" srcId="{3D0411C6-17FF-4AB1-8177-E81C59298894}" destId="{5F1A35B2-CDCA-4904-9030-BB89AA8D1425}" srcOrd="4" destOrd="0" presId="urn:microsoft.com/office/officeart/2005/8/layout/lProcess3"/>
    <dgm:cxn modelId="{442F09BE-2BD5-4622-8E78-7E13E8B5E488}" type="presParOf" srcId="{D90C46E0-C3BA-45D0-8DFF-43DE033267CE}" destId="{5603FF95-F3E6-4805-B07D-AB76DC421394}" srcOrd="1" destOrd="0" presId="urn:microsoft.com/office/officeart/2005/8/layout/lProcess3"/>
    <dgm:cxn modelId="{9D7DC990-24AD-4DF9-9D6D-18BD1BA572B5}" type="presParOf" srcId="{D90C46E0-C3BA-45D0-8DFF-43DE033267CE}" destId="{A190F63B-D8BA-4FFD-B21C-ED163DF33A4D}" srcOrd="2" destOrd="0" presId="urn:microsoft.com/office/officeart/2005/8/layout/lProcess3"/>
    <dgm:cxn modelId="{C63AFC8C-E968-4E13-9B38-5BF3B4F0732F}" type="presParOf" srcId="{A190F63B-D8BA-4FFD-B21C-ED163DF33A4D}" destId="{89E1D312-E0B8-4AE8-8F2A-FC7589D816B3}" srcOrd="0" destOrd="0" presId="urn:microsoft.com/office/officeart/2005/8/layout/lProcess3"/>
    <dgm:cxn modelId="{B699190C-3FFC-4464-B26B-6682F88B75ED}" type="presParOf" srcId="{A190F63B-D8BA-4FFD-B21C-ED163DF33A4D}" destId="{678E454C-1FDC-460D-9839-F8ABAB8E1E3B}" srcOrd="1" destOrd="0" presId="urn:microsoft.com/office/officeart/2005/8/layout/lProcess3"/>
    <dgm:cxn modelId="{A3078E44-65B2-4FFF-B4BD-BD09998D88BA}" type="presParOf" srcId="{A190F63B-D8BA-4FFD-B21C-ED163DF33A4D}" destId="{FD564843-DE2E-4372-AA81-45DC744F6B35}" srcOrd="2" destOrd="0" presId="urn:microsoft.com/office/officeart/2005/8/layout/lProcess3"/>
    <dgm:cxn modelId="{BFE49182-E37F-4202-81B0-45D3190B9FB3}" type="presParOf" srcId="{A190F63B-D8BA-4FFD-B21C-ED163DF33A4D}" destId="{7BEDE660-ECE7-4A99-80A1-E4B42F80E646}" srcOrd="3" destOrd="0" presId="urn:microsoft.com/office/officeart/2005/8/layout/lProcess3"/>
    <dgm:cxn modelId="{66B3F17B-D40E-4995-9645-1A6A0FC8F212}" type="presParOf" srcId="{A190F63B-D8BA-4FFD-B21C-ED163DF33A4D}" destId="{D6127034-89B4-4992-BD66-75AA31276689}" srcOrd="4" destOrd="0" presId="urn:microsoft.com/office/officeart/2005/8/layout/lProcess3"/>
    <dgm:cxn modelId="{41A983D0-082C-4DA1-91CB-BCE842B804FE}" type="presParOf" srcId="{D90C46E0-C3BA-45D0-8DFF-43DE033267CE}" destId="{62D0A3B9-2A2F-4ED3-80B6-A66CDF2B954B}" srcOrd="3" destOrd="0" presId="urn:microsoft.com/office/officeart/2005/8/layout/lProcess3"/>
    <dgm:cxn modelId="{E755BE87-07FB-4244-A3D2-74C4CED48F56}" type="presParOf" srcId="{D90C46E0-C3BA-45D0-8DFF-43DE033267CE}" destId="{ADA7975D-073C-494B-9F3A-7B427AEE1687}" srcOrd="4" destOrd="0" presId="urn:microsoft.com/office/officeart/2005/8/layout/lProcess3"/>
    <dgm:cxn modelId="{DE300BAE-F7EF-44AC-83F5-E2FB254AE620}" type="presParOf" srcId="{ADA7975D-073C-494B-9F3A-7B427AEE1687}" destId="{10FE9025-A528-4368-B5E4-D3FE77E3DFE6}" srcOrd="0" destOrd="0" presId="urn:microsoft.com/office/officeart/2005/8/layout/lProcess3"/>
    <dgm:cxn modelId="{218A70C4-828E-4B39-A56D-E1C3BBA3961A}" type="presParOf" srcId="{ADA7975D-073C-494B-9F3A-7B427AEE1687}" destId="{44B9A199-6D25-439B-9C9A-9F2C292EB811}" srcOrd="1" destOrd="0" presId="urn:microsoft.com/office/officeart/2005/8/layout/lProcess3"/>
    <dgm:cxn modelId="{EC6DBFB8-8AEA-4BE1-9F09-E7E98CA13838}" type="presParOf" srcId="{ADA7975D-073C-494B-9F3A-7B427AEE1687}" destId="{F808B48D-7DBA-4AFE-BADE-3DE851A9699D}" srcOrd="2" destOrd="0" presId="urn:microsoft.com/office/officeart/2005/8/layout/lProcess3"/>
    <dgm:cxn modelId="{B67B946B-8063-42C7-8008-CADA4478FE4D}" type="presParOf" srcId="{ADA7975D-073C-494B-9F3A-7B427AEE1687}" destId="{4694B701-32CA-4B88-B8EE-9664742B8296}" srcOrd="3" destOrd="0" presId="urn:microsoft.com/office/officeart/2005/8/layout/lProcess3"/>
    <dgm:cxn modelId="{8F27BEA4-70EC-4C4C-BAAD-121D3F61A79E}" type="presParOf" srcId="{ADA7975D-073C-494B-9F3A-7B427AEE1687}" destId="{ECC2A712-761B-4BE5-90BD-99A7D0CBE8E2}"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7C595F-8614-4243-94A1-17E130C14194}"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4F0993A0-6406-4B6A-BAD7-C44F355141AF}">
      <dgm:prSet phldrT="[Text]"/>
      <dgm:spPr/>
      <dgm:t>
        <a:bodyPr/>
        <a:lstStyle/>
        <a:p>
          <a:endParaRPr lang="en-US" dirty="0"/>
        </a:p>
      </dgm:t>
    </dgm:pt>
    <dgm:pt modelId="{B0EB39DC-5F4E-4FB9-985E-DB47BCAC0040}" type="parTrans" cxnId="{19DBA9C5-27A7-4F6C-BCD2-BF11D6EC5CB4}">
      <dgm:prSet/>
      <dgm:spPr/>
      <dgm:t>
        <a:bodyPr/>
        <a:lstStyle/>
        <a:p>
          <a:endParaRPr lang="en-US"/>
        </a:p>
      </dgm:t>
    </dgm:pt>
    <dgm:pt modelId="{9150485A-8AD3-4412-BDFE-3EACDF6E0600}" type="sibTrans" cxnId="{19DBA9C5-27A7-4F6C-BCD2-BF11D6EC5CB4}">
      <dgm:prSet/>
      <dgm:spPr/>
      <dgm:t>
        <a:bodyPr/>
        <a:lstStyle/>
        <a:p>
          <a:endParaRPr lang="en-US"/>
        </a:p>
      </dgm:t>
    </dgm:pt>
    <dgm:pt modelId="{98657153-FFAC-4FFA-A16F-B86E95B3CF35}">
      <dgm:prSet phldrT="[Text]"/>
      <dgm:spPr>
        <a:solidFill>
          <a:schemeClr val="accent1">
            <a:lumMod val="75000"/>
          </a:schemeClr>
        </a:solidFill>
      </dgm:spPr>
      <dgm:t>
        <a:bodyPr/>
        <a:lstStyle/>
        <a:p>
          <a:endParaRPr lang="en-US" dirty="0"/>
        </a:p>
      </dgm:t>
    </dgm:pt>
    <dgm:pt modelId="{570A69AA-4527-4F1D-A416-3B3CA9BC2182}" type="parTrans" cxnId="{E77F9C42-BFCB-47DD-A6EE-E4F368CC3DE9}">
      <dgm:prSet/>
      <dgm:spPr/>
      <dgm:t>
        <a:bodyPr/>
        <a:lstStyle/>
        <a:p>
          <a:endParaRPr lang="en-US"/>
        </a:p>
      </dgm:t>
    </dgm:pt>
    <dgm:pt modelId="{73D80193-1643-47EB-9579-4F7B934F386E}" type="sibTrans" cxnId="{E77F9C42-BFCB-47DD-A6EE-E4F368CC3DE9}">
      <dgm:prSet/>
      <dgm:spPr/>
      <dgm:t>
        <a:bodyPr/>
        <a:lstStyle/>
        <a:p>
          <a:endParaRPr lang="en-US"/>
        </a:p>
      </dgm:t>
    </dgm:pt>
    <dgm:pt modelId="{028F8203-7E42-4B78-A1A7-98134CEF639C}">
      <dgm:prSet phldrT="[Text]"/>
      <dgm:spPr/>
      <dgm:t>
        <a:bodyPr/>
        <a:lstStyle/>
        <a:p>
          <a:endParaRPr lang="en-US" dirty="0"/>
        </a:p>
      </dgm:t>
    </dgm:pt>
    <dgm:pt modelId="{6DD2FE9D-A3D7-4B22-8DFC-AAB8B19C633B}" type="parTrans" cxnId="{9C8DB487-142F-44DD-AC3A-6AB2446EBBFB}">
      <dgm:prSet/>
      <dgm:spPr/>
      <dgm:t>
        <a:bodyPr/>
        <a:lstStyle/>
        <a:p>
          <a:endParaRPr lang="en-US"/>
        </a:p>
      </dgm:t>
    </dgm:pt>
    <dgm:pt modelId="{E7160B2C-8275-47AB-B340-D0E7AEADBD80}" type="sibTrans" cxnId="{9C8DB487-142F-44DD-AC3A-6AB2446EBBFB}">
      <dgm:prSet/>
      <dgm:spPr/>
      <dgm:t>
        <a:bodyPr/>
        <a:lstStyle/>
        <a:p>
          <a:endParaRPr lang="en-US"/>
        </a:p>
      </dgm:t>
    </dgm:pt>
    <dgm:pt modelId="{38217F7D-BBF1-43A0-864F-5120236BE665}">
      <dgm:prSet phldrT="[Text]"/>
      <dgm:spPr>
        <a:solidFill>
          <a:schemeClr val="accent1">
            <a:lumMod val="75000"/>
          </a:schemeClr>
        </a:solidFill>
      </dgm:spPr>
      <dgm:t>
        <a:bodyPr/>
        <a:lstStyle/>
        <a:p>
          <a:endParaRPr lang="en-US" dirty="0"/>
        </a:p>
      </dgm:t>
    </dgm:pt>
    <dgm:pt modelId="{3F2652D8-A457-4E0A-A6E9-4EFE576CA76E}" type="parTrans" cxnId="{EBDC1F6E-1AD6-47AB-8512-AF364EE72901}">
      <dgm:prSet/>
      <dgm:spPr/>
      <dgm:t>
        <a:bodyPr/>
        <a:lstStyle/>
        <a:p>
          <a:endParaRPr lang="en-US"/>
        </a:p>
      </dgm:t>
    </dgm:pt>
    <dgm:pt modelId="{B26CC8C8-0400-4278-A89E-689CFE4D2CAB}" type="sibTrans" cxnId="{EBDC1F6E-1AD6-47AB-8512-AF364EE72901}">
      <dgm:prSet/>
      <dgm:spPr/>
      <dgm:t>
        <a:bodyPr/>
        <a:lstStyle/>
        <a:p>
          <a:endParaRPr lang="en-US"/>
        </a:p>
      </dgm:t>
    </dgm:pt>
    <dgm:pt modelId="{C2A68C94-6F5F-4DFD-A8D5-4CD70AC2F83E}">
      <dgm:prSet phldrT="[Text]" phldr="1"/>
      <dgm:spPr/>
      <dgm:t>
        <a:bodyPr/>
        <a:lstStyle/>
        <a:p>
          <a:endParaRPr lang="en-US" dirty="0"/>
        </a:p>
      </dgm:t>
    </dgm:pt>
    <dgm:pt modelId="{2F31B54F-85AD-41A8-AE6A-9770A11BC446}" type="sibTrans" cxnId="{91764F62-F716-4935-B8C8-077EF9AAA021}">
      <dgm:prSet/>
      <dgm:spPr/>
      <dgm:t>
        <a:bodyPr/>
        <a:lstStyle/>
        <a:p>
          <a:endParaRPr lang="en-US"/>
        </a:p>
      </dgm:t>
    </dgm:pt>
    <dgm:pt modelId="{E2158E87-6F3B-4392-A3AD-E72C03C8F916}" type="parTrans" cxnId="{91764F62-F716-4935-B8C8-077EF9AAA021}">
      <dgm:prSet/>
      <dgm:spPr/>
      <dgm:t>
        <a:bodyPr/>
        <a:lstStyle/>
        <a:p>
          <a:endParaRPr lang="en-US"/>
        </a:p>
      </dgm:t>
    </dgm:pt>
    <dgm:pt modelId="{7C9B64C3-E44B-4B85-8052-B9821850A858}" type="pres">
      <dgm:prSet presAssocID="{B27C595F-8614-4243-94A1-17E130C14194}" presName="diagram" presStyleCnt="0">
        <dgm:presLayoutVars>
          <dgm:chMax val="1"/>
          <dgm:dir/>
          <dgm:animLvl val="ctr"/>
          <dgm:resizeHandles val="exact"/>
        </dgm:presLayoutVars>
      </dgm:prSet>
      <dgm:spPr/>
      <dgm:t>
        <a:bodyPr/>
        <a:lstStyle/>
        <a:p>
          <a:endParaRPr lang="en-US"/>
        </a:p>
      </dgm:t>
    </dgm:pt>
    <dgm:pt modelId="{2D6C1A1B-2800-45B7-B358-BE809B7390E8}" type="pres">
      <dgm:prSet presAssocID="{B27C595F-8614-4243-94A1-17E130C14194}" presName="matrix" presStyleCnt="0"/>
      <dgm:spPr/>
    </dgm:pt>
    <dgm:pt modelId="{0DCB0F3A-4785-4371-8F6D-D13FE229412C}" type="pres">
      <dgm:prSet presAssocID="{B27C595F-8614-4243-94A1-17E130C14194}" presName="tile1" presStyleLbl="node1" presStyleIdx="0" presStyleCnt="4" custLinFactX="-82058" custLinFactNeighborX="-100000" custLinFactNeighborY="-11625"/>
      <dgm:spPr/>
      <dgm:t>
        <a:bodyPr/>
        <a:lstStyle/>
        <a:p>
          <a:endParaRPr lang="en-US"/>
        </a:p>
      </dgm:t>
    </dgm:pt>
    <dgm:pt modelId="{AF5607F5-C646-4BC4-91AC-41EC2C8CCD4A}" type="pres">
      <dgm:prSet presAssocID="{B27C595F-8614-4243-94A1-17E130C14194}" presName="tile1text" presStyleLbl="node1" presStyleIdx="0" presStyleCnt="4">
        <dgm:presLayoutVars>
          <dgm:chMax val="0"/>
          <dgm:chPref val="0"/>
          <dgm:bulletEnabled val="1"/>
        </dgm:presLayoutVars>
      </dgm:prSet>
      <dgm:spPr/>
      <dgm:t>
        <a:bodyPr/>
        <a:lstStyle/>
        <a:p>
          <a:endParaRPr lang="en-US"/>
        </a:p>
      </dgm:t>
    </dgm:pt>
    <dgm:pt modelId="{9B5C21DA-B248-4B7A-B9F3-7A01763DD694}" type="pres">
      <dgm:prSet presAssocID="{B27C595F-8614-4243-94A1-17E130C14194}" presName="tile2" presStyleLbl="node1" presStyleIdx="1" presStyleCnt="4"/>
      <dgm:spPr/>
      <dgm:t>
        <a:bodyPr/>
        <a:lstStyle/>
        <a:p>
          <a:endParaRPr lang="en-US"/>
        </a:p>
      </dgm:t>
    </dgm:pt>
    <dgm:pt modelId="{15A46DE2-9670-4993-B3BA-E74A2D7C8616}" type="pres">
      <dgm:prSet presAssocID="{B27C595F-8614-4243-94A1-17E130C14194}" presName="tile2text" presStyleLbl="node1" presStyleIdx="1" presStyleCnt="4">
        <dgm:presLayoutVars>
          <dgm:chMax val="0"/>
          <dgm:chPref val="0"/>
          <dgm:bulletEnabled val="1"/>
        </dgm:presLayoutVars>
      </dgm:prSet>
      <dgm:spPr/>
      <dgm:t>
        <a:bodyPr/>
        <a:lstStyle/>
        <a:p>
          <a:endParaRPr lang="en-US"/>
        </a:p>
      </dgm:t>
    </dgm:pt>
    <dgm:pt modelId="{BD851EC2-B03A-4488-A2A0-F5EC829021E2}" type="pres">
      <dgm:prSet presAssocID="{B27C595F-8614-4243-94A1-17E130C14194}" presName="tile3" presStyleLbl="node1" presStyleIdx="2" presStyleCnt="4"/>
      <dgm:spPr/>
      <dgm:t>
        <a:bodyPr/>
        <a:lstStyle/>
        <a:p>
          <a:endParaRPr lang="en-US"/>
        </a:p>
      </dgm:t>
    </dgm:pt>
    <dgm:pt modelId="{9295879E-1B2C-40C8-B85E-6F6386EFBCE6}" type="pres">
      <dgm:prSet presAssocID="{B27C595F-8614-4243-94A1-17E130C14194}" presName="tile3text" presStyleLbl="node1" presStyleIdx="2" presStyleCnt="4">
        <dgm:presLayoutVars>
          <dgm:chMax val="0"/>
          <dgm:chPref val="0"/>
          <dgm:bulletEnabled val="1"/>
        </dgm:presLayoutVars>
      </dgm:prSet>
      <dgm:spPr/>
      <dgm:t>
        <a:bodyPr/>
        <a:lstStyle/>
        <a:p>
          <a:endParaRPr lang="en-US"/>
        </a:p>
      </dgm:t>
    </dgm:pt>
    <dgm:pt modelId="{1CE40728-47A1-4EAA-87CD-C24227792FBC}" type="pres">
      <dgm:prSet presAssocID="{B27C595F-8614-4243-94A1-17E130C14194}" presName="tile4" presStyleLbl="node1" presStyleIdx="3" presStyleCnt="4"/>
      <dgm:spPr/>
      <dgm:t>
        <a:bodyPr/>
        <a:lstStyle/>
        <a:p>
          <a:endParaRPr lang="en-US"/>
        </a:p>
      </dgm:t>
    </dgm:pt>
    <dgm:pt modelId="{BB6F88EF-ACC7-4649-A297-CD8A126C32A5}" type="pres">
      <dgm:prSet presAssocID="{B27C595F-8614-4243-94A1-17E130C14194}" presName="tile4text" presStyleLbl="node1" presStyleIdx="3" presStyleCnt="4">
        <dgm:presLayoutVars>
          <dgm:chMax val="0"/>
          <dgm:chPref val="0"/>
          <dgm:bulletEnabled val="1"/>
        </dgm:presLayoutVars>
      </dgm:prSet>
      <dgm:spPr/>
      <dgm:t>
        <a:bodyPr/>
        <a:lstStyle/>
        <a:p>
          <a:endParaRPr lang="en-US"/>
        </a:p>
      </dgm:t>
    </dgm:pt>
    <dgm:pt modelId="{D395FC5A-7B2A-463C-B98B-484514DDC035}" type="pres">
      <dgm:prSet presAssocID="{B27C595F-8614-4243-94A1-17E130C14194}" presName="centerTile" presStyleLbl="fgShp" presStyleIdx="0" presStyleCnt="1" custScaleX="17679" custLinFactNeighborX="10" custLinFactNeighborY="-6597">
        <dgm:presLayoutVars>
          <dgm:chMax val="0"/>
          <dgm:chPref val="0"/>
        </dgm:presLayoutVars>
      </dgm:prSet>
      <dgm:spPr/>
      <dgm:t>
        <a:bodyPr/>
        <a:lstStyle/>
        <a:p>
          <a:endParaRPr lang="en-US"/>
        </a:p>
      </dgm:t>
    </dgm:pt>
  </dgm:ptLst>
  <dgm:cxnLst>
    <dgm:cxn modelId="{A712DA6E-782A-456C-809B-332DF0402C34}" type="presOf" srcId="{028F8203-7E42-4B78-A1A7-98134CEF639C}" destId="{BD851EC2-B03A-4488-A2A0-F5EC829021E2}" srcOrd="0" destOrd="0" presId="urn:microsoft.com/office/officeart/2005/8/layout/matrix1"/>
    <dgm:cxn modelId="{E77F9C42-BFCB-47DD-A6EE-E4F368CC3DE9}" srcId="{C2A68C94-6F5F-4DFD-A8D5-4CD70AC2F83E}" destId="{98657153-FFAC-4FFA-A16F-B86E95B3CF35}" srcOrd="1" destOrd="0" parTransId="{570A69AA-4527-4F1D-A416-3B3CA9BC2182}" sibTransId="{73D80193-1643-47EB-9579-4F7B934F386E}"/>
    <dgm:cxn modelId="{4D6A86A6-67E1-4FBB-A2DA-8F70A5AAEC42}" type="presOf" srcId="{98657153-FFAC-4FFA-A16F-B86E95B3CF35}" destId="{9B5C21DA-B248-4B7A-B9F3-7A01763DD694}" srcOrd="0" destOrd="0" presId="urn:microsoft.com/office/officeart/2005/8/layout/matrix1"/>
    <dgm:cxn modelId="{BB245EAB-389D-47E2-985E-0612F3252366}" type="presOf" srcId="{C2A68C94-6F5F-4DFD-A8D5-4CD70AC2F83E}" destId="{D395FC5A-7B2A-463C-B98B-484514DDC035}" srcOrd="0" destOrd="0" presId="urn:microsoft.com/office/officeart/2005/8/layout/matrix1"/>
    <dgm:cxn modelId="{5BB08D39-B003-42B8-BDD3-28DB4EB17AAF}" type="presOf" srcId="{B27C595F-8614-4243-94A1-17E130C14194}" destId="{7C9B64C3-E44B-4B85-8052-B9821850A858}" srcOrd="0" destOrd="0" presId="urn:microsoft.com/office/officeart/2005/8/layout/matrix1"/>
    <dgm:cxn modelId="{8206CA0A-96CF-4FE5-9D46-EF9402CF2EEA}" type="presOf" srcId="{028F8203-7E42-4B78-A1A7-98134CEF639C}" destId="{9295879E-1B2C-40C8-B85E-6F6386EFBCE6}" srcOrd="1" destOrd="0" presId="urn:microsoft.com/office/officeart/2005/8/layout/matrix1"/>
    <dgm:cxn modelId="{750A74EC-54CB-4B0D-AB29-5355C0FA0121}" type="presOf" srcId="{38217F7D-BBF1-43A0-864F-5120236BE665}" destId="{BB6F88EF-ACC7-4649-A297-CD8A126C32A5}" srcOrd="1" destOrd="0" presId="urn:microsoft.com/office/officeart/2005/8/layout/matrix1"/>
    <dgm:cxn modelId="{19DBA9C5-27A7-4F6C-BCD2-BF11D6EC5CB4}" srcId="{C2A68C94-6F5F-4DFD-A8D5-4CD70AC2F83E}" destId="{4F0993A0-6406-4B6A-BAD7-C44F355141AF}" srcOrd="0" destOrd="0" parTransId="{B0EB39DC-5F4E-4FB9-985E-DB47BCAC0040}" sibTransId="{9150485A-8AD3-4412-BDFE-3EACDF6E0600}"/>
    <dgm:cxn modelId="{91764F62-F716-4935-B8C8-077EF9AAA021}" srcId="{B27C595F-8614-4243-94A1-17E130C14194}" destId="{C2A68C94-6F5F-4DFD-A8D5-4CD70AC2F83E}" srcOrd="0" destOrd="0" parTransId="{E2158E87-6F3B-4392-A3AD-E72C03C8F916}" sibTransId="{2F31B54F-85AD-41A8-AE6A-9770A11BC446}"/>
    <dgm:cxn modelId="{A17410C2-B58B-4774-BA31-7DAC27816D7E}" type="presOf" srcId="{98657153-FFAC-4FFA-A16F-B86E95B3CF35}" destId="{15A46DE2-9670-4993-B3BA-E74A2D7C8616}" srcOrd="1" destOrd="0" presId="urn:microsoft.com/office/officeart/2005/8/layout/matrix1"/>
    <dgm:cxn modelId="{6A6EF97B-63A0-4BAC-9D68-7099EAD78920}" type="presOf" srcId="{38217F7D-BBF1-43A0-864F-5120236BE665}" destId="{1CE40728-47A1-4EAA-87CD-C24227792FBC}" srcOrd="0" destOrd="0" presId="urn:microsoft.com/office/officeart/2005/8/layout/matrix1"/>
    <dgm:cxn modelId="{EBDC1F6E-1AD6-47AB-8512-AF364EE72901}" srcId="{C2A68C94-6F5F-4DFD-A8D5-4CD70AC2F83E}" destId="{38217F7D-BBF1-43A0-864F-5120236BE665}" srcOrd="3" destOrd="0" parTransId="{3F2652D8-A457-4E0A-A6E9-4EFE576CA76E}" sibTransId="{B26CC8C8-0400-4278-A89E-689CFE4D2CAB}"/>
    <dgm:cxn modelId="{D0C70AC2-412C-4CB6-867B-4E8C192A155F}" type="presOf" srcId="{4F0993A0-6406-4B6A-BAD7-C44F355141AF}" destId="{0DCB0F3A-4785-4371-8F6D-D13FE229412C}" srcOrd="0" destOrd="0" presId="urn:microsoft.com/office/officeart/2005/8/layout/matrix1"/>
    <dgm:cxn modelId="{9C8DB487-142F-44DD-AC3A-6AB2446EBBFB}" srcId="{C2A68C94-6F5F-4DFD-A8D5-4CD70AC2F83E}" destId="{028F8203-7E42-4B78-A1A7-98134CEF639C}" srcOrd="2" destOrd="0" parTransId="{6DD2FE9D-A3D7-4B22-8DFC-AAB8B19C633B}" sibTransId="{E7160B2C-8275-47AB-B340-D0E7AEADBD80}"/>
    <dgm:cxn modelId="{D8423E25-8ED9-4C5A-848C-91DAFE5E46F1}" type="presOf" srcId="{4F0993A0-6406-4B6A-BAD7-C44F355141AF}" destId="{AF5607F5-C646-4BC4-91AC-41EC2C8CCD4A}" srcOrd="1" destOrd="0" presId="urn:microsoft.com/office/officeart/2005/8/layout/matrix1"/>
    <dgm:cxn modelId="{18568571-F4C0-458C-978F-DE1D210AB636}" type="presParOf" srcId="{7C9B64C3-E44B-4B85-8052-B9821850A858}" destId="{2D6C1A1B-2800-45B7-B358-BE809B7390E8}" srcOrd="0" destOrd="0" presId="urn:microsoft.com/office/officeart/2005/8/layout/matrix1"/>
    <dgm:cxn modelId="{5179BD44-1AB6-43C9-AC70-F1F21C75B656}" type="presParOf" srcId="{2D6C1A1B-2800-45B7-B358-BE809B7390E8}" destId="{0DCB0F3A-4785-4371-8F6D-D13FE229412C}" srcOrd="0" destOrd="0" presId="urn:microsoft.com/office/officeart/2005/8/layout/matrix1"/>
    <dgm:cxn modelId="{9AFF7D25-653D-4DAF-B7D9-9C2F6D299AEC}" type="presParOf" srcId="{2D6C1A1B-2800-45B7-B358-BE809B7390E8}" destId="{AF5607F5-C646-4BC4-91AC-41EC2C8CCD4A}" srcOrd="1" destOrd="0" presId="urn:microsoft.com/office/officeart/2005/8/layout/matrix1"/>
    <dgm:cxn modelId="{028F48DE-E854-4BC2-A8C8-6D3B5EC01E08}" type="presParOf" srcId="{2D6C1A1B-2800-45B7-B358-BE809B7390E8}" destId="{9B5C21DA-B248-4B7A-B9F3-7A01763DD694}" srcOrd="2" destOrd="0" presId="urn:microsoft.com/office/officeart/2005/8/layout/matrix1"/>
    <dgm:cxn modelId="{FA3E6CA7-3E64-4D11-8D13-F45D801815D4}" type="presParOf" srcId="{2D6C1A1B-2800-45B7-B358-BE809B7390E8}" destId="{15A46DE2-9670-4993-B3BA-E74A2D7C8616}" srcOrd="3" destOrd="0" presId="urn:microsoft.com/office/officeart/2005/8/layout/matrix1"/>
    <dgm:cxn modelId="{50C1CD50-58B2-4FCD-9089-771ED2CD8CAB}" type="presParOf" srcId="{2D6C1A1B-2800-45B7-B358-BE809B7390E8}" destId="{BD851EC2-B03A-4488-A2A0-F5EC829021E2}" srcOrd="4" destOrd="0" presId="urn:microsoft.com/office/officeart/2005/8/layout/matrix1"/>
    <dgm:cxn modelId="{9DBA8A24-C8F1-444A-9EED-1A64D1A4A841}" type="presParOf" srcId="{2D6C1A1B-2800-45B7-B358-BE809B7390E8}" destId="{9295879E-1B2C-40C8-B85E-6F6386EFBCE6}" srcOrd="5" destOrd="0" presId="urn:microsoft.com/office/officeart/2005/8/layout/matrix1"/>
    <dgm:cxn modelId="{EDF324E6-0C81-40B2-8381-7AE5F54FA30E}" type="presParOf" srcId="{2D6C1A1B-2800-45B7-B358-BE809B7390E8}" destId="{1CE40728-47A1-4EAA-87CD-C24227792FBC}" srcOrd="6" destOrd="0" presId="urn:microsoft.com/office/officeart/2005/8/layout/matrix1"/>
    <dgm:cxn modelId="{1B6B869B-BFE7-41F4-9F01-CE717427AF90}" type="presParOf" srcId="{2D6C1A1B-2800-45B7-B358-BE809B7390E8}" destId="{BB6F88EF-ACC7-4649-A297-CD8A126C32A5}" srcOrd="7" destOrd="0" presId="urn:microsoft.com/office/officeart/2005/8/layout/matrix1"/>
    <dgm:cxn modelId="{E7F938C9-D0EF-4B47-864E-F7C80AE7681A}" type="presParOf" srcId="{7C9B64C3-E44B-4B85-8052-B9821850A858}" destId="{D395FC5A-7B2A-463C-B98B-484514DDC03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75999B-8880-4045-88AB-D09DE83ED96D}" type="doc">
      <dgm:prSet loTypeId="urn:microsoft.com/office/officeart/2005/8/layout/equation1" loCatId="" qsTypeId="urn:microsoft.com/office/officeart/2005/8/quickstyle/simple4" qsCatId="simple" csTypeId="urn:microsoft.com/office/officeart/2005/8/colors/accent1_2" csCatId="accent1" phldr="1"/>
      <dgm:spPr/>
    </dgm:pt>
    <dgm:pt modelId="{4E36126C-6EF3-2D45-AC07-14606E32FECC}">
      <dgm:prSet phldrT="[Text]"/>
      <dgm:spPr/>
      <dgm:t>
        <a:bodyPr/>
        <a:lstStyle/>
        <a:p>
          <a:r>
            <a:rPr lang="en-US" b="1" dirty="0" smtClean="0">
              <a:solidFill>
                <a:srgbClr val="000000"/>
              </a:solidFill>
            </a:rPr>
            <a:t>Patient Navigation</a:t>
          </a:r>
          <a:endParaRPr lang="en-US" b="1" dirty="0">
            <a:solidFill>
              <a:srgbClr val="000000"/>
            </a:solidFill>
          </a:endParaRPr>
        </a:p>
      </dgm:t>
    </dgm:pt>
    <dgm:pt modelId="{C6488F02-CE22-8841-9CBB-F360A45777C2}" type="parTrans" cxnId="{9C1263E1-DB6F-7347-A0ED-BDE4F2CADBD8}">
      <dgm:prSet/>
      <dgm:spPr/>
      <dgm:t>
        <a:bodyPr/>
        <a:lstStyle/>
        <a:p>
          <a:endParaRPr lang="en-US"/>
        </a:p>
      </dgm:t>
    </dgm:pt>
    <dgm:pt modelId="{06D3A138-A25C-EE4A-A3B4-4CD93363704C}" type="sibTrans" cxnId="{9C1263E1-DB6F-7347-A0ED-BDE4F2CADBD8}">
      <dgm:prSet/>
      <dgm:spPr/>
      <dgm:t>
        <a:bodyPr/>
        <a:lstStyle/>
        <a:p>
          <a:endParaRPr lang="en-US"/>
        </a:p>
      </dgm:t>
    </dgm:pt>
    <dgm:pt modelId="{39DE6EEB-6393-0547-BC04-7024415053DF}">
      <dgm:prSet phldrT="[Text]"/>
      <dgm:spPr/>
      <dgm:t>
        <a:bodyPr/>
        <a:lstStyle/>
        <a:p>
          <a:r>
            <a:rPr lang="en-US" b="1" dirty="0" smtClean="0">
              <a:solidFill>
                <a:srgbClr val="000000"/>
              </a:solidFill>
            </a:rPr>
            <a:t>Yes We Can</a:t>
          </a:r>
          <a:endParaRPr lang="en-US" b="1" dirty="0">
            <a:solidFill>
              <a:srgbClr val="000000"/>
            </a:solidFill>
          </a:endParaRPr>
        </a:p>
      </dgm:t>
    </dgm:pt>
    <dgm:pt modelId="{96D4403B-9356-124D-AC51-75A77625DE61}" type="parTrans" cxnId="{DC86468A-6837-FC4C-BACE-36CD77BA78C6}">
      <dgm:prSet/>
      <dgm:spPr/>
      <dgm:t>
        <a:bodyPr/>
        <a:lstStyle/>
        <a:p>
          <a:endParaRPr lang="en-US"/>
        </a:p>
      </dgm:t>
    </dgm:pt>
    <dgm:pt modelId="{5ACAEA32-ECCC-D744-9018-9C557A09C89D}" type="sibTrans" cxnId="{DC86468A-6837-FC4C-BACE-36CD77BA78C6}">
      <dgm:prSet/>
      <dgm:spPr/>
      <dgm:t>
        <a:bodyPr/>
        <a:lstStyle/>
        <a:p>
          <a:endParaRPr lang="en-US"/>
        </a:p>
      </dgm:t>
    </dgm:pt>
    <dgm:pt modelId="{108A3C35-A2B0-A94E-BBAF-11978D45811E}">
      <dgm:prSet phldrT="[Text]"/>
      <dgm:spPr/>
      <dgm:t>
        <a:bodyPr/>
        <a:lstStyle/>
        <a:p>
          <a:r>
            <a:rPr lang="en-US" b="1" dirty="0" smtClean="0">
              <a:solidFill>
                <a:srgbClr val="000000"/>
              </a:solidFill>
            </a:rPr>
            <a:t>Asthma Care Navigator</a:t>
          </a:r>
          <a:endParaRPr lang="en-US" b="1" dirty="0">
            <a:solidFill>
              <a:srgbClr val="000000"/>
            </a:solidFill>
          </a:endParaRPr>
        </a:p>
      </dgm:t>
    </dgm:pt>
    <dgm:pt modelId="{D8FED111-041D-E242-861E-852FD374D037}" type="parTrans" cxnId="{160E47A0-A16A-CA44-8D50-15577AB248A4}">
      <dgm:prSet/>
      <dgm:spPr/>
      <dgm:t>
        <a:bodyPr/>
        <a:lstStyle/>
        <a:p>
          <a:endParaRPr lang="en-US"/>
        </a:p>
      </dgm:t>
    </dgm:pt>
    <dgm:pt modelId="{10FDB3B9-0554-A64A-8353-420304BF4E7D}" type="sibTrans" cxnId="{160E47A0-A16A-CA44-8D50-15577AB248A4}">
      <dgm:prSet/>
      <dgm:spPr/>
      <dgm:t>
        <a:bodyPr/>
        <a:lstStyle/>
        <a:p>
          <a:endParaRPr lang="en-US"/>
        </a:p>
      </dgm:t>
    </dgm:pt>
    <dgm:pt modelId="{04F16851-051B-714E-8D8A-29D20DDB557A}" type="pres">
      <dgm:prSet presAssocID="{E675999B-8880-4045-88AB-D09DE83ED96D}" presName="linearFlow" presStyleCnt="0">
        <dgm:presLayoutVars>
          <dgm:dir/>
          <dgm:resizeHandles val="exact"/>
        </dgm:presLayoutVars>
      </dgm:prSet>
      <dgm:spPr/>
    </dgm:pt>
    <dgm:pt modelId="{6B1AFAF1-24A3-A54C-BB38-D092DDBC40A9}" type="pres">
      <dgm:prSet presAssocID="{4E36126C-6EF3-2D45-AC07-14606E32FECC}" presName="node" presStyleLbl="node1" presStyleIdx="0" presStyleCnt="3">
        <dgm:presLayoutVars>
          <dgm:bulletEnabled val="1"/>
        </dgm:presLayoutVars>
      </dgm:prSet>
      <dgm:spPr/>
      <dgm:t>
        <a:bodyPr/>
        <a:lstStyle/>
        <a:p>
          <a:endParaRPr lang="en-US"/>
        </a:p>
      </dgm:t>
    </dgm:pt>
    <dgm:pt modelId="{4C2DC639-75EB-B64D-80A6-334D4813D53A}" type="pres">
      <dgm:prSet presAssocID="{06D3A138-A25C-EE4A-A3B4-4CD93363704C}" presName="spacerL" presStyleCnt="0"/>
      <dgm:spPr/>
    </dgm:pt>
    <dgm:pt modelId="{7E9277F4-86C8-7B48-BF19-5376EE559AE4}" type="pres">
      <dgm:prSet presAssocID="{06D3A138-A25C-EE4A-A3B4-4CD93363704C}" presName="sibTrans" presStyleLbl="sibTrans2D1" presStyleIdx="0" presStyleCnt="2"/>
      <dgm:spPr/>
      <dgm:t>
        <a:bodyPr/>
        <a:lstStyle/>
        <a:p>
          <a:endParaRPr lang="en-US"/>
        </a:p>
      </dgm:t>
    </dgm:pt>
    <dgm:pt modelId="{9166E270-8405-CD4B-89A4-CD381FCF903D}" type="pres">
      <dgm:prSet presAssocID="{06D3A138-A25C-EE4A-A3B4-4CD93363704C}" presName="spacerR" presStyleCnt="0"/>
      <dgm:spPr/>
    </dgm:pt>
    <dgm:pt modelId="{E6043896-90ED-5948-8FA3-7D017C7EB921}" type="pres">
      <dgm:prSet presAssocID="{39DE6EEB-6393-0547-BC04-7024415053DF}" presName="node" presStyleLbl="node1" presStyleIdx="1" presStyleCnt="3">
        <dgm:presLayoutVars>
          <dgm:bulletEnabled val="1"/>
        </dgm:presLayoutVars>
      </dgm:prSet>
      <dgm:spPr/>
      <dgm:t>
        <a:bodyPr/>
        <a:lstStyle/>
        <a:p>
          <a:endParaRPr lang="en-US"/>
        </a:p>
      </dgm:t>
    </dgm:pt>
    <dgm:pt modelId="{D335D4E6-2A8B-474A-9120-7ADA56AE0579}" type="pres">
      <dgm:prSet presAssocID="{5ACAEA32-ECCC-D744-9018-9C557A09C89D}" presName="spacerL" presStyleCnt="0"/>
      <dgm:spPr/>
    </dgm:pt>
    <dgm:pt modelId="{8CB1C8E4-86B8-6F46-8DEA-4E0302F8580D}" type="pres">
      <dgm:prSet presAssocID="{5ACAEA32-ECCC-D744-9018-9C557A09C89D}" presName="sibTrans" presStyleLbl="sibTrans2D1" presStyleIdx="1" presStyleCnt="2"/>
      <dgm:spPr/>
      <dgm:t>
        <a:bodyPr/>
        <a:lstStyle/>
        <a:p>
          <a:endParaRPr lang="en-US"/>
        </a:p>
      </dgm:t>
    </dgm:pt>
    <dgm:pt modelId="{345B5519-B75A-6F45-98D4-B1F6B7625422}" type="pres">
      <dgm:prSet presAssocID="{5ACAEA32-ECCC-D744-9018-9C557A09C89D}" presName="spacerR" presStyleCnt="0"/>
      <dgm:spPr/>
    </dgm:pt>
    <dgm:pt modelId="{2AE1EDCA-808F-5047-A595-A55C44B6BD58}" type="pres">
      <dgm:prSet presAssocID="{108A3C35-A2B0-A94E-BBAF-11978D45811E}" presName="node" presStyleLbl="node1" presStyleIdx="2" presStyleCnt="3">
        <dgm:presLayoutVars>
          <dgm:bulletEnabled val="1"/>
        </dgm:presLayoutVars>
      </dgm:prSet>
      <dgm:spPr/>
      <dgm:t>
        <a:bodyPr/>
        <a:lstStyle/>
        <a:p>
          <a:endParaRPr lang="en-US"/>
        </a:p>
      </dgm:t>
    </dgm:pt>
  </dgm:ptLst>
  <dgm:cxnLst>
    <dgm:cxn modelId="{54FC7887-556E-4104-8FD5-6C7C9459A150}" type="presOf" srcId="{108A3C35-A2B0-A94E-BBAF-11978D45811E}" destId="{2AE1EDCA-808F-5047-A595-A55C44B6BD58}" srcOrd="0" destOrd="0" presId="urn:microsoft.com/office/officeart/2005/8/layout/equation1"/>
    <dgm:cxn modelId="{160E47A0-A16A-CA44-8D50-15577AB248A4}" srcId="{E675999B-8880-4045-88AB-D09DE83ED96D}" destId="{108A3C35-A2B0-A94E-BBAF-11978D45811E}" srcOrd="2" destOrd="0" parTransId="{D8FED111-041D-E242-861E-852FD374D037}" sibTransId="{10FDB3B9-0554-A64A-8353-420304BF4E7D}"/>
    <dgm:cxn modelId="{15A39406-D3C8-4CD7-BEC5-8D917E09621C}" type="presOf" srcId="{4E36126C-6EF3-2D45-AC07-14606E32FECC}" destId="{6B1AFAF1-24A3-A54C-BB38-D092DDBC40A9}" srcOrd="0" destOrd="0" presId="urn:microsoft.com/office/officeart/2005/8/layout/equation1"/>
    <dgm:cxn modelId="{B0CC3BDF-CCA7-4D1F-84E2-D0FBB75A384E}" type="presOf" srcId="{E675999B-8880-4045-88AB-D09DE83ED96D}" destId="{04F16851-051B-714E-8D8A-29D20DDB557A}" srcOrd="0" destOrd="0" presId="urn:microsoft.com/office/officeart/2005/8/layout/equation1"/>
    <dgm:cxn modelId="{9C1263E1-DB6F-7347-A0ED-BDE4F2CADBD8}" srcId="{E675999B-8880-4045-88AB-D09DE83ED96D}" destId="{4E36126C-6EF3-2D45-AC07-14606E32FECC}" srcOrd="0" destOrd="0" parTransId="{C6488F02-CE22-8841-9CBB-F360A45777C2}" sibTransId="{06D3A138-A25C-EE4A-A3B4-4CD93363704C}"/>
    <dgm:cxn modelId="{2BAB2595-4D4B-42B5-A2F9-0D50D4D6CE01}" type="presOf" srcId="{39DE6EEB-6393-0547-BC04-7024415053DF}" destId="{E6043896-90ED-5948-8FA3-7D017C7EB921}" srcOrd="0" destOrd="0" presId="urn:microsoft.com/office/officeart/2005/8/layout/equation1"/>
    <dgm:cxn modelId="{86062DE9-3772-478F-9F25-A9E1903490E6}" type="presOf" srcId="{06D3A138-A25C-EE4A-A3B4-4CD93363704C}" destId="{7E9277F4-86C8-7B48-BF19-5376EE559AE4}" srcOrd="0" destOrd="0" presId="urn:microsoft.com/office/officeart/2005/8/layout/equation1"/>
    <dgm:cxn modelId="{DC86468A-6837-FC4C-BACE-36CD77BA78C6}" srcId="{E675999B-8880-4045-88AB-D09DE83ED96D}" destId="{39DE6EEB-6393-0547-BC04-7024415053DF}" srcOrd="1" destOrd="0" parTransId="{96D4403B-9356-124D-AC51-75A77625DE61}" sibTransId="{5ACAEA32-ECCC-D744-9018-9C557A09C89D}"/>
    <dgm:cxn modelId="{8EE10E2B-37D7-4D09-87D5-EEDDE744CC5C}" type="presOf" srcId="{5ACAEA32-ECCC-D744-9018-9C557A09C89D}" destId="{8CB1C8E4-86B8-6F46-8DEA-4E0302F8580D}" srcOrd="0" destOrd="0" presId="urn:microsoft.com/office/officeart/2005/8/layout/equation1"/>
    <dgm:cxn modelId="{463010C1-0DE3-4DD6-8DC0-3C2A909AF2F8}" type="presParOf" srcId="{04F16851-051B-714E-8D8A-29D20DDB557A}" destId="{6B1AFAF1-24A3-A54C-BB38-D092DDBC40A9}" srcOrd="0" destOrd="0" presId="urn:microsoft.com/office/officeart/2005/8/layout/equation1"/>
    <dgm:cxn modelId="{B22AF4DB-BF32-40C8-AEBC-1AC5C1D8CA30}" type="presParOf" srcId="{04F16851-051B-714E-8D8A-29D20DDB557A}" destId="{4C2DC639-75EB-B64D-80A6-334D4813D53A}" srcOrd="1" destOrd="0" presId="urn:microsoft.com/office/officeart/2005/8/layout/equation1"/>
    <dgm:cxn modelId="{DA82516E-EF2A-470A-8F3D-29E9E4EEB633}" type="presParOf" srcId="{04F16851-051B-714E-8D8A-29D20DDB557A}" destId="{7E9277F4-86C8-7B48-BF19-5376EE559AE4}" srcOrd="2" destOrd="0" presId="urn:microsoft.com/office/officeart/2005/8/layout/equation1"/>
    <dgm:cxn modelId="{5733FEC0-91E0-4CA4-9EDB-8A7511F34624}" type="presParOf" srcId="{04F16851-051B-714E-8D8A-29D20DDB557A}" destId="{9166E270-8405-CD4B-89A4-CD381FCF903D}" srcOrd="3" destOrd="0" presId="urn:microsoft.com/office/officeart/2005/8/layout/equation1"/>
    <dgm:cxn modelId="{D5DA6148-F92B-4610-A50E-DABB2758F99E}" type="presParOf" srcId="{04F16851-051B-714E-8D8A-29D20DDB557A}" destId="{E6043896-90ED-5948-8FA3-7D017C7EB921}" srcOrd="4" destOrd="0" presId="urn:microsoft.com/office/officeart/2005/8/layout/equation1"/>
    <dgm:cxn modelId="{48502972-6F39-418A-82D4-137B9325CFB2}" type="presParOf" srcId="{04F16851-051B-714E-8D8A-29D20DDB557A}" destId="{D335D4E6-2A8B-474A-9120-7ADA56AE0579}" srcOrd="5" destOrd="0" presId="urn:microsoft.com/office/officeart/2005/8/layout/equation1"/>
    <dgm:cxn modelId="{C52BC679-E89F-497D-BFFF-F8F0F12B58A5}" type="presParOf" srcId="{04F16851-051B-714E-8D8A-29D20DDB557A}" destId="{8CB1C8E4-86B8-6F46-8DEA-4E0302F8580D}" srcOrd="6" destOrd="0" presId="urn:microsoft.com/office/officeart/2005/8/layout/equation1"/>
    <dgm:cxn modelId="{B078F26B-822A-4628-B9F1-E1DBB16A2831}" type="presParOf" srcId="{04F16851-051B-714E-8D8A-29D20DDB557A}" destId="{345B5519-B75A-6F45-98D4-B1F6B7625422}" srcOrd="7" destOrd="0" presId="urn:microsoft.com/office/officeart/2005/8/layout/equation1"/>
    <dgm:cxn modelId="{35CE3332-B00F-48BA-A306-52D39452F819}" type="presParOf" srcId="{04F16851-051B-714E-8D8A-29D20DDB557A}" destId="{2AE1EDCA-808F-5047-A595-A55C44B6BD58}"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992C6-E15E-4CE7-979C-4E4C0A7512A3}" type="doc">
      <dgm:prSet loTypeId="urn:microsoft.com/office/officeart/2005/8/layout/radial1" loCatId="cycle" qsTypeId="urn:microsoft.com/office/officeart/2005/8/quickstyle/simple1" qsCatId="simple" csTypeId="urn:microsoft.com/office/officeart/2005/8/colors/colorful1#1" csCatId="colorful" phldr="1"/>
      <dgm:spPr/>
      <dgm:t>
        <a:bodyPr/>
        <a:lstStyle/>
        <a:p>
          <a:endParaRPr lang="en-US"/>
        </a:p>
      </dgm:t>
    </dgm:pt>
    <dgm:pt modelId="{C23EAEFD-A1B9-4DC3-8D6E-27BC1574502A}">
      <dgm:prSet phldrT="[Text]" custT="1"/>
      <dgm:spPr/>
      <dgm:t>
        <a:bodyPr/>
        <a:lstStyle/>
        <a:p>
          <a:r>
            <a:rPr lang="en-US" sz="1800" dirty="0" smtClean="0">
              <a:solidFill>
                <a:schemeClr val="bg1"/>
              </a:solidFill>
            </a:rPr>
            <a:t>Asthma Navigator Program</a:t>
          </a:r>
          <a:endParaRPr lang="en-US" sz="1800" dirty="0">
            <a:solidFill>
              <a:schemeClr val="bg1"/>
            </a:solidFill>
          </a:endParaRPr>
        </a:p>
      </dgm:t>
    </dgm:pt>
    <dgm:pt modelId="{7FCBEE95-6CEA-4592-B0A1-7166AB89D7D7}" type="parTrans" cxnId="{5102AD55-7AAA-4929-B2A8-83662EF5A962}">
      <dgm:prSet/>
      <dgm:spPr/>
      <dgm:t>
        <a:bodyPr/>
        <a:lstStyle/>
        <a:p>
          <a:endParaRPr lang="en-US"/>
        </a:p>
      </dgm:t>
    </dgm:pt>
    <dgm:pt modelId="{E988B220-7D11-4306-BDE3-760FDBAC0290}" type="sibTrans" cxnId="{5102AD55-7AAA-4929-B2A8-83662EF5A962}">
      <dgm:prSet/>
      <dgm:spPr/>
      <dgm:t>
        <a:bodyPr/>
        <a:lstStyle/>
        <a:p>
          <a:endParaRPr lang="en-US"/>
        </a:p>
      </dgm:t>
    </dgm:pt>
    <dgm:pt modelId="{1CA6A7FF-0D2E-4896-9E16-731C27E7067F}">
      <dgm:prSet phldrT="[Text]" custT="1"/>
      <dgm:spPr/>
      <dgm:t>
        <a:bodyPr/>
        <a:lstStyle/>
        <a:p>
          <a:r>
            <a:rPr lang="en-US" sz="1800" dirty="0" smtClean="0">
              <a:solidFill>
                <a:schemeClr val="bg1"/>
              </a:solidFill>
            </a:rPr>
            <a:t>CHOP Asthma Care Committee</a:t>
          </a:r>
          <a:endParaRPr lang="en-US" sz="1800" dirty="0">
            <a:solidFill>
              <a:schemeClr val="bg1"/>
            </a:solidFill>
          </a:endParaRPr>
        </a:p>
      </dgm:t>
    </dgm:pt>
    <dgm:pt modelId="{DA20B88D-3530-4257-B160-27B63B35C64B}" type="parTrans" cxnId="{5924405D-8824-487A-98A8-F8AF063AC83B}">
      <dgm:prSet/>
      <dgm:spPr/>
      <dgm:t>
        <a:bodyPr/>
        <a:lstStyle/>
        <a:p>
          <a:endParaRPr lang="en-US" dirty="0"/>
        </a:p>
      </dgm:t>
    </dgm:pt>
    <dgm:pt modelId="{99DAF5AC-BDD4-4677-96E9-6DC46875F031}" type="sibTrans" cxnId="{5924405D-8824-487A-98A8-F8AF063AC83B}">
      <dgm:prSet/>
      <dgm:spPr/>
      <dgm:t>
        <a:bodyPr/>
        <a:lstStyle/>
        <a:p>
          <a:endParaRPr lang="en-US"/>
        </a:p>
      </dgm:t>
    </dgm:pt>
    <dgm:pt modelId="{755BE297-902E-4ACC-A926-056AC1477D6D}">
      <dgm:prSet phldrT="[Text]" custT="1"/>
      <dgm:spPr/>
      <dgm:t>
        <a:bodyPr/>
        <a:lstStyle/>
        <a:p>
          <a:r>
            <a:rPr lang="en-US" sz="1800" dirty="0" smtClean="0">
              <a:solidFill>
                <a:schemeClr val="bg1"/>
              </a:solidFill>
            </a:rPr>
            <a:t>CHOP Asthma Champion Committee</a:t>
          </a:r>
          <a:endParaRPr lang="en-US" sz="1800" dirty="0">
            <a:solidFill>
              <a:schemeClr val="bg1"/>
            </a:solidFill>
          </a:endParaRPr>
        </a:p>
      </dgm:t>
    </dgm:pt>
    <dgm:pt modelId="{25504BA5-1E80-4595-B1FE-F166062F6C11}" type="parTrans" cxnId="{5CA41BF2-7D24-40EF-8168-80276F8A1CCF}">
      <dgm:prSet/>
      <dgm:spPr/>
      <dgm:t>
        <a:bodyPr/>
        <a:lstStyle/>
        <a:p>
          <a:endParaRPr lang="en-US" dirty="0"/>
        </a:p>
      </dgm:t>
    </dgm:pt>
    <dgm:pt modelId="{E9026C61-0C67-4C72-AFBC-BD0182DEE342}" type="sibTrans" cxnId="{5CA41BF2-7D24-40EF-8168-80276F8A1CCF}">
      <dgm:prSet/>
      <dgm:spPr/>
      <dgm:t>
        <a:bodyPr/>
        <a:lstStyle/>
        <a:p>
          <a:endParaRPr lang="en-US"/>
        </a:p>
      </dgm:t>
    </dgm:pt>
    <dgm:pt modelId="{2A3929B9-66E1-4120-B86C-74587CB3BBB9}">
      <dgm:prSet phldrT="[Text]" custT="1"/>
      <dgm:spPr/>
      <dgm:t>
        <a:bodyPr/>
        <a:lstStyle/>
        <a:p>
          <a:r>
            <a:rPr lang="en-US" sz="1800" dirty="0" smtClean="0">
              <a:solidFill>
                <a:schemeClr val="accent2"/>
              </a:solidFill>
            </a:rPr>
            <a:t>CHOP Asthma Clinical Science Workgroup</a:t>
          </a:r>
          <a:endParaRPr lang="en-US" sz="1800" dirty="0">
            <a:solidFill>
              <a:schemeClr val="accent2"/>
            </a:solidFill>
          </a:endParaRPr>
        </a:p>
      </dgm:t>
    </dgm:pt>
    <dgm:pt modelId="{C075E3E2-79D1-48DF-A96C-B406AA32709E}" type="parTrans" cxnId="{F8CADD6E-1078-47DA-94A0-6A55753E241B}">
      <dgm:prSet/>
      <dgm:spPr/>
      <dgm:t>
        <a:bodyPr/>
        <a:lstStyle/>
        <a:p>
          <a:endParaRPr lang="en-US" dirty="0"/>
        </a:p>
      </dgm:t>
    </dgm:pt>
    <dgm:pt modelId="{88051D81-2C8B-4AD6-8083-F820357A4B2E}" type="sibTrans" cxnId="{F8CADD6E-1078-47DA-94A0-6A55753E241B}">
      <dgm:prSet/>
      <dgm:spPr/>
      <dgm:t>
        <a:bodyPr/>
        <a:lstStyle/>
        <a:p>
          <a:endParaRPr lang="en-US"/>
        </a:p>
      </dgm:t>
    </dgm:pt>
    <dgm:pt modelId="{89417614-AEEA-4BA5-B64B-48584F350E22}">
      <dgm:prSet phldrT="[Text]" custT="1"/>
      <dgm:spPr/>
      <dgm:t>
        <a:bodyPr/>
        <a:lstStyle/>
        <a:p>
          <a:r>
            <a:rPr lang="en-US" sz="1800" dirty="0" smtClean="0"/>
            <a:t>CARE Network Primary Care Practice Staff </a:t>
          </a:r>
          <a:endParaRPr lang="en-US" sz="1800" dirty="0"/>
        </a:p>
      </dgm:t>
    </dgm:pt>
    <dgm:pt modelId="{6431A981-0027-48FE-A490-B6169858C1F5}" type="parTrans" cxnId="{EF1EC64B-307F-41A4-B912-F1F2B610AB34}">
      <dgm:prSet/>
      <dgm:spPr/>
      <dgm:t>
        <a:bodyPr/>
        <a:lstStyle/>
        <a:p>
          <a:endParaRPr lang="en-US" dirty="0"/>
        </a:p>
      </dgm:t>
    </dgm:pt>
    <dgm:pt modelId="{7AA73AE5-9E7A-4A4C-84B7-F1E2F9656405}" type="sibTrans" cxnId="{EF1EC64B-307F-41A4-B912-F1F2B610AB34}">
      <dgm:prSet/>
      <dgm:spPr/>
      <dgm:t>
        <a:bodyPr/>
        <a:lstStyle/>
        <a:p>
          <a:endParaRPr lang="en-US"/>
        </a:p>
      </dgm:t>
    </dgm:pt>
    <dgm:pt modelId="{2E5F4FE5-3887-4107-9764-D943F5841980}" type="pres">
      <dgm:prSet presAssocID="{B3E992C6-E15E-4CE7-979C-4E4C0A7512A3}" presName="cycle" presStyleCnt="0">
        <dgm:presLayoutVars>
          <dgm:chMax val="1"/>
          <dgm:dir/>
          <dgm:animLvl val="ctr"/>
          <dgm:resizeHandles val="exact"/>
        </dgm:presLayoutVars>
      </dgm:prSet>
      <dgm:spPr/>
      <dgm:t>
        <a:bodyPr/>
        <a:lstStyle/>
        <a:p>
          <a:endParaRPr lang="en-US"/>
        </a:p>
      </dgm:t>
    </dgm:pt>
    <dgm:pt modelId="{F541548C-EF16-4F0D-A64A-795013B3076F}" type="pres">
      <dgm:prSet presAssocID="{C23EAEFD-A1B9-4DC3-8D6E-27BC1574502A}" presName="centerShape" presStyleLbl="node0" presStyleIdx="0" presStyleCnt="1" custScaleX="108925"/>
      <dgm:spPr/>
      <dgm:t>
        <a:bodyPr/>
        <a:lstStyle/>
        <a:p>
          <a:endParaRPr lang="en-US"/>
        </a:p>
      </dgm:t>
    </dgm:pt>
    <dgm:pt modelId="{76A295CA-DAD1-4FB1-977A-662A8A37B585}" type="pres">
      <dgm:prSet presAssocID="{DA20B88D-3530-4257-B160-27B63B35C64B}" presName="Name9" presStyleLbl="parChTrans1D2" presStyleIdx="0" presStyleCnt="4"/>
      <dgm:spPr/>
      <dgm:t>
        <a:bodyPr/>
        <a:lstStyle/>
        <a:p>
          <a:endParaRPr lang="en-US"/>
        </a:p>
      </dgm:t>
    </dgm:pt>
    <dgm:pt modelId="{4E638884-2EE3-4EC6-BD4D-F71B61930288}" type="pres">
      <dgm:prSet presAssocID="{DA20B88D-3530-4257-B160-27B63B35C64B}" presName="connTx" presStyleLbl="parChTrans1D2" presStyleIdx="0" presStyleCnt="4"/>
      <dgm:spPr/>
      <dgm:t>
        <a:bodyPr/>
        <a:lstStyle/>
        <a:p>
          <a:endParaRPr lang="en-US"/>
        </a:p>
      </dgm:t>
    </dgm:pt>
    <dgm:pt modelId="{232AB12F-41CC-4610-A254-1295FD908D1F}" type="pres">
      <dgm:prSet presAssocID="{1CA6A7FF-0D2E-4896-9E16-731C27E7067F}" presName="node" presStyleLbl="node1" presStyleIdx="0" presStyleCnt="4" custScaleX="133307">
        <dgm:presLayoutVars>
          <dgm:bulletEnabled val="1"/>
        </dgm:presLayoutVars>
      </dgm:prSet>
      <dgm:spPr/>
      <dgm:t>
        <a:bodyPr/>
        <a:lstStyle/>
        <a:p>
          <a:endParaRPr lang="en-US"/>
        </a:p>
      </dgm:t>
    </dgm:pt>
    <dgm:pt modelId="{1DF44AE9-4DDA-45E8-9D70-D59C35452A1D}" type="pres">
      <dgm:prSet presAssocID="{25504BA5-1E80-4595-B1FE-F166062F6C11}" presName="Name9" presStyleLbl="parChTrans1D2" presStyleIdx="1" presStyleCnt="4"/>
      <dgm:spPr/>
      <dgm:t>
        <a:bodyPr/>
        <a:lstStyle/>
        <a:p>
          <a:endParaRPr lang="en-US"/>
        </a:p>
      </dgm:t>
    </dgm:pt>
    <dgm:pt modelId="{6D9CE730-8DAC-4813-823B-E4A13E445B56}" type="pres">
      <dgm:prSet presAssocID="{25504BA5-1E80-4595-B1FE-F166062F6C11}" presName="connTx" presStyleLbl="parChTrans1D2" presStyleIdx="1" presStyleCnt="4"/>
      <dgm:spPr/>
      <dgm:t>
        <a:bodyPr/>
        <a:lstStyle/>
        <a:p>
          <a:endParaRPr lang="en-US"/>
        </a:p>
      </dgm:t>
    </dgm:pt>
    <dgm:pt modelId="{95E460A5-5676-403B-8284-11A7CD4E4361}" type="pres">
      <dgm:prSet presAssocID="{755BE297-902E-4ACC-A926-056AC1477D6D}" presName="node" presStyleLbl="node1" presStyleIdx="1" presStyleCnt="4" custScaleX="157592" custRadScaleRad="120402" custRadScaleInc="2873">
        <dgm:presLayoutVars>
          <dgm:bulletEnabled val="1"/>
        </dgm:presLayoutVars>
      </dgm:prSet>
      <dgm:spPr/>
      <dgm:t>
        <a:bodyPr/>
        <a:lstStyle/>
        <a:p>
          <a:endParaRPr lang="en-US"/>
        </a:p>
      </dgm:t>
    </dgm:pt>
    <dgm:pt modelId="{345E1449-E3F9-4656-A6F4-F63384293C80}" type="pres">
      <dgm:prSet presAssocID="{C075E3E2-79D1-48DF-A96C-B406AA32709E}" presName="Name9" presStyleLbl="parChTrans1D2" presStyleIdx="2" presStyleCnt="4"/>
      <dgm:spPr/>
      <dgm:t>
        <a:bodyPr/>
        <a:lstStyle/>
        <a:p>
          <a:endParaRPr lang="en-US"/>
        </a:p>
      </dgm:t>
    </dgm:pt>
    <dgm:pt modelId="{0F515B75-8320-4089-9193-99A4BD17B50A}" type="pres">
      <dgm:prSet presAssocID="{C075E3E2-79D1-48DF-A96C-B406AA32709E}" presName="connTx" presStyleLbl="parChTrans1D2" presStyleIdx="2" presStyleCnt="4"/>
      <dgm:spPr/>
      <dgm:t>
        <a:bodyPr/>
        <a:lstStyle/>
        <a:p>
          <a:endParaRPr lang="en-US"/>
        </a:p>
      </dgm:t>
    </dgm:pt>
    <dgm:pt modelId="{A27DE4A5-60C0-46CF-8816-206014530BBB}" type="pres">
      <dgm:prSet presAssocID="{2A3929B9-66E1-4120-B86C-74587CB3BBB9}" presName="node" presStyleLbl="node1" presStyleIdx="2" presStyleCnt="4" custScaleX="191614">
        <dgm:presLayoutVars>
          <dgm:bulletEnabled val="1"/>
        </dgm:presLayoutVars>
      </dgm:prSet>
      <dgm:spPr/>
      <dgm:t>
        <a:bodyPr/>
        <a:lstStyle/>
        <a:p>
          <a:endParaRPr lang="en-US"/>
        </a:p>
      </dgm:t>
    </dgm:pt>
    <dgm:pt modelId="{E141E8C5-E99D-4CBC-9A35-AF6E2945FC35}" type="pres">
      <dgm:prSet presAssocID="{6431A981-0027-48FE-A490-B6169858C1F5}" presName="Name9" presStyleLbl="parChTrans1D2" presStyleIdx="3" presStyleCnt="4"/>
      <dgm:spPr/>
      <dgm:t>
        <a:bodyPr/>
        <a:lstStyle/>
        <a:p>
          <a:endParaRPr lang="en-US"/>
        </a:p>
      </dgm:t>
    </dgm:pt>
    <dgm:pt modelId="{E670D289-9A19-4E1C-8DA1-0216DF72B3F8}" type="pres">
      <dgm:prSet presAssocID="{6431A981-0027-48FE-A490-B6169858C1F5}" presName="connTx" presStyleLbl="parChTrans1D2" presStyleIdx="3" presStyleCnt="4"/>
      <dgm:spPr/>
      <dgm:t>
        <a:bodyPr/>
        <a:lstStyle/>
        <a:p>
          <a:endParaRPr lang="en-US"/>
        </a:p>
      </dgm:t>
    </dgm:pt>
    <dgm:pt modelId="{4086B9D3-6C81-4DE2-81A0-2D40AF2AB979}" type="pres">
      <dgm:prSet presAssocID="{89417614-AEEA-4BA5-B64B-48584F350E22}" presName="node" presStyleLbl="node1" presStyleIdx="3" presStyleCnt="4" custScaleX="143717" custRadScaleRad="114082" custRadScaleInc="-4120">
        <dgm:presLayoutVars>
          <dgm:bulletEnabled val="1"/>
        </dgm:presLayoutVars>
      </dgm:prSet>
      <dgm:spPr/>
      <dgm:t>
        <a:bodyPr/>
        <a:lstStyle/>
        <a:p>
          <a:endParaRPr lang="en-US"/>
        </a:p>
      </dgm:t>
    </dgm:pt>
  </dgm:ptLst>
  <dgm:cxnLst>
    <dgm:cxn modelId="{5102AD55-7AAA-4929-B2A8-83662EF5A962}" srcId="{B3E992C6-E15E-4CE7-979C-4E4C0A7512A3}" destId="{C23EAEFD-A1B9-4DC3-8D6E-27BC1574502A}" srcOrd="0" destOrd="0" parTransId="{7FCBEE95-6CEA-4592-B0A1-7166AB89D7D7}" sibTransId="{E988B220-7D11-4306-BDE3-760FDBAC0290}"/>
    <dgm:cxn modelId="{DE07F505-BD5F-414B-AFE9-7B6F72F92657}" type="presOf" srcId="{1CA6A7FF-0D2E-4896-9E16-731C27E7067F}" destId="{232AB12F-41CC-4610-A254-1295FD908D1F}" srcOrd="0" destOrd="0" presId="urn:microsoft.com/office/officeart/2005/8/layout/radial1"/>
    <dgm:cxn modelId="{4C19A212-762F-4DA2-89C7-65084EDD9474}" type="presOf" srcId="{755BE297-902E-4ACC-A926-056AC1477D6D}" destId="{95E460A5-5676-403B-8284-11A7CD4E4361}" srcOrd="0" destOrd="0" presId="urn:microsoft.com/office/officeart/2005/8/layout/radial1"/>
    <dgm:cxn modelId="{DC863E17-E650-423C-83E6-061BC7AA4403}" type="presOf" srcId="{DA20B88D-3530-4257-B160-27B63B35C64B}" destId="{76A295CA-DAD1-4FB1-977A-662A8A37B585}" srcOrd="0" destOrd="0" presId="urn:microsoft.com/office/officeart/2005/8/layout/radial1"/>
    <dgm:cxn modelId="{0F950840-062B-4A5F-9CE0-1D7E7751C572}" type="presOf" srcId="{6431A981-0027-48FE-A490-B6169858C1F5}" destId="{E141E8C5-E99D-4CBC-9A35-AF6E2945FC35}" srcOrd="0" destOrd="0" presId="urn:microsoft.com/office/officeart/2005/8/layout/radial1"/>
    <dgm:cxn modelId="{214E6E5F-9EEF-4C04-B333-10BBA0786058}" type="presOf" srcId="{C075E3E2-79D1-48DF-A96C-B406AA32709E}" destId="{0F515B75-8320-4089-9193-99A4BD17B50A}" srcOrd="1" destOrd="0" presId="urn:microsoft.com/office/officeart/2005/8/layout/radial1"/>
    <dgm:cxn modelId="{34750790-5C10-4E06-BD35-DBFDE3B0D398}" type="presOf" srcId="{C23EAEFD-A1B9-4DC3-8D6E-27BC1574502A}" destId="{F541548C-EF16-4F0D-A64A-795013B3076F}" srcOrd="0" destOrd="0" presId="urn:microsoft.com/office/officeart/2005/8/layout/radial1"/>
    <dgm:cxn modelId="{7BCB7579-2DC4-478E-BC16-AA14A59B9C99}" type="presOf" srcId="{B3E992C6-E15E-4CE7-979C-4E4C0A7512A3}" destId="{2E5F4FE5-3887-4107-9764-D943F5841980}" srcOrd="0" destOrd="0" presId="urn:microsoft.com/office/officeart/2005/8/layout/radial1"/>
    <dgm:cxn modelId="{516CE4AD-4B29-453A-82B5-3F53E7B75D2E}" type="presOf" srcId="{25504BA5-1E80-4595-B1FE-F166062F6C11}" destId="{1DF44AE9-4DDA-45E8-9D70-D59C35452A1D}" srcOrd="0" destOrd="0" presId="urn:microsoft.com/office/officeart/2005/8/layout/radial1"/>
    <dgm:cxn modelId="{0D79FFEA-A8AC-4C6B-98E7-348A4B8E402A}" type="presOf" srcId="{25504BA5-1E80-4595-B1FE-F166062F6C11}" destId="{6D9CE730-8DAC-4813-823B-E4A13E445B56}" srcOrd="1" destOrd="0" presId="urn:microsoft.com/office/officeart/2005/8/layout/radial1"/>
    <dgm:cxn modelId="{1A067C95-7F0C-40E1-A938-4B5F9FE7E25F}" type="presOf" srcId="{89417614-AEEA-4BA5-B64B-48584F350E22}" destId="{4086B9D3-6C81-4DE2-81A0-2D40AF2AB979}" srcOrd="0" destOrd="0" presId="urn:microsoft.com/office/officeart/2005/8/layout/radial1"/>
    <dgm:cxn modelId="{A2449282-C969-4219-A011-5B83168601B9}" type="presOf" srcId="{6431A981-0027-48FE-A490-B6169858C1F5}" destId="{E670D289-9A19-4E1C-8DA1-0216DF72B3F8}" srcOrd="1" destOrd="0" presId="urn:microsoft.com/office/officeart/2005/8/layout/radial1"/>
    <dgm:cxn modelId="{45BC4A36-4B50-46B2-A1F9-6B6E5897075D}" type="presOf" srcId="{2A3929B9-66E1-4120-B86C-74587CB3BBB9}" destId="{A27DE4A5-60C0-46CF-8816-206014530BBB}" srcOrd="0" destOrd="0" presId="urn:microsoft.com/office/officeart/2005/8/layout/radial1"/>
    <dgm:cxn modelId="{5CA41BF2-7D24-40EF-8168-80276F8A1CCF}" srcId="{C23EAEFD-A1B9-4DC3-8D6E-27BC1574502A}" destId="{755BE297-902E-4ACC-A926-056AC1477D6D}" srcOrd="1" destOrd="0" parTransId="{25504BA5-1E80-4595-B1FE-F166062F6C11}" sibTransId="{E9026C61-0C67-4C72-AFBC-BD0182DEE342}"/>
    <dgm:cxn modelId="{7A437390-44CD-499B-94C8-00718AA22142}" type="presOf" srcId="{C075E3E2-79D1-48DF-A96C-B406AA32709E}" destId="{345E1449-E3F9-4656-A6F4-F63384293C80}" srcOrd="0" destOrd="0" presId="urn:microsoft.com/office/officeart/2005/8/layout/radial1"/>
    <dgm:cxn modelId="{E7DE885E-CE65-4820-BB5F-FCA0373096ED}" type="presOf" srcId="{DA20B88D-3530-4257-B160-27B63B35C64B}" destId="{4E638884-2EE3-4EC6-BD4D-F71B61930288}" srcOrd="1" destOrd="0" presId="urn:microsoft.com/office/officeart/2005/8/layout/radial1"/>
    <dgm:cxn modelId="{EF1EC64B-307F-41A4-B912-F1F2B610AB34}" srcId="{C23EAEFD-A1B9-4DC3-8D6E-27BC1574502A}" destId="{89417614-AEEA-4BA5-B64B-48584F350E22}" srcOrd="3" destOrd="0" parTransId="{6431A981-0027-48FE-A490-B6169858C1F5}" sibTransId="{7AA73AE5-9E7A-4A4C-84B7-F1E2F9656405}"/>
    <dgm:cxn modelId="{F8CADD6E-1078-47DA-94A0-6A55753E241B}" srcId="{C23EAEFD-A1B9-4DC3-8D6E-27BC1574502A}" destId="{2A3929B9-66E1-4120-B86C-74587CB3BBB9}" srcOrd="2" destOrd="0" parTransId="{C075E3E2-79D1-48DF-A96C-B406AA32709E}" sibTransId="{88051D81-2C8B-4AD6-8083-F820357A4B2E}"/>
    <dgm:cxn modelId="{5924405D-8824-487A-98A8-F8AF063AC83B}" srcId="{C23EAEFD-A1B9-4DC3-8D6E-27BC1574502A}" destId="{1CA6A7FF-0D2E-4896-9E16-731C27E7067F}" srcOrd="0" destOrd="0" parTransId="{DA20B88D-3530-4257-B160-27B63B35C64B}" sibTransId="{99DAF5AC-BDD4-4677-96E9-6DC46875F031}"/>
    <dgm:cxn modelId="{497DBA49-A038-4471-96C9-9037185C2CAF}" type="presParOf" srcId="{2E5F4FE5-3887-4107-9764-D943F5841980}" destId="{F541548C-EF16-4F0D-A64A-795013B3076F}" srcOrd="0" destOrd="0" presId="urn:microsoft.com/office/officeart/2005/8/layout/radial1"/>
    <dgm:cxn modelId="{ABD4C112-A787-429B-B99B-A584044EC89D}" type="presParOf" srcId="{2E5F4FE5-3887-4107-9764-D943F5841980}" destId="{76A295CA-DAD1-4FB1-977A-662A8A37B585}" srcOrd="1" destOrd="0" presId="urn:microsoft.com/office/officeart/2005/8/layout/radial1"/>
    <dgm:cxn modelId="{C1620CEA-9525-49E5-8004-7EBF82FD01F4}" type="presParOf" srcId="{76A295CA-DAD1-4FB1-977A-662A8A37B585}" destId="{4E638884-2EE3-4EC6-BD4D-F71B61930288}" srcOrd="0" destOrd="0" presId="urn:microsoft.com/office/officeart/2005/8/layout/radial1"/>
    <dgm:cxn modelId="{C3E029CF-86E0-46C4-A61C-2D1F70871A18}" type="presParOf" srcId="{2E5F4FE5-3887-4107-9764-D943F5841980}" destId="{232AB12F-41CC-4610-A254-1295FD908D1F}" srcOrd="2" destOrd="0" presId="urn:microsoft.com/office/officeart/2005/8/layout/radial1"/>
    <dgm:cxn modelId="{723B2BD5-B27C-43A8-B983-B375368B1CB6}" type="presParOf" srcId="{2E5F4FE5-3887-4107-9764-D943F5841980}" destId="{1DF44AE9-4DDA-45E8-9D70-D59C35452A1D}" srcOrd="3" destOrd="0" presId="urn:microsoft.com/office/officeart/2005/8/layout/radial1"/>
    <dgm:cxn modelId="{B4A6D258-6928-4AA6-AB2A-C10D45C01503}" type="presParOf" srcId="{1DF44AE9-4DDA-45E8-9D70-D59C35452A1D}" destId="{6D9CE730-8DAC-4813-823B-E4A13E445B56}" srcOrd="0" destOrd="0" presId="urn:microsoft.com/office/officeart/2005/8/layout/radial1"/>
    <dgm:cxn modelId="{F936E126-0AD3-474A-B0F1-D8A61FA1354D}" type="presParOf" srcId="{2E5F4FE5-3887-4107-9764-D943F5841980}" destId="{95E460A5-5676-403B-8284-11A7CD4E4361}" srcOrd="4" destOrd="0" presId="urn:microsoft.com/office/officeart/2005/8/layout/radial1"/>
    <dgm:cxn modelId="{02043D08-CDEA-44C0-9CD0-341BA91DC7C6}" type="presParOf" srcId="{2E5F4FE5-3887-4107-9764-D943F5841980}" destId="{345E1449-E3F9-4656-A6F4-F63384293C80}" srcOrd="5" destOrd="0" presId="urn:microsoft.com/office/officeart/2005/8/layout/radial1"/>
    <dgm:cxn modelId="{BF1BD660-B6B9-4074-958E-C5C22D76A2F3}" type="presParOf" srcId="{345E1449-E3F9-4656-A6F4-F63384293C80}" destId="{0F515B75-8320-4089-9193-99A4BD17B50A}" srcOrd="0" destOrd="0" presId="urn:microsoft.com/office/officeart/2005/8/layout/radial1"/>
    <dgm:cxn modelId="{EEFC7008-C82D-4960-BA0B-13EF13E4F4E2}" type="presParOf" srcId="{2E5F4FE5-3887-4107-9764-D943F5841980}" destId="{A27DE4A5-60C0-46CF-8816-206014530BBB}" srcOrd="6" destOrd="0" presId="urn:microsoft.com/office/officeart/2005/8/layout/radial1"/>
    <dgm:cxn modelId="{51EC7938-0982-4935-AC8D-4605A879460F}" type="presParOf" srcId="{2E5F4FE5-3887-4107-9764-D943F5841980}" destId="{E141E8C5-E99D-4CBC-9A35-AF6E2945FC35}" srcOrd="7" destOrd="0" presId="urn:microsoft.com/office/officeart/2005/8/layout/radial1"/>
    <dgm:cxn modelId="{F9A018F7-9E1D-45C3-ADC8-64F7331AD301}" type="presParOf" srcId="{E141E8C5-E99D-4CBC-9A35-AF6E2945FC35}" destId="{E670D289-9A19-4E1C-8DA1-0216DF72B3F8}" srcOrd="0" destOrd="0" presId="urn:microsoft.com/office/officeart/2005/8/layout/radial1"/>
    <dgm:cxn modelId="{028C82EE-3FBB-408C-9A55-5F314B4B974C}" type="presParOf" srcId="{2E5F4FE5-3887-4107-9764-D943F5841980}" destId="{4086B9D3-6C81-4DE2-81A0-2D40AF2AB979}" srcOrd="8" destOrd="0" presId="urn:microsoft.com/office/officeart/2005/8/layout/radial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15644F6-9726-724B-9356-DC4BBEB519BC}" type="doc">
      <dgm:prSet loTypeId="urn:microsoft.com/office/officeart/2005/8/layout/chevron2" loCatId="" qsTypeId="urn:microsoft.com/office/officeart/2005/8/quickstyle/simple5" qsCatId="simple" csTypeId="urn:microsoft.com/office/officeart/2005/8/colors/colorful3" csCatId="colorful" phldr="1"/>
      <dgm:spPr/>
      <dgm:t>
        <a:bodyPr/>
        <a:lstStyle/>
        <a:p>
          <a:endParaRPr lang="en-US"/>
        </a:p>
      </dgm:t>
    </dgm:pt>
    <dgm:pt modelId="{97F03F2B-7B6D-3F42-8ECF-E6E11D261F30}">
      <dgm:prSet phldrT="[Text]"/>
      <dgm:spPr/>
      <dgm:t>
        <a:bodyPr/>
        <a:lstStyle/>
        <a:p>
          <a:r>
            <a:rPr lang="en-US" b="1" dirty="0" smtClean="0">
              <a:solidFill>
                <a:srgbClr val="000000"/>
              </a:solidFill>
            </a:rPr>
            <a:t>Eligibility Criteria</a:t>
          </a:r>
        </a:p>
      </dgm:t>
    </dgm:pt>
    <dgm:pt modelId="{6D7F97FB-3469-4249-9A45-30CF43B3B4F9}" type="parTrans" cxnId="{407C855F-90AB-FB41-85A2-AB50500452A5}">
      <dgm:prSet/>
      <dgm:spPr/>
      <dgm:t>
        <a:bodyPr/>
        <a:lstStyle/>
        <a:p>
          <a:endParaRPr lang="en-US"/>
        </a:p>
      </dgm:t>
    </dgm:pt>
    <dgm:pt modelId="{96A8CD4B-05A4-7944-B8AB-931E74715261}" type="sibTrans" cxnId="{407C855F-90AB-FB41-85A2-AB50500452A5}">
      <dgm:prSet/>
      <dgm:spPr/>
      <dgm:t>
        <a:bodyPr/>
        <a:lstStyle/>
        <a:p>
          <a:endParaRPr lang="en-US"/>
        </a:p>
      </dgm:t>
    </dgm:pt>
    <dgm:pt modelId="{267289DE-67AD-984C-A536-97B142AD237C}">
      <dgm:prSet phldrT="[Text]"/>
      <dgm:spPr/>
      <dgm:t>
        <a:bodyPr/>
        <a:lstStyle/>
        <a:p>
          <a:r>
            <a:rPr lang="en-US" b="1" dirty="0" smtClean="0">
              <a:solidFill>
                <a:srgbClr val="000000"/>
              </a:solidFill>
            </a:rPr>
            <a:t>Case matched</a:t>
          </a:r>
        </a:p>
        <a:p>
          <a:r>
            <a:rPr lang="en-US" b="1" dirty="0" smtClean="0">
              <a:solidFill>
                <a:srgbClr val="000000"/>
              </a:solidFill>
            </a:rPr>
            <a:t>Control</a:t>
          </a:r>
          <a:endParaRPr lang="en-US" b="1" dirty="0">
            <a:solidFill>
              <a:srgbClr val="000000"/>
            </a:solidFill>
          </a:endParaRPr>
        </a:p>
      </dgm:t>
    </dgm:pt>
    <dgm:pt modelId="{B807825A-477F-2D43-A81A-BD39F67A5955}" type="parTrans" cxnId="{8B184EC9-D53D-B643-815A-3FDFDEB948DD}">
      <dgm:prSet/>
      <dgm:spPr/>
      <dgm:t>
        <a:bodyPr/>
        <a:lstStyle/>
        <a:p>
          <a:endParaRPr lang="en-US"/>
        </a:p>
      </dgm:t>
    </dgm:pt>
    <dgm:pt modelId="{58965657-C770-6C4D-80C0-20311D381FCE}" type="sibTrans" cxnId="{8B184EC9-D53D-B643-815A-3FDFDEB948DD}">
      <dgm:prSet/>
      <dgm:spPr/>
      <dgm:t>
        <a:bodyPr/>
        <a:lstStyle/>
        <a:p>
          <a:endParaRPr lang="en-US"/>
        </a:p>
      </dgm:t>
    </dgm:pt>
    <dgm:pt modelId="{5FD17A4C-F882-6749-985A-D472A59C7FDD}">
      <dgm:prSet/>
      <dgm:spPr/>
      <dgm:t>
        <a:bodyPr/>
        <a:lstStyle/>
        <a:p>
          <a:r>
            <a:rPr lang="en-US" dirty="0" smtClean="0"/>
            <a:t>0-17 years old</a:t>
          </a:r>
          <a:endParaRPr lang="en-US" dirty="0"/>
        </a:p>
      </dgm:t>
    </dgm:pt>
    <dgm:pt modelId="{722528AB-14DA-E44E-8428-4A00AD24851E}" type="parTrans" cxnId="{0E4BF82C-4140-9141-BFE9-62B8DBDDAB8D}">
      <dgm:prSet/>
      <dgm:spPr/>
      <dgm:t>
        <a:bodyPr/>
        <a:lstStyle/>
        <a:p>
          <a:endParaRPr lang="en-US"/>
        </a:p>
      </dgm:t>
    </dgm:pt>
    <dgm:pt modelId="{6D49240B-E183-1847-94C3-C46E8BEAEAEF}" type="sibTrans" cxnId="{0E4BF82C-4140-9141-BFE9-62B8DBDDAB8D}">
      <dgm:prSet/>
      <dgm:spPr/>
      <dgm:t>
        <a:bodyPr/>
        <a:lstStyle/>
        <a:p>
          <a:endParaRPr lang="en-US"/>
        </a:p>
      </dgm:t>
    </dgm:pt>
    <dgm:pt modelId="{D72575B3-6B22-B14C-A59C-72C3C4F293ED}">
      <dgm:prSet/>
      <dgm:spPr/>
      <dgm:t>
        <a:bodyPr/>
        <a:lstStyle/>
        <a:p>
          <a:r>
            <a:rPr lang="en-US" smtClean="0"/>
            <a:t>1 inpatient or 2 ED visits in past year</a:t>
          </a:r>
          <a:endParaRPr lang="en-US" dirty="0" smtClean="0"/>
        </a:p>
      </dgm:t>
    </dgm:pt>
    <dgm:pt modelId="{F470004C-468C-074E-B69E-6566E9D6D5D5}" type="parTrans" cxnId="{FEC252CB-4BA9-5748-9413-3C7BB1433E16}">
      <dgm:prSet/>
      <dgm:spPr/>
      <dgm:t>
        <a:bodyPr/>
        <a:lstStyle/>
        <a:p>
          <a:endParaRPr lang="en-US"/>
        </a:p>
      </dgm:t>
    </dgm:pt>
    <dgm:pt modelId="{1D8D1E30-C22B-4847-954F-479122E324BE}" type="sibTrans" cxnId="{FEC252CB-4BA9-5748-9413-3C7BB1433E16}">
      <dgm:prSet/>
      <dgm:spPr/>
      <dgm:t>
        <a:bodyPr/>
        <a:lstStyle/>
        <a:p>
          <a:endParaRPr lang="en-US"/>
        </a:p>
      </dgm:t>
    </dgm:pt>
    <dgm:pt modelId="{B6C62421-8A02-9C45-9A07-ABEB60FFCE23}">
      <dgm:prSet/>
      <dgm:spPr/>
      <dgm:t>
        <a:bodyPr/>
        <a:lstStyle/>
        <a:p>
          <a:r>
            <a:rPr lang="en-US" dirty="0" smtClean="0"/>
            <a:t>On at least two controller medications</a:t>
          </a:r>
          <a:endParaRPr lang="en-US" dirty="0"/>
        </a:p>
      </dgm:t>
    </dgm:pt>
    <dgm:pt modelId="{5E21C5E3-A836-3140-A1BF-433BF35B2049}" type="parTrans" cxnId="{0259DBF0-92D8-274E-9EF8-B0F3C4552EDB}">
      <dgm:prSet/>
      <dgm:spPr/>
      <dgm:t>
        <a:bodyPr/>
        <a:lstStyle/>
        <a:p>
          <a:endParaRPr lang="en-US"/>
        </a:p>
      </dgm:t>
    </dgm:pt>
    <dgm:pt modelId="{71E6454A-0F26-D946-AB0B-9D7C549CAE69}" type="sibTrans" cxnId="{0259DBF0-92D8-274E-9EF8-B0F3C4552EDB}">
      <dgm:prSet/>
      <dgm:spPr/>
      <dgm:t>
        <a:bodyPr/>
        <a:lstStyle/>
        <a:p>
          <a:endParaRPr lang="en-US"/>
        </a:p>
      </dgm:t>
    </dgm:pt>
    <dgm:pt modelId="{DEB64971-17EC-B743-BECE-D7A0FD3E3103}">
      <dgm:prSet/>
      <dgm:spPr/>
      <dgm:t>
        <a:bodyPr/>
        <a:lstStyle/>
        <a:p>
          <a:r>
            <a:rPr lang="en-US" dirty="0" smtClean="0"/>
            <a:t>Birth year</a:t>
          </a:r>
          <a:endParaRPr lang="en-US" dirty="0"/>
        </a:p>
      </dgm:t>
    </dgm:pt>
    <dgm:pt modelId="{EDC635E8-C101-1341-8921-50C156B6834F}" type="parTrans" cxnId="{DF83443B-47E7-BE4A-82AD-13BEA95F46A6}">
      <dgm:prSet/>
      <dgm:spPr/>
      <dgm:t>
        <a:bodyPr/>
        <a:lstStyle/>
        <a:p>
          <a:endParaRPr lang="en-US"/>
        </a:p>
      </dgm:t>
    </dgm:pt>
    <dgm:pt modelId="{A750BFA8-7C74-AD4A-8A4C-221CD4278C68}" type="sibTrans" cxnId="{DF83443B-47E7-BE4A-82AD-13BEA95F46A6}">
      <dgm:prSet/>
      <dgm:spPr/>
      <dgm:t>
        <a:bodyPr/>
        <a:lstStyle/>
        <a:p>
          <a:endParaRPr lang="en-US"/>
        </a:p>
      </dgm:t>
    </dgm:pt>
    <dgm:pt modelId="{528165A4-2511-C344-9C4D-F87375847DE7}">
      <dgm:prSet/>
      <dgm:spPr/>
      <dgm:t>
        <a:bodyPr/>
        <a:lstStyle/>
        <a:p>
          <a:r>
            <a:rPr lang="en-US" dirty="0" smtClean="0"/>
            <a:t>Gender</a:t>
          </a:r>
          <a:endParaRPr lang="en-US" dirty="0"/>
        </a:p>
      </dgm:t>
    </dgm:pt>
    <dgm:pt modelId="{5B108E10-FF68-E245-B010-8D403989FDD7}" type="parTrans" cxnId="{34020C1A-15B1-784D-9C7D-0DEE783F65D6}">
      <dgm:prSet/>
      <dgm:spPr/>
      <dgm:t>
        <a:bodyPr/>
        <a:lstStyle/>
        <a:p>
          <a:endParaRPr lang="en-US"/>
        </a:p>
      </dgm:t>
    </dgm:pt>
    <dgm:pt modelId="{8A843068-A512-E049-9FC3-B02C67C83CAB}" type="sibTrans" cxnId="{34020C1A-15B1-784D-9C7D-0DEE783F65D6}">
      <dgm:prSet/>
      <dgm:spPr/>
      <dgm:t>
        <a:bodyPr/>
        <a:lstStyle/>
        <a:p>
          <a:endParaRPr lang="en-US"/>
        </a:p>
      </dgm:t>
    </dgm:pt>
    <dgm:pt modelId="{431E00B3-ED26-4D44-99A8-B535AEE8FBAB}">
      <dgm:prSet/>
      <dgm:spPr/>
      <dgm:t>
        <a:bodyPr/>
        <a:lstStyle/>
        <a:p>
          <a:r>
            <a:rPr lang="en-US" dirty="0" smtClean="0"/>
            <a:t>Ethnicity</a:t>
          </a:r>
          <a:endParaRPr lang="en-US" dirty="0"/>
        </a:p>
      </dgm:t>
    </dgm:pt>
    <dgm:pt modelId="{EABB3C28-F7AB-5441-8298-0DC9ACCE5C1A}" type="parTrans" cxnId="{FFA98CC2-6036-6041-8E85-F5E16074633A}">
      <dgm:prSet/>
      <dgm:spPr/>
      <dgm:t>
        <a:bodyPr/>
        <a:lstStyle/>
        <a:p>
          <a:endParaRPr lang="en-US"/>
        </a:p>
      </dgm:t>
    </dgm:pt>
    <dgm:pt modelId="{EA206502-353C-2C4D-BBBC-D4E3989330D7}" type="sibTrans" cxnId="{FFA98CC2-6036-6041-8E85-F5E16074633A}">
      <dgm:prSet/>
      <dgm:spPr/>
      <dgm:t>
        <a:bodyPr/>
        <a:lstStyle/>
        <a:p>
          <a:endParaRPr lang="en-US"/>
        </a:p>
      </dgm:t>
    </dgm:pt>
    <dgm:pt modelId="{3F909F6E-1391-6244-9758-746ED939D33D}">
      <dgm:prSet/>
      <dgm:spPr/>
      <dgm:t>
        <a:bodyPr/>
        <a:lstStyle/>
        <a:p>
          <a:r>
            <a:rPr lang="en-US" dirty="0" smtClean="0"/>
            <a:t>Number of ED or IP visits year prior to identification</a:t>
          </a:r>
          <a:endParaRPr lang="en-US" dirty="0"/>
        </a:p>
      </dgm:t>
    </dgm:pt>
    <dgm:pt modelId="{F9AB6224-0AE9-7746-AC02-0990C3374023}" type="parTrans" cxnId="{BD1DC57A-DE3B-4441-9F3B-51BAB1BD9A76}">
      <dgm:prSet/>
      <dgm:spPr/>
      <dgm:t>
        <a:bodyPr/>
        <a:lstStyle/>
        <a:p>
          <a:endParaRPr lang="en-US"/>
        </a:p>
      </dgm:t>
    </dgm:pt>
    <dgm:pt modelId="{9FA5FBA9-F5D7-EC47-9247-920A6EAE3A20}" type="sibTrans" cxnId="{BD1DC57A-DE3B-4441-9F3B-51BAB1BD9A76}">
      <dgm:prSet/>
      <dgm:spPr/>
      <dgm:t>
        <a:bodyPr/>
        <a:lstStyle/>
        <a:p>
          <a:endParaRPr lang="en-US"/>
        </a:p>
      </dgm:t>
    </dgm:pt>
    <dgm:pt modelId="{47583A8C-DD94-49A3-803C-F2DF81E99318}">
      <dgm:prSet/>
      <dgm:spPr/>
      <dgm:t>
        <a:bodyPr/>
        <a:lstStyle/>
        <a:p>
          <a:r>
            <a:rPr lang="en-US" dirty="0" smtClean="0"/>
            <a:t>Medicaid or CHIP insured</a:t>
          </a:r>
          <a:endParaRPr lang="en-US" dirty="0"/>
        </a:p>
      </dgm:t>
    </dgm:pt>
    <dgm:pt modelId="{F4288E3E-3269-4FEC-90ED-884CEA1DB1CB}" type="parTrans" cxnId="{609BE576-16E2-4715-9BD3-DF915714CE04}">
      <dgm:prSet/>
      <dgm:spPr/>
      <dgm:t>
        <a:bodyPr/>
        <a:lstStyle/>
        <a:p>
          <a:endParaRPr lang="en-US"/>
        </a:p>
      </dgm:t>
    </dgm:pt>
    <dgm:pt modelId="{1C9B5207-D5E7-42D3-B990-4FABC2D51397}" type="sibTrans" cxnId="{609BE576-16E2-4715-9BD3-DF915714CE04}">
      <dgm:prSet/>
      <dgm:spPr/>
      <dgm:t>
        <a:bodyPr/>
        <a:lstStyle/>
        <a:p>
          <a:endParaRPr lang="en-US"/>
        </a:p>
      </dgm:t>
    </dgm:pt>
    <dgm:pt modelId="{D6B2F2BD-3C5E-435D-B37A-1AE66EEF881B}">
      <dgm:prSet/>
      <dgm:spPr/>
      <dgm:t>
        <a:bodyPr/>
        <a:lstStyle/>
        <a:p>
          <a:r>
            <a:rPr lang="en-US" dirty="0" smtClean="0"/>
            <a:t>PCP in one of 3 CHOP primary care practices</a:t>
          </a:r>
          <a:endParaRPr lang="en-US" dirty="0"/>
        </a:p>
      </dgm:t>
    </dgm:pt>
    <dgm:pt modelId="{72A90E67-5497-4F90-A063-FE5D759D3335}" type="parTrans" cxnId="{2C8C1488-08CE-4800-BB4D-C17F89B088DC}">
      <dgm:prSet/>
      <dgm:spPr/>
      <dgm:t>
        <a:bodyPr/>
        <a:lstStyle/>
        <a:p>
          <a:endParaRPr lang="en-US"/>
        </a:p>
      </dgm:t>
    </dgm:pt>
    <dgm:pt modelId="{B370355D-337C-488C-B175-7AF9A6795734}" type="sibTrans" cxnId="{2C8C1488-08CE-4800-BB4D-C17F89B088DC}">
      <dgm:prSet/>
      <dgm:spPr/>
      <dgm:t>
        <a:bodyPr/>
        <a:lstStyle/>
        <a:p>
          <a:endParaRPr lang="en-US"/>
        </a:p>
      </dgm:t>
    </dgm:pt>
    <dgm:pt modelId="{9BBA2DA1-9B1C-C84A-818B-7715FC42B40A}" type="pres">
      <dgm:prSet presAssocID="{E15644F6-9726-724B-9356-DC4BBEB519BC}" presName="linearFlow" presStyleCnt="0">
        <dgm:presLayoutVars>
          <dgm:dir/>
          <dgm:animLvl val="lvl"/>
          <dgm:resizeHandles val="exact"/>
        </dgm:presLayoutVars>
      </dgm:prSet>
      <dgm:spPr/>
      <dgm:t>
        <a:bodyPr/>
        <a:lstStyle/>
        <a:p>
          <a:endParaRPr lang="en-US"/>
        </a:p>
      </dgm:t>
    </dgm:pt>
    <dgm:pt modelId="{EAC34153-ABD8-F54F-826F-63FFE925B027}" type="pres">
      <dgm:prSet presAssocID="{97F03F2B-7B6D-3F42-8ECF-E6E11D261F30}" presName="composite" presStyleCnt="0"/>
      <dgm:spPr/>
    </dgm:pt>
    <dgm:pt modelId="{3E306278-75EF-524F-9EF8-2FD42B6881D5}" type="pres">
      <dgm:prSet presAssocID="{97F03F2B-7B6D-3F42-8ECF-E6E11D261F30}" presName="parentText" presStyleLbl="alignNode1" presStyleIdx="0" presStyleCnt="2">
        <dgm:presLayoutVars>
          <dgm:chMax val="1"/>
          <dgm:bulletEnabled val="1"/>
        </dgm:presLayoutVars>
      </dgm:prSet>
      <dgm:spPr/>
      <dgm:t>
        <a:bodyPr/>
        <a:lstStyle/>
        <a:p>
          <a:endParaRPr lang="en-US"/>
        </a:p>
      </dgm:t>
    </dgm:pt>
    <dgm:pt modelId="{D589234E-DC3A-074A-A8F1-6C6178CA64B5}" type="pres">
      <dgm:prSet presAssocID="{97F03F2B-7B6D-3F42-8ECF-E6E11D261F30}" presName="descendantText" presStyleLbl="alignAcc1" presStyleIdx="0" presStyleCnt="2" custLinFactNeighborX="-3411" custLinFactNeighborY="-74799">
        <dgm:presLayoutVars>
          <dgm:bulletEnabled val="1"/>
        </dgm:presLayoutVars>
      </dgm:prSet>
      <dgm:spPr/>
      <dgm:t>
        <a:bodyPr/>
        <a:lstStyle/>
        <a:p>
          <a:endParaRPr lang="en-US"/>
        </a:p>
      </dgm:t>
    </dgm:pt>
    <dgm:pt modelId="{ACCBE2AF-2C6D-5C43-972D-C21D4F979582}" type="pres">
      <dgm:prSet presAssocID="{96A8CD4B-05A4-7944-B8AB-931E74715261}" presName="sp" presStyleCnt="0"/>
      <dgm:spPr/>
    </dgm:pt>
    <dgm:pt modelId="{F15001DF-B4A6-294A-A3BC-9685DD0E5A1C}" type="pres">
      <dgm:prSet presAssocID="{267289DE-67AD-984C-A536-97B142AD237C}" presName="composite" presStyleCnt="0"/>
      <dgm:spPr/>
    </dgm:pt>
    <dgm:pt modelId="{29B83481-B423-584C-8463-F68F1CD758C7}" type="pres">
      <dgm:prSet presAssocID="{267289DE-67AD-984C-A536-97B142AD237C}" presName="parentText" presStyleLbl="alignNode1" presStyleIdx="1" presStyleCnt="2">
        <dgm:presLayoutVars>
          <dgm:chMax val="1"/>
          <dgm:bulletEnabled val="1"/>
        </dgm:presLayoutVars>
      </dgm:prSet>
      <dgm:spPr/>
      <dgm:t>
        <a:bodyPr/>
        <a:lstStyle/>
        <a:p>
          <a:endParaRPr lang="en-US"/>
        </a:p>
      </dgm:t>
    </dgm:pt>
    <dgm:pt modelId="{0F69F242-29BE-4248-A9AA-8B39496301BD}" type="pres">
      <dgm:prSet presAssocID="{267289DE-67AD-984C-A536-97B142AD237C}" presName="descendantText" presStyleLbl="alignAcc1" presStyleIdx="1" presStyleCnt="2">
        <dgm:presLayoutVars>
          <dgm:bulletEnabled val="1"/>
        </dgm:presLayoutVars>
      </dgm:prSet>
      <dgm:spPr/>
      <dgm:t>
        <a:bodyPr/>
        <a:lstStyle/>
        <a:p>
          <a:endParaRPr lang="en-US"/>
        </a:p>
      </dgm:t>
    </dgm:pt>
  </dgm:ptLst>
  <dgm:cxnLst>
    <dgm:cxn modelId="{34C0AAF6-010C-413E-A0C4-DA60E7EEF017}" type="presOf" srcId="{97F03F2B-7B6D-3F42-8ECF-E6E11D261F30}" destId="{3E306278-75EF-524F-9EF8-2FD42B6881D5}" srcOrd="0" destOrd="0" presId="urn:microsoft.com/office/officeart/2005/8/layout/chevron2"/>
    <dgm:cxn modelId="{6149F243-E945-481E-9CD1-73F86AF63BE4}" type="presOf" srcId="{E15644F6-9726-724B-9356-DC4BBEB519BC}" destId="{9BBA2DA1-9B1C-C84A-818B-7715FC42B40A}" srcOrd="0" destOrd="0" presId="urn:microsoft.com/office/officeart/2005/8/layout/chevron2"/>
    <dgm:cxn modelId="{2C8C1488-08CE-4800-BB4D-C17F89B088DC}" srcId="{97F03F2B-7B6D-3F42-8ECF-E6E11D261F30}" destId="{D6B2F2BD-3C5E-435D-B37A-1AE66EEF881B}" srcOrd="3" destOrd="0" parTransId="{72A90E67-5497-4F90-A063-FE5D759D3335}" sibTransId="{B370355D-337C-488C-B175-7AF9A6795734}"/>
    <dgm:cxn modelId="{CBA35E2E-2BA7-49E2-9FF8-61EE30F32102}" type="presOf" srcId="{D6B2F2BD-3C5E-435D-B37A-1AE66EEF881B}" destId="{D589234E-DC3A-074A-A8F1-6C6178CA64B5}" srcOrd="0" destOrd="3" presId="urn:microsoft.com/office/officeart/2005/8/layout/chevron2"/>
    <dgm:cxn modelId="{CB59401C-4F4E-443B-A4FE-9E2A848C2ADA}" type="presOf" srcId="{D72575B3-6B22-B14C-A59C-72C3C4F293ED}" destId="{D589234E-DC3A-074A-A8F1-6C6178CA64B5}" srcOrd="0" destOrd="1" presId="urn:microsoft.com/office/officeart/2005/8/layout/chevron2"/>
    <dgm:cxn modelId="{BD1DC57A-DE3B-4441-9F3B-51BAB1BD9A76}" srcId="{267289DE-67AD-984C-A536-97B142AD237C}" destId="{3F909F6E-1391-6244-9758-746ED939D33D}" srcOrd="3" destOrd="0" parTransId="{F9AB6224-0AE9-7746-AC02-0990C3374023}" sibTransId="{9FA5FBA9-F5D7-EC47-9247-920A6EAE3A20}"/>
    <dgm:cxn modelId="{FFA98CC2-6036-6041-8E85-F5E16074633A}" srcId="{267289DE-67AD-984C-A536-97B142AD237C}" destId="{431E00B3-ED26-4D44-99A8-B535AEE8FBAB}" srcOrd="2" destOrd="0" parTransId="{EABB3C28-F7AB-5441-8298-0DC9ACCE5C1A}" sibTransId="{EA206502-353C-2C4D-BBBC-D4E3989330D7}"/>
    <dgm:cxn modelId="{42EF8F80-2B26-46A6-AD1A-6E8FD0486456}" type="presOf" srcId="{B6C62421-8A02-9C45-9A07-ABEB60FFCE23}" destId="{D589234E-DC3A-074A-A8F1-6C6178CA64B5}" srcOrd="0" destOrd="2" presId="urn:microsoft.com/office/officeart/2005/8/layout/chevron2"/>
    <dgm:cxn modelId="{0259DBF0-92D8-274E-9EF8-B0F3C4552EDB}" srcId="{97F03F2B-7B6D-3F42-8ECF-E6E11D261F30}" destId="{B6C62421-8A02-9C45-9A07-ABEB60FFCE23}" srcOrd="2" destOrd="0" parTransId="{5E21C5E3-A836-3140-A1BF-433BF35B2049}" sibTransId="{71E6454A-0F26-D946-AB0B-9D7C549CAE69}"/>
    <dgm:cxn modelId="{1CB1FF52-3FA0-4382-B967-A0BDB1351886}" type="presOf" srcId="{267289DE-67AD-984C-A536-97B142AD237C}" destId="{29B83481-B423-584C-8463-F68F1CD758C7}" srcOrd="0" destOrd="0" presId="urn:microsoft.com/office/officeart/2005/8/layout/chevron2"/>
    <dgm:cxn modelId="{163B5C37-7D5D-4486-8B74-D30643B44946}" type="presOf" srcId="{47583A8C-DD94-49A3-803C-F2DF81E99318}" destId="{D589234E-DC3A-074A-A8F1-6C6178CA64B5}" srcOrd="0" destOrd="4" presId="urn:microsoft.com/office/officeart/2005/8/layout/chevron2"/>
    <dgm:cxn modelId="{8B184EC9-D53D-B643-815A-3FDFDEB948DD}" srcId="{E15644F6-9726-724B-9356-DC4BBEB519BC}" destId="{267289DE-67AD-984C-A536-97B142AD237C}" srcOrd="1" destOrd="0" parTransId="{B807825A-477F-2D43-A81A-BD39F67A5955}" sibTransId="{58965657-C770-6C4D-80C0-20311D381FCE}"/>
    <dgm:cxn modelId="{34020C1A-15B1-784D-9C7D-0DEE783F65D6}" srcId="{267289DE-67AD-984C-A536-97B142AD237C}" destId="{528165A4-2511-C344-9C4D-F87375847DE7}" srcOrd="1" destOrd="0" parTransId="{5B108E10-FF68-E245-B010-8D403989FDD7}" sibTransId="{8A843068-A512-E049-9FC3-B02C67C83CAB}"/>
    <dgm:cxn modelId="{407C855F-90AB-FB41-85A2-AB50500452A5}" srcId="{E15644F6-9726-724B-9356-DC4BBEB519BC}" destId="{97F03F2B-7B6D-3F42-8ECF-E6E11D261F30}" srcOrd="0" destOrd="0" parTransId="{6D7F97FB-3469-4249-9A45-30CF43B3B4F9}" sibTransId="{96A8CD4B-05A4-7944-B8AB-931E74715261}"/>
    <dgm:cxn modelId="{609BE576-16E2-4715-9BD3-DF915714CE04}" srcId="{97F03F2B-7B6D-3F42-8ECF-E6E11D261F30}" destId="{47583A8C-DD94-49A3-803C-F2DF81E99318}" srcOrd="4" destOrd="0" parTransId="{F4288E3E-3269-4FEC-90ED-884CEA1DB1CB}" sibTransId="{1C9B5207-D5E7-42D3-B990-4FABC2D51397}"/>
    <dgm:cxn modelId="{FEC252CB-4BA9-5748-9413-3C7BB1433E16}" srcId="{97F03F2B-7B6D-3F42-8ECF-E6E11D261F30}" destId="{D72575B3-6B22-B14C-A59C-72C3C4F293ED}" srcOrd="1" destOrd="0" parTransId="{F470004C-468C-074E-B69E-6566E9D6D5D5}" sibTransId="{1D8D1E30-C22B-4847-954F-479122E324BE}"/>
    <dgm:cxn modelId="{0E4BF82C-4140-9141-BFE9-62B8DBDDAB8D}" srcId="{97F03F2B-7B6D-3F42-8ECF-E6E11D261F30}" destId="{5FD17A4C-F882-6749-985A-D472A59C7FDD}" srcOrd="0" destOrd="0" parTransId="{722528AB-14DA-E44E-8428-4A00AD24851E}" sibTransId="{6D49240B-E183-1847-94C3-C46E8BEAEAEF}"/>
    <dgm:cxn modelId="{332795F3-AE1D-4F68-A899-10BB2A9682A9}" type="presOf" srcId="{3F909F6E-1391-6244-9758-746ED939D33D}" destId="{0F69F242-29BE-4248-A9AA-8B39496301BD}" srcOrd="0" destOrd="3" presId="urn:microsoft.com/office/officeart/2005/8/layout/chevron2"/>
    <dgm:cxn modelId="{69905702-674A-44E2-BFE2-0F4CA846F5FD}" type="presOf" srcId="{DEB64971-17EC-B743-BECE-D7A0FD3E3103}" destId="{0F69F242-29BE-4248-A9AA-8B39496301BD}" srcOrd="0" destOrd="0" presId="urn:microsoft.com/office/officeart/2005/8/layout/chevron2"/>
    <dgm:cxn modelId="{A9901C0A-65B4-4C83-84DD-94644C4AC889}" type="presOf" srcId="{5FD17A4C-F882-6749-985A-D472A59C7FDD}" destId="{D589234E-DC3A-074A-A8F1-6C6178CA64B5}" srcOrd="0" destOrd="0" presId="urn:microsoft.com/office/officeart/2005/8/layout/chevron2"/>
    <dgm:cxn modelId="{DF83443B-47E7-BE4A-82AD-13BEA95F46A6}" srcId="{267289DE-67AD-984C-A536-97B142AD237C}" destId="{DEB64971-17EC-B743-BECE-D7A0FD3E3103}" srcOrd="0" destOrd="0" parTransId="{EDC635E8-C101-1341-8921-50C156B6834F}" sibTransId="{A750BFA8-7C74-AD4A-8A4C-221CD4278C68}"/>
    <dgm:cxn modelId="{BAC97001-53B0-403E-A5B3-F374237FAFD5}" type="presOf" srcId="{528165A4-2511-C344-9C4D-F87375847DE7}" destId="{0F69F242-29BE-4248-A9AA-8B39496301BD}" srcOrd="0" destOrd="1" presId="urn:microsoft.com/office/officeart/2005/8/layout/chevron2"/>
    <dgm:cxn modelId="{F6009CAA-1F90-4DE8-8906-615409E04EBF}" type="presOf" srcId="{431E00B3-ED26-4D44-99A8-B535AEE8FBAB}" destId="{0F69F242-29BE-4248-A9AA-8B39496301BD}" srcOrd="0" destOrd="2" presId="urn:microsoft.com/office/officeart/2005/8/layout/chevron2"/>
    <dgm:cxn modelId="{D4F3D093-8DF3-447B-95F7-82556CCE0FF0}" type="presParOf" srcId="{9BBA2DA1-9B1C-C84A-818B-7715FC42B40A}" destId="{EAC34153-ABD8-F54F-826F-63FFE925B027}" srcOrd="0" destOrd="0" presId="urn:microsoft.com/office/officeart/2005/8/layout/chevron2"/>
    <dgm:cxn modelId="{4FE28AB8-2EA9-4C4F-BA28-3208722FD80D}" type="presParOf" srcId="{EAC34153-ABD8-F54F-826F-63FFE925B027}" destId="{3E306278-75EF-524F-9EF8-2FD42B6881D5}" srcOrd="0" destOrd="0" presId="urn:microsoft.com/office/officeart/2005/8/layout/chevron2"/>
    <dgm:cxn modelId="{258D0C29-7CE7-47E8-86EA-C79CA0D908AA}" type="presParOf" srcId="{EAC34153-ABD8-F54F-826F-63FFE925B027}" destId="{D589234E-DC3A-074A-A8F1-6C6178CA64B5}" srcOrd="1" destOrd="0" presId="urn:microsoft.com/office/officeart/2005/8/layout/chevron2"/>
    <dgm:cxn modelId="{F7FF30EA-0F4E-407A-9424-3D81A91B3D90}" type="presParOf" srcId="{9BBA2DA1-9B1C-C84A-818B-7715FC42B40A}" destId="{ACCBE2AF-2C6D-5C43-972D-C21D4F979582}" srcOrd="1" destOrd="0" presId="urn:microsoft.com/office/officeart/2005/8/layout/chevron2"/>
    <dgm:cxn modelId="{21F19E1D-14A2-4D99-837F-2272A0DA31E3}" type="presParOf" srcId="{9BBA2DA1-9B1C-C84A-818B-7715FC42B40A}" destId="{F15001DF-B4A6-294A-A3BC-9685DD0E5A1C}" srcOrd="2" destOrd="0" presId="urn:microsoft.com/office/officeart/2005/8/layout/chevron2"/>
    <dgm:cxn modelId="{1EAD7A5D-5EC5-4F7A-992A-A2757F04686B}" type="presParOf" srcId="{F15001DF-B4A6-294A-A3BC-9685DD0E5A1C}" destId="{29B83481-B423-584C-8463-F68F1CD758C7}" srcOrd="0" destOrd="0" presId="urn:microsoft.com/office/officeart/2005/8/layout/chevron2"/>
    <dgm:cxn modelId="{404CD7DD-8117-4CAB-9F63-BBC04FA011EC}" type="presParOf" srcId="{F15001DF-B4A6-294A-A3BC-9685DD0E5A1C}" destId="{0F69F242-29BE-4248-A9AA-8B39496301B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8F0D550-3F66-5A47-92BF-337A51AF37E0}"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F6B01032-AA1A-9043-B702-7F055F90B085}">
      <dgm:prSet phldrT="[Text]" custT="1"/>
      <dgm:spPr/>
      <dgm:t>
        <a:bodyPr/>
        <a:lstStyle/>
        <a:p>
          <a:r>
            <a:rPr lang="en-US" sz="1100" b="1" dirty="0" smtClean="0">
              <a:solidFill>
                <a:schemeClr val="bg1"/>
              </a:solidFill>
              <a:effectLst>
                <a:outerShdw blurRad="38100" dist="38100" dir="2700000" algn="tl">
                  <a:srgbClr val="000000">
                    <a:alpha val="43137"/>
                  </a:srgbClr>
                </a:outerShdw>
              </a:effectLst>
            </a:rPr>
            <a:t>Asthma Educatio</a:t>
          </a:r>
          <a:r>
            <a:rPr lang="en-US" sz="1100" b="1" dirty="0" smtClean="0">
              <a:solidFill>
                <a:srgbClr val="7E13E3"/>
              </a:solidFill>
              <a:effectLst>
                <a:outerShdw blurRad="38100" dist="38100" dir="2700000" algn="tl">
                  <a:srgbClr val="000000">
                    <a:alpha val="43137"/>
                  </a:srgbClr>
                </a:outerShdw>
              </a:effectLst>
            </a:rPr>
            <a:t>n</a:t>
          </a:r>
          <a:endParaRPr lang="en-US" sz="1100" b="1" dirty="0">
            <a:solidFill>
              <a:srgbClr val="7E13E3"/>
            </a:solidFill>
            <a:effectLst>
              <a:outerShdw blurRad="38100" dist="38100" dir="2700000" algn="tl">
                <a:srgbClr val="000000">
                  <a:alpha val="43137"/>
                </a:srgbClr>
              </a:outerShdw>
            </a:effectLst>
          </a:endParaRPr>
        </a:p>
      </dgm:t>
    </dgm:pt>
    <dgm:pt modelId="{ACD96908-FB39-6D47-ABE2-7ED25D7DEA18}" type="parTrans" cxnId="{70BB1BE1-04BF-D447-B81E-E1FB9002DDDD}">
      <dgm:prSet/>
      <dgm:spPr/>
      <dgm:t>
        <a:bodyPr/>
        <a:lstStyle/>
        <a:p>
          <a:endParaRPr lang="en-US"/>
        </a:p>
      </dgm:t>
    </dgm:pt>
    <dgm:pt modelId="{1C7C18FA-9AD4-734F-8C69-A3F091534907}" type="sibTrans" cxnId="{70BB1BE1-04BF-D447-B81E-E1FB9002DDDD}">
      <dgm:prSet/>
      <dgm:spPr/>
      <dgm:t>
        <a:bodyPr/>
        <a:lstStyle/>
        <a:p>
          <a:endParaRPr lang="en-US"/>
        </a:p>
      </dgm:t>
    </dgm:pt>
    <dgm:pt modelId="{0D73DE65-555C-FF41-A54C-A35A619B4A56}">
      <dgm:prSet phldrT="[Text]" custT="1"/>
      <dgm:spPr/>
      <dgm:t>
        <a:bodyPr/>
        <a:lstStyle/>
        <a:p>
          <a:r>
            <a:rPr lang="en-US" sz="1400" dirty="0" smtClean="0"/>
            <a:t>ACN provides one-to-one education for caregivers in the home</a:t>
          </a:r>
          <a:endParaRPr lang="en-US" sz="1400" dirty="0"/>
        </a:p>
      </dgm:t>
    </dgm:pt>
    <dgm:pt modelId="{D37FE797-D775-124F-B18C-B2DC7667D24D}" type="parTrans" cxnId="{B859840A-AEDF-7340-9BBB-F2BEA1534B30}">
      <dgm:prSet/>
      <dgm:spPr/>
      <dgm:t>
        <a:bodyPr/>
        <a:lstStyle/>
        <a:p>
          <a:endParaRPr lang="en-US"/>
        </a:p>
      </dgm:t>
    </dgm:pt>
    <dgm:pt modelId="{097F1C1F-4855-DB4C-8B9A-EC7001320F47}" type="sibTrans" cxnId="{B859840A-AEDF-7340-9BBB-F2BEA1534B30}">
      <dgm:prSet/>
      <dgm:spPr/>
      <dgm:t>
        <a:bodyPr/>
        <a:lstStyle/>
        <a:p>
          <a:endParaRPr lang="en-US"/>
        </a:p>
      </dgm:t>
    </dgm:pt>
    <dgm:pt modelId="{31AA719A-EA34-D646-8C7A-11DCFE3C78D1}">
      <dgm:prSet phldrT="[Text]" custT="1"/>
      <dgm:spPr/>
      <dgm:t>
        <a:bodyPr/>
        <a:lstStyle/>
        <a:p>
          <a:r>
            <a:rPr lang="en-US" sz="1200" b="1" dirty="0" smtClean="0">
              <a:solidFill>
                <a:srgbClr val="000000"/>
              </a:solidFill>
              <a:effectLst>
                <a:outerShdw blurRad="38100" dist="38100" dir="2700000" algn="tl">
                  <a:srgbClr val="000000">
                    <a:alpha val="43137"/>
                  </a:srgbClr>
                </a:outerShdw>
              </a:effectLst>
            </a:rPr>
            <a:t>Home Visits</a:t>
          </a:r>
          <a:endParaRPr lang="en-US" sz="1200" b="1" dirty="0">
            <a:solidFill>
              <a:srgbClr val="000000"/>
            </a:solidFill>
            <a:effectLst>
              <a:outerShdw blurRad="38100" dist="38100" dir="2700000" algn="tl">
                <a:srgbClr val="000000">
                  <a:alpha val="43137"/>
                </a:srgbClr>
              </a:outerShdw>
            </a:effectLst>
          </a:endParaRPr>
        </a:p>
      </dgm:t>
    </dgm:pt>
    <dgm:pt modelId="{74470203-1BEC-8B47-854F-54A4410E242F}" type="parTrans" cxnId="{739441DE-AED0-7147-8A96-6932DE9DE1C4}">
      <dgm:prSet/>
      <dgm:spPr/>
      <dgm:t>
        <a:bodyPr/>
        <a:lstStyle/>
        <a:p>
          <a:endParaRPr lang="en-US"/>
        </a:p>
      </dgm:t>
    </dgm:pt>
    <dgm:pt modelId="{7A0B5134-F126-734F-9493-810CE1560B43}" type="sibTrans" cxnId="{739441DE-AED0-7147-8A96-6932DE9DE1C4}">
      <dgm:prSet/>
      <dgm:spPr/>
      <dgm:t>
        <a:bodyPr/>
        <a:lstStyle/>
        <a:p>
          <a:endParaRPr lang="en-US"/>
        </a:p>
      </dgm:t>
    </dgm:pt>
    <dgm:pt modelId="{A089F38F-1062-0C46-93E6-8A7DAE0AA58D}">
      <dgm:prSet phldrT="[Text]"/>
      <dgm:spPr/>
      <dgm:t>
        <a:bodyPr/>
        <a:lstStyle/>
        <a:p>
          <a:r>
            <a:rPr lang="en-US" dirty="0" smtClean="0"/>
            <a:t>ACN makes 3 home visits- assessment, intervention, observation</a:t>
          </a:r>
          <a:endParaRPr lang="en-US" dirty="0"/>
        </a:p>
      </dgm:t>
    </dgm:pt>
    <dgm:pt modelId="{2268A794-FFB9-5247-90C4-71ACA5A5ACAD}" type="parTrans" cxnId="{DF492A54-1EC5-6E45-A344-A8B424EE7A3B}">
      <dgm:prSet/>
      <dgm:spPr/>
      <dgm:t>
        <a:bodyPr/>
        <a:lstStyle/>
        <a:p>
          <a:endParaRPr lang="en-US"/>
        </a:p>
      </dgm:t>
    </dgm:pt>
    <dgm:pt modelId="{2006A1FA-A341-0C4A-94F9-E433A7A9633B}" type="sibTrans" cxnId="{DF492A54-1EC5-6E45-A344-A8B424EE7A3B}">
      <dgm:prSet/>
      <dgm:spPr/>
      <dgm:t>
        <a:bodyPr/>
        <a:lstStyle/>
        <a:p>
          <a:endParaRPr lang="en-US"/>
        </a:p>
      </dgm:t>
    </dgm:pt>
    <dgm:pt modelId="{98F92BED-0910-AA4E-96CE-F56ECC16C65D}">
      <dgm:prSet phldrT="[Text]" custT="1"/>
      <dgm:spPr/>
      <dgm:t>
        <a:bodyPr/>
        <a:lstStyle/>
        <a:p>
          <a:r>
            <a:rPr lang="en-US" sz="1100" b="1" dirty="0" smtClean="0">
              <a:solidFill>
                <a:srgbClr val="000000"/>
              </a:solidFill>
              <a:effectLst>
                <a:outerShdw blurRad="38100" dist="38100" dir="2700000" algn="tl">
                  <a:srgbClr val="000000">
                    <a:alpha val="43137"/>
                  </a:srgbClr>
                </a:outerShdw>
              </a:effectLst>
            </a:rPr>
            <a:t>Follow</a:t>
          </a:r>
          <a:r>
            <a:rPr lang="en-US" sz="1100" b="1" dirty="0" smtClean="0">
              <a:solidFill>
                <a:schemeClr val="tx1"/>
              </a:solidFill>
              <a:effectLst>
                <a:outerShdw blurRad="38100" dist="38100" dir="2700000" algn="tl">
                  <a:srgbClr val="000000">
                    <a:alpha val="43137"/>
                  </a:srgbClr>
                </a:outerShdw>
              </a:effectLst>
            </a:rPr>
            <a:t>-</a:t>
          </a:r>
          <a:r>
            <a:rPr lang="en-US" sz="1100" b="1" dirty="0" smtClean="0">
              <a:solidFill>
                <a:srgbClr val="000000"/>
              </a:solidFill>
              <a:effectLst>
                <a:outerShdw blurRad="38100" dist="38100" dir="2700000" algn="tl">
                  <a:srgbClr val="000000">
                    <a:alpha val="43137"/>
                  </a:srgbClr>
                </a:outerShdw>
              </a:effectLst>
            </a:rPr>
            <a:t>Up</a:t>
          </a:r>
          <a:r>
            <a:rPr lang="en-US" sz="1100" b="1" dirty="0" smtClean="0">
              <a:solidFill>
                <a:schemeClr val="tx1"/>
              </a:solidFill>
              <a:effectLst>
                <a:outerShdw blurRad="38100" dist="38100" dir="2700000" algn="tl">
                  <a:srgbClr val="000000">
                    <a:alpha val="43137"/>
                  </a:srgbClr>
                </a:outerShdw>
              </a:effectLst>
            </a:rPr>
            <a:t> </a:t>
          </a:r>
          <a:r>
            <a:rPr lang="en-US" sz="1100" b="1" dirty="0" smtClean="0">
              <a:solidFill>
                <a:srgbClr val="000000"/>
              </a:solidFill>
              <a:effectLst>
                <a:outerShdw blurRad="38100" dist="38100" dir="2700000" algn="tl">
                  <a:srgbClr val="000000">
                    <a:alpha val="43137"/>
                  </a:srgbClr>
                </a:outerShdw>
              </a:effectLst>
            </a:rPr>
            <a:t>Appointments</a:t>
          </a:r>
          <a:endParaRPr lang="en-US" sz="1100" b="1" dirty="0">
            <a:solidFill>
              <a:srgbClr val="000000"/>
            </a:solidFill>
            <a:effectLst>
              <a:outerShdw blurRad="38100" dist="38100" dir="2700000" algn="tl">
                <a:srgbClr val="000000">
                  <a:alpha val="43137"/>
                </a:srgbClr>
              </a:outerShdw>
            </a:effectLst>
          </a:endParaRPr>
        </a:p>
      </dgm:t>
    </dgm:pt>
    <dgm:pt modelId="{73B76A28-12A6-8D4A-923F-C4ADF93D16D4}" type="parTrans" cxnId="{EDC09BDE-3EF1-E84D-A6D1-F4235A29EE37}">
      <dgm:prSet/>
      <dgm:spPr/>
      <dgm:t>
        <a:bodyPr/>
        <a:lstStyle/>
        <a:p>
          <a:endParaRPr lang="en-US"/>
        </a:p>
      </dgm:t>
    </dgm:pt>
    <dgm:pt modelId="{C8BE2CBF-1AD5-1B40-8904-443CF036E410}" type="sibTrans" cxnId="{EDC09BDE-3EF1-E84D-A6D1-F4235A29EE37}">
      <dgm:prSet/>
      <dgm:spPr/>
      <dgm:t>
        <a:bodyPr/>
        <a:lstStyle/>
        <a:p>
          <a:endParaRPr lang="en-US"/>
        </a:p>
      </dgm:t>
    </dgm:pt>
    <dgm:pt modelId="{B48C8C1C-3F74-004E-BB86-708B90B7FBE5}">
      <dgm:prSet phldrT="[Text]"/>
      <dgm:spPr/>
      <dgm:t>
        <a:bodyPr/>
        <a:lstStyle/>
        <a:p>
          <a:r>
            <a:rPr lang="en-US" dirty="0" smtClean="0"/>
            <a:t>ACN facilitates scheduling appointments, sets up reminders</a:t>
          </a:r>
          <a:endParaRPr lang="en-US" dirty="0"/>
        </a:p>
      </dgm:t>
    </dgm:pt>
    <dgm:pt modelId="{2C2D83E5-C24B-154F-A3F2-3CB8D84925BA}" type="parTrans" cxnId="{1EF0C0D3-4482-B443-A1BB-67AA9E608FB9}">
      <dgm:prSet/>
      <dgm:spPr/>
      <dgm:t>
        <a:bodyPr/>
        <a:lstStyle/>
        <a:p>
          <a:endParaRPr lang="en-US"/>
        </a:p>
      </dgm:t>
    </dgm:pt>
    <dgm:pt modelId="{921F8F35-F752-DC44-8869-F6B18C0D303D}" type="sibTrans" cxnId="{1EF0C0D3-4482-B443-A1BB-67AA9E608FB9}">
      <dgm:prSet/>
      <dgm:spPr/>
      <dgm:t>
        <a:bodyPr/>
        <a:lstStyle/>
        <a:p>
          <a:endParaRPr lang="en-US"/>
        </a:p>
      </dgm:t>
    </dgm:pt>
    <dgm:pt modelId="{CA63827C-D0EF-6B41-9405-13F4DDAECAD6}">
      <dgm:prSet phldrT="[Text]"/>
      <dgm:spPr/>
      <dgm:t>
        <a:bodyPr/>
        <a:lstStyle/>
        <a:p>
          <a:r>
            <a:rPr lang="en-US" dirty="0" smtClean="0"/>
            <a:t>Caregivers expected to return every 3 months after initial visit</a:t>
          </a:r>
          <a:endParaRPr lang="en-US" dirty="0"/>
        </a:p>
      </dgm:t>
    </dgm:pt>
    <dgm:pt modelId="{4CFCFA2A-D659-EF44-B2B1-467A2F9DD4E4}" type="parTrans" cxnId="{5A263850-F7FA-CC4A-A36A-305057CFA961}">
      <dgm:prSet/>
      <dgm:spPr/>
      <dgm:t>
        <a:bodyPr/>
        <a:lstStyle/>
        <a:p>
          <a:endParaRPr lang="en-US"/>
        </a:p>
      </dgm:t>
    </dgm:pt>
    <dgm:pt modelId="{B8BC26A7-DDA1-0146-85E9-0F8035BE887D}" type="sibTrans" cxnId="{5A263850-F7FA-CC4A-A36A-305057CFA961}">
      <dgm:prSet/>
      <dgm:spPr/>
      <dgm:t>
        <a:bodyPr/>
        <a:lstStyle/>
        <a:p>
          <a:endParaRPr lang="en-US"/>
        </a:p>
      </dgm:t>
    </dgm:pt>
    <dgm:pt modelId="{B1127BA1-70BC-8A44-98E9-0225B8464112}">
      <dgm:prSet phldrT="[Text]" custT="1"/>
      <dgm:spPr/>
      <dgm:t>
        <a:bodyPr/>
        <a:lstStyle/>
        <a:p>
          <a:r>
            <a:rPr lang="en-US" sz="1400" dirty="0" smtClean="0"/>
            <a:t>ACN teaches Asthma Care Plan, Controller Medicine, Asthma as a chronic disease, provider communication skills</a:t>
          </a:r>
          <a:endParaRPr lang="en-US" sz="1400" dirty="0"/>
        </a:p>
      </dgm:t>
    </dgm:pt>
    <dgm:pt modelId="{D86C8064-BE8D-6D4A-BA26-E7D868B3C3E3}" type="parTrans" cxnId="{53E44917-54FC-8449-96F0-FEC1A05AFC3D}">
      <dgm:prSet/>
      <dgm:spPr/>
      <dgm:t>
        <a:bodyPr/>
        <a:lstStyle/>
        <a:p>
          <a:endParaRPr lang="en-US"/>
        </a:p>
      </dgm:t>
    </dgm:pt>
    <dgm:pt modelId="{E5740F92-95D4-F54C-8176-00E64239843D}" type="sibTrans" cxnId="{53E44917-54FC-8449-96F0-FEC1A05AFC3D}">
      <dgm:prSet/>
      <dgm:spPr/>
      <dgm:t>
        <a:bodyPr/>
        <a:lstStyle/>
        <a:p>
          <a:endParaRPr lang="en-US"/>
        </a:p>
      </dgm:t>
    </dgm:pt>
    <dgm:pt modelId="{200F38EB-F648-3744-BD39-B1ACF5E43A20}">
      <dgm:prSet phldrT="[Text]"/>
      <dgm:spPr/>
      <dgm:t>
        <a:bodyPr/>
        <a:lstStyle/>
        <a:p>
          <a:r>
            <a:rPr lang="en-US" dirty="0" smtClean="0"/>
            <a:t>ACN identifies common indoor triggers</a:t>
          </a:r>
          <a:endParaRPr lang="en-US" dirty="0"/>
        </a:p>
      </dgm:t>
    </dgm:pt>
    <dgm:pt modelId="{B817CC5F-DF74-E94A-8444-6EE1ECC1E490}" type="parTrans" cxnId="{A37AFA47-CA1C-0143-A7C3-A770849A9848}">
      <dgm:prSet/>
      <dgm:spPr/>
      <dgm:t>
        <a:bodyPr/>
        <a:lstStyle/>
        <a:p>
          <a:endParaRPr lang="en-US"/>
        </a:p>
      </dgm:t>
    </dgm:pt>
    <dgm:pt modelId="{5B344B98-6067-6249-BB11-A1BA8CDE8E49}" type="sibTrans" cxnId="{A37AFA47-CA1C-0143-A7C3-A770849A9848}">
      <dgm:prSet/>
      <dgm:spPr/>
      <dgm:t>
        <a:bodyPr/>
        <a:lstStyle/>
        <a:p>
          <a:endParaRPr lang="en-US"/>
        </a:p>
      </dgm:t>
    </dgm:pt>
    <dgm:pt modelId="{1D563A98-0A9B-9145-B367-3362FB36A06B}">
      <dgm:prSet phldrT="[Text]"/>
      <dgm:spPr/>
      <dgm:t>
        <a:bodyPr/>
        <a:lstStyle/>
        <a:p>
          <a:r>
            <a:rPr lang="en-US" dirty="0" smtClean="0"/>
            <a:t>ACN assists in removing triggers and distributes supplies</a:t>
          </a:r>
          <a:endParaRPr lang="en-US" dirty="0"/>
        </a:p>
      </dgm:t>
    </dgm:pt>
    <dgm:pt modelId="{222998CB-E928-294B-874D-FF5D0B4C1F6A}" type="parTrans" cxnId="{3FF4A4E5-EA90-BE42-A83A-01C73DE35E75}">
      <dgm:prSet/>
      <dgm:spPr/>
      <dgm:t>
        <a:bodyPr/>
        <a:lstStyle/>
        <a:p>
          <a:endParaRPr lang="en-US"/>
        </a:p>
      </dgm:t>
    </dgm:pt>
    <dgm:pt modelId="{72846BB7-C2BF-6540-BF23-54132F64E881}" type="sibTrans" cxnId="{3FF4A4E5-EA90-BE42-A83A-01C73DE35E75}">
      <dgm:prSet/>
      <dgm:spPr/>
      <dgm:t>
        <a:bodyPr/>
        <a:lstStyle/>
        <a:p>
          <a:endParaRPr lang="en-US"/>
        </a:p>
      </dgm:t>
    </dgm:pt>
    <dgm:pt modelId="{14F9887D-AE0A-254D-A75E-5031C352468A}">
      <dgm:prSet phldrT="[Text]"/>
      <dgm:spPr/>
      <dgm:t>
        <a:bodyPr/>
        <a:lstStyle/>
        <a:p>
          <a:r>
            <a:rPr lang="en-US" dirty="0" smtClean="0"/>
            <a:t>Each visit includes: asthma control tool, review of goals, asthma care plan </a:t>
          </a:r>
          <a:endParaRPr lang="en-US" dirty="0"/>
        </a:p>
      </dgm:t>
    </dgm:pt>
    <dgm:pt modelId="{C8239B0E-9AD8-9E42-AA7D-FC85B73C3842}" type="parTrans" cxnId="{C3927776-1F43-0B49-905D-343C558A8868}">
      <dgm:prSet/>
      <dgm:spPr/>
      <dgm:t>
        <a:bodyPr/>
        <a:lstStyle/>
        <a:p>
          <a:endParaRPr lang="en-US"/>
        </a:p>
      </dgm:t>
    </dgm:pt>
    <dgm:pt modelId="{DBBA01C9-9F9E-BC4D-9D0A-0ECEF6D4E32F}" type="sibTrans" cxnId="{C3927776-1F43-0B49-905D-343C558A8868}">
      <dgm:prSet/>
      <dgm:spPr/>
      <dgm:t>
        <a:bodyPr/>
        <a:lstStyle/>
        <a:p>
          <a:endParaRPr lang="en-US"/>
        </a:p>
      </dgm:t>
    </dgm:pt>
    <dgm:pt modelId="{BD085677-2E89-0A4B-A458-5C877B3127D5}">
      <dgm:prSet phldrT="[Text]"/>
      <dgm:spPr/>
      <dgm:t>
        <a:bodyPr/>
        <a:lstStyle/>
        <a:p>
          <a:r>
            <a:rPr lang="en-US" dirty="0" smtClean="0"/>
            <a:t>ACN contacts school nurse of  patient and shares asthma care plan</a:t>
          </a:r>
          <a:endParaRPr lang="en-US" dirty="0"/>
        </a:p>
      </dgm:t>
    </dgm:pt>
    <dgm:pt modelId="{4833AFDB-98D8-7549-826B-EBC1B6A7AB92}" type="parTrans" cxnId="{BFE46551-9DAE-5844-9FB1-3BE8F0762908}">
      <dgm:prSet/>
      <dgm:spPr/>
      <dgm:t>
        <a:bodyPr/>
        <a:lstStyle/>
        <a:p>
          <a:endParaRPr lang="en-US"/>
        </a:p>
      </dgm:t>
    </dgm:pt>
    <dgm:pt modelId="{C35E9247-F0FA-B846-BAE0-6AC736D03D50}" type="sibTrans" cxnId="{BFE46551-9DAE-5844-9FB1-3BE8F0762908}">
      <dgm:prSet/>
      <dgm:spPr/>
      <dgm:t>
        <a:bodyPr/>
        <a:lstStyle/>
        <a:p>
          <a:endParaRPr lang="en-US"/>
        </a:p>
      </dgm:t>
    </dgm:pt>
    <dgm:pt modelId="{D09CD3B6-64A4-2848-89E1-1E8AEAE25913}">
      <dgm:prSet phldrT="[Text]" custT="1"/>
      <dgm:spPr/>
      <dgm:t>
        <a:bodyPr/>
        <a:lstStyle/>
        <a:p>
          <a:r>
            <a:rPr lang="en-US" sz="1100" b="1" dirty="0" smtClean="0">
              <a:solidFill>
                <a:srgbClr val="000000"/>
              </a:solidFill>
              <a:effectLst>
                <a:outerShdw blurRad="38100" dist="38100" dir="2700000" algn="tl">
                  <a:srgbClr val="000000">
                    <a:alpha val="43137"/>
                  </a:srgbClr>
                </a:outerShdw>
              </a:effectLst>
            </a:rPr>
            <a:t>School</a:t>
          </a:r>
          <a:r>
            <a:rPr lang="en-US" sz="1100" b="1" dirty="0" smtClean="0">
              <a:solidFill>
                <a:schemeClr val="tx1"/>
              </a:solidFill>
              <a:effectLst>
                <a:outerShdw blurRad="38100" dist="38100" dir="2700000" algn="tl">
                  <a:srgbClr val="000000">
                    <a:alpha val="43137"/>
                  </a:srgbClr>
                </a:outerShdw>
              </a:effectLst>
            </a:rPr>
            <a:t> </a:t>
          </a:r>
          <a:r>
            <a:rPr lang="en-US" sz="1100" b="1" dirty="0" smtClean="0">
              <a:solidFill>
                <a:srgbClr val="000000"/>
              </a:solidFill>
              <a:effectLst>
                <a:outerShdw blurRad="38100" dist="38100" dir="2700000" algn="tl">
                  <a:srgbClr val="000000">
                    <a:alpha val="43137"/>
                  </a:srgbClr>
                </a:outerShdw>
              </a:effectLst>
            </a:rPr>
            <a:t>Linkages</a:t>
          </a:r>
          <a:endParaRPr lang="en-US" sz="1100" b="1" dirty="0">
            <a:solidFill>
              <a:srgbClr val="000000"/>
            </a:solidFill>
            <a:effectLst>
              <a:outerShdw blurRad="38100" dist="38100" dir="2700000" algn="tl">
                <a:srgbClr val="000000">
                  <a:alpha val="43137"/>
                </a:srgbClr>
              </a:outerShdw>
            </a:effectLst>
          </a:endParaRPr>
        </a:p>
      </dgm:t>
    </dgm:pt>
    <dgm:pt modelId="{B38C6D9B-E548-B645-9008-3276F1570ECC}" type="sibTrans" cxnId="{726ACDB4-A39C-9F4C-92DE-497FDDA7B26F}">
      <dgm:prSet/>
      <dgm:spPr/>
      <dgm:t>
        <a:bodyPr/>
        <a:lstStyle/>
        <a:p>
          <a:endParaRPr lang="en-US"/>
        </a:p>
      </dgm:t>
    </dgm:pt>
    <dgm:pt modelId="{0BDCE704-A93A-7541-8874-7680755B27C8}" type="parTrans" cxnId="{726ACDB4-A39C-9F4C-92DE-497FDDA7B26F}">
      <dgm:prSet/>
      <dgm:spPr/>
      <dgm:t>
        <a:bodyPr/>
        <a:lstStyle/>
        <a:p>
          <a:endParaRPr lang="en-US"/>
        </a:p>
      </dgm:t>
    </dgm:pt>
    <dgm:pt modelId="{DA17C3C9-02BE-2845-9C23-652AC2CD39B2}">
      <dgm:prSet phldrT="[Text]"/>
      <dgm:spPr/>
      <dgm:t>
        <a:bodyPr/>
        <a:lstStyle/>
        <a:p>
          <a:r>
            <a:rPr lang="en-US" dirty="0" smtClean="0"/>
            <a:t>ACN empowers caregivers to communicate with school nurse</a:t>
          </a:r>
          <a:endParaRPr lang="en-US" dirty="0"/>
        </a:p>
      </dgm:t>
    </dgm:pt>
    <dgm:pt modelId="{EE9C7D0B-E737-5D48-94F5-45C3E3F9600E}" type="parTrans" cxnId="{A88DBE7A-5197-C645-A457-22B5E158AFD4}">
      <dgm:prSet/>
      <dgm:spPr/>
      <dgm:t>
        <a:bodyPr/>
        <a:lstStyle/>
        <a:p>
          <a:endParaRPr lang="en-US"/>
        </a:p>
      </dgm:t>
    </dgm:pt>
    <dgm:pt modelId="{8F8632DC-DD9A-8A47-A670-7E06D8FD6DBB}" type="sibTrans" cxnId="{A88DBE7A-5197-C645-A457-22B5E158AFD4}">
      <dgm:prSet/>
      <dgm:spPr/>
      <dgm:t>
        <a:bodyPr/>
        <a:lstStyle/>
        <a:p>
          <a:endParaRPr lang="en-US"/>
        </a:p>
      </dgm:t>
    </dgm:pt>
    <dgm:pt modelId="{02DBB02E-E8AB-3646-A609-D6DB3BF8B928}">
      <dgm:prSet phldrT="[Text]"/>
      <dgm:spPr/>
      <dgm:t>
        <a:bodyPr/>
        <a:lstStyle/>
        <a:p>
          <a:r>
            <a:rPr lang="en-US" dirty="0" smtClean="0"/>
            <a:t>After first year, school nurses can refer patients who are patients at CHOP Care Network</a:t>
          </a:r>
          <a:endParaRPr lang="en-US" dirty="0"/>
        </a:p>
      </dgm:t>
    </dgm:pt>
    <dgm:pt modelId="{970C4E5D-7B9F-7745-98FE-92BC256FF81E}" type="parTrans" cxnId="{85EF7D58-2D66-894D-B4A5-9AFFB64CBE56}">
      <dgm:prSet/>
      <dgm:spPr/>
      <dgm:t>
        <a:bodyPr/>
        <a:lstStyle/>
        <a:p>
          <a:endParaRPr lang="en-US"/>
        </a:p>
      </dgm:t>
    </dgm:pt>
    <dgm:pt modelId="{B387FBCA-6873-BA46-9BC3-165A8492DDE6}" type="sibTrans" cxnId="{85EF7D58-2D66-894D-B4A5-9AFFB64CBE56}">
      <dgm:prSet/>
      <dgm:spPr/>
      <dgm:t>
        <a:bodyPr/>
        <a:lstStyle/>
        <a:p>
          <a:endParaRPr lang="en-US"/>
        </a:p>
      </dgm:t>
    </dgm:pt>
    <dgm:pt modelId="{0A110CD2-0234-C044-9B3D-2C087DE367E2}">
      <dgm:prSet phldrT="[Text]" custT="1"/>
      <dgm:spPr/>
      <dgm:t>
        <a:bodyPr/>
        <a:lstStyle/>
        <a:p>
          <a:r>
            <a:rPr lang="en-US" sz="1050" b="1" dirty="0" smtClean="0">
              <a:solidFill>
                <a:srgbClr val="000000"/>
              </a:solidFill>
              <a:effectLst>
                <a:outerShdw blurRad="38100" dist="38100" dir="2700000" algn="tl">
                  <a:srgbClr val="000000">
                    <a:alpha val="43137"/>
                  </a:srgbClr>
                </a:outerShdw>
              </a:effectLst>
            </a:rPr>
            <a:t>Community</a:t>
          </a:r>
          <a:r>
            <a:rPr lang="en-US" sz="1050" b="1" dirty="0" smtClean="0">
              <a:solidFill>
                <a:schemeClr val="tx1"/>
              </a:solidFill>
              <a:effectLst>
                <a:outerShdw blurRad="38100" dist="38100" dir="2700000" algn="tl">
                  <a:srgbClr val="000000">
                    <a:alpha val="43137"/>
                  </a:srgbClr>
                </a:outerShdw>
              </a:effectLst>
            </a:rPr>
            <a:t> </a:t>
          </a:r>
          <a:r>
            <a:rPr lang="en-US" sz="1050" b="1" dirty="0" smtClean="0">
              <a:solidFill>
                <a:srgbClr val="000000"/>
              </a:solidFill>
              <a:effectLst>
                <a:outerShdw blurRad="38100" dist="38100" dir="2700000" algn="tl">
                  <a:srgbClr val="000000">
                    <a:alpha val="43137"/>
                  </a:srgbClr>
                </a:outerShdw>
              </a:effectLst>
            </a:rPr>
            <a:t>resources</a:t>
          </a:r>
          <a:r>
            <a:rPr lang="en-US" sz="1050" b="1" dirty="0" smtClean="0">
              <a:solidFill>
                <a:schemeClr val="tx1"/>
              </a:solidFill>
              <a:effectLst>
                <a:outerShdw blurRad="38100" dist="38100" dir="2700000" algn="tl">
                  <a:srgbClr val="000000">
                    <a:alpha val="43137"/>
                  </a:srgbClr>
                </a:outerShdw>
              </a:effectLst>
            </a:rPr>
            <a:t>/</a:t>
          </a:r>
          <a:r>
            <a:rPr lang="en-US" sz="1050" b="1" dirty="0" smtClean="0">
              <a:solidFill>
                <a:schemeClr val="bg1"/>
              </a:solidFill>
              <a:effectLst>
                <a:outerShdw blurRad="38100" dist="38100" dir="2700000" algn="tl">
                  <a:srgbClr val="000000">
                    <a:alpha val="43137"/>
                  </a:srgbClr>
                </a:outerShdw>
              </a:effectLst>
            </a:rPr>
            <a:t>Social services</a:t>
          </a:r>
          <a:endParaRPr lang="en-US" sz="1050" b="1" dirty="0">
            <a:solidFill>
              <a:schemeClr val="bg1"/>
            </a:solidFill>
            <a:effectLst>
              <a:outerShdw blurRad="38100" dist="38100" dir="2700000" algn="tl">
                <a:srgbClr val="000000">
                  <a:alpha val="43137"/>
                </a:srgbClr>
              </a:outerShdw>
            </a:effectLst>
          </a:endParaRPr>
        </a:p>
      </dgm:t>
    </dgm:pt>
    <dgm:pt modelId="{D9888643-0414-1348-845C-28E8AEC6034D}" type="parTrans" cxnId="{4B23B4B6-9A79-E74A-908D-F63895CE1182}">
      <dgm:prSet/>
      <dgm:spPr/>
      <dgm:t>
        <a:bodyPr/>
        <a:lstStyle/>
        <a:p>
          <a:endParaRPr lang="en-US"/>
        </a:p>
      </dgm:t>
    </dgm:pt>
    <dgm:pt modelId="{89F50D42-7379-BE48-92D2-6C533E333997}" type="sibTrans" cxnId="{4B23B4B6-9A79-E74A-908D-F63895CE1182}">
      <dgm:prSet/>
      <dgm:spPr/>
      <dgm:t>
        <a:bodyPr/>
        <a:lstStyle/>
        <a:p>
          <a:endParaRPr lang="en-US"/>
        </a:p>
      </dgm:t>
    </dgm:pt>
    <dgm:pt modelId="{3519E911-9E1A-0640-8494-79A6D4843314}">
      <dgm:prSet phldrT="[Text]"/>
      <dgm:spPr/>
      <dgm:t>
        <a:bodyPr/>
        <a:lstStyle/>
        <a:p>
          <a:r>
            <a:rPr lang="en-US" dirty="0" smtClean="0"/>
            <a:t>ACN works with social worker to identify  resources for families and to link them with needed services</a:t>
          </a:r>
          <a:endParaRPr lang="en-US" dirty="0"/>
        </a:p>
      </dgm:t>
    </dgm:pt>
    <dgm:pt modelId="{6DBDD196-7F24-E740-9148-CC27408963A0}" type="parTrans" cxnId="{4F5A8B5C-B51C-B44A-9BEB-7678B82E35E7}">
      <dgm:prSet/>
      <dgm:spPr/>
      <dgm:t>
        <a:bodyPr/>
        <a:lstStyle/>
        <a:p>
          <a:endParaRPr lang="en-US"/>
        </a:p>
      </dgm:t>
    </dgm:pt>
    <dgm:pt modelId="{78B8D5C7-7C66-4D46-B14F-00D143939932}" type="sibTrans" cxnId="{4F5A8B5C-B51C-B44A-9BEB-7678B82E35E7}">
      <dgm:prSet/>
      <dgm:spPr/>
      <dgm:t>
        <a:bodyPr/>
        <a:lstStyle/>
        <a:p>
          <a:endParaRPr lang="en-US"/>
        </a:p>
      </dgm:t>
    </dgm:pt>
    <dgm:pt modelId="{4E774D06-2F4B-4647-9146-281C4B303356}">
      <dgm:prSet phldrT="[Text]"/>
      <dgm:spPr/>
      <dgm:t>
        <a:bodyPr/>
        <a:lstStyle/>
        <a:p>
          <a:r>
            <a:rPr lang="en-US" dirty="0" smtClean="0"/>
            <a:t>ACN meets regularly with social worker to review difficult  cases</a:t>
          </a:r>
          <a:endParaRPr lang="en-US" dirty="0"/>
        </a:p>
      </dgm:t>
    </dgm:pt>
    <dgm:pt modelId="{1E154D55-C722-6041-9306-B1B87CC4D49C}" type="parTrans" cxnId="{32FEC524-E1CE-274A-AA66-5AEEF9AE90BD}">
      <dgm:prSet/>
      <dgm:spPr/>
      <dgm:t>
        <a:bodyPr/>
        <a:lstStyle/>
        <a:p>
          <a:endParaRPr lang="en-US"/>
        </a:p>
      </dgm:t>
    </dgm:pt>
    <dgm:pt modelId="{F3F4AFDB-F266-D340-8515-25B8584164EC}" type="sibTrans" cxnId="{32FEC524-E1CE-274A-AA66-5AEEF9AE90BD}">
      <dgm:prSet/>
      <dgm:spPr/>
      <dgm:t>
        <a:bodyPr/>
        <a:lstStyle/>
        <a:p>
          <a:endParaRPr lang="en-US"/>
        </a:p>
      </dgm:t>
    </dgm:pt>
    <dgm:pt modelId="{55C54838-ED12-6C43-9F31-D2503905FF8A}" type="pres">
      <dgm:prSet presAssocID="{C8F0D550-3F66-5A47-92BF-337A51AF37E0}" presName="linearFlow" presStyleCnt="0">
        <dgm:presLayoutVars>
          <dgm:dir/>
          <dgm:animLvl val="lvl"/>
          <dgm:resizeHandles val="exact"/>
        </dgm:presLayoutVars>
      </dgm:prSet>
      <dgm:spPr/>
      <dgm:t>
        <a:bodyPr/>
        <a:lstStyle/>
        <a:p>
          <a:endParaRPr lang="en-US"/>
        </a:p>
      </dgm:t>
    </dgm:pt>
    <dgm:pt modelId="{06B9C4F0-4A32-E040-BB42-28FB845E3ACA}" type="pres">
      <dgm:prSet presAssocID="{F6B01032-AA1A-9043-B702-7F055F90B085}" presName="composite" presStyleCnt="0"/>
      <dgm:spPr/>
    </dgm:pt>
    <dgm:pt modelId="{234F869D-C883-AA48-957A-47BD1D3366DE}" type="pres">
      <dgm:prSet presAssocID="{F6B01032-AA1A-9043-B702-7F055F90B085}" presName="parentText" presStyleLbl="alignNode1" presStyleIdx="0" presStyleCnt="5">
        <dgm:presLayoutVars>
          <dgm:chMax val="1"/>
          <dgm:bulletEnabled val="1"/>
        </dgm:presLayoutVars>
      </dgm:prSet>
      <dgm:spPr/>
      <dgm:t>
        <a:bodyPr/>
        <a:lstStyle/>
        <a:p>
          <a:endParaRPr lang="en-US"/>
        </a:p>
      </dgm:t>
    </dgm:pt>
    <dgm:pt modelId="{D9276F4D-397B-C540-AC68-6FCFFB927147}" type="pres">
      <dgm:prSet presAssocID="{F6B01032-AA1A-9043-B702-7F055F90B085}" presName="descendantText" presStyleLbl="alignAcc1" presStyleIdx="0" presStyleCnt="5" custLinFactY="-11567" custLinFactNeighborX="1419" custLinFactNeighborY="-100000">
        <dgm:presLayoutVars>
          <dgm:bulletEnabled val="1"/>
        </dgm:presLayoutVars>
      </dgm:prSet>
      <dgm:spPr/>
      <dgm:t>
        <a:bodyPr/>
        <a:lstStyle/>
        <a:p>
          <a:endParaRPr lang="en-US"/>
        </a:p>
      </dgm:t>
    </dgm:pt>
    <dgm:pt modelId="{8DC19293-5385-1A4A-8344-83390BBB66D0}" type="pres">
      <dgm:prSet presAssocID="{1C7C18FA-9AD4-734F-8C69-A3F091534907}" presName="sp" presStyleCnt="0"/>
      <dgm:spPr/>
    </dgm:pt>
    <dgm:pt modelId="{29D54456-51BB-D44F-88D9-B79B5BC4510C}" type="pres">
      <dgm:prSet presAssocID="{31AA719A-EA34-D646-8C7A-11DCFE3C78D1}" presName="composite" presStyleCnt="0"/>
      <dgm:spPr/>
    </dgm:pt>
    <dgm:pt modelId="{0F47BE66-C3D0-1E46-A724-81469A8442F0}" type="pres">
      <dgm:prSet presAssocID="{31AA719A-EA34-D646-8C7A-11DCFE3C78D1}" presName="parentText" presStyleLbl="alignNode1" presStyleIdx="1" presStyleCnt="5">
        <dgm:presLayoutVars>
          <dgm:chMax val="1"/>
          <dgm:bulletEnabled val="1"/>
        </dgm:presLayoutVars>
      </dgm:prSet>
      <dgm:spPr/>
      <dgm:t>
        <a:bodyPr/>
        <a:lstStyle/>
        <a:p>
          <a:endParaRPr lang="en-US"/>
        </a:p>
      </dgm:t>
    </dgm:pt>
    <dgm:pt modelId="{F077D60E-B050-8C4B-8E92-459F97DD185F}" type="pres">
      <dgm:prSet presAssocID="{31AA719A-EA34-D646-8C7A-11DCFE3C78D1}" presName="descendantText" presStyleLbl="alignAcc1" presStyleIdx="1" presStyleCnt="5">
        <dgm:presLayoutVars>
          <dgm:bulletEnabled val="1"/>
        </dgm:presLayoutVars>
      </dgm:prSet>
      <dgm:spPr/>
      <dgm:t>
        <a:bodyPr/>
        <a:lstStyle/>
        <a:p>
          <a:endParaRPr lang="en-US"/>
        </a:p>
      </dgm:t>
    </dgm:pt>
    <dgm:pt modelId="{45849FDA-5322-2448-8F25-426A11E05C12}" type="pres">
      <dgm:prSet presAssocID="{7A0B5134-F126-734F-9493-810CE1560B43}" presName="sp" presStyleCnt="0"/>
      <dgm:spPr/>
    </dgm:pt>
    <dgm:pt modelId="{37D4A823-E932-3547-A701-2578A7BF11F6}" type="pres">
      <dgm:prSet presAssocID="{98F92BED-0910-AA4E-96CE-F56ECC16C65D}" presName="composite" presStyleCnt="0"/>
      <dgm:spPr/>
    </dgm:pt>
    <dgm:pt modelId="{CA79ECAB-CB73-F94B-81D7-917E23F02A4A}" type="pres">
      <dgm:prSet presAssocID="{98F92BED-0910-AA4E-96CE-F56ECC16C65D}" presName="parentText" presStyleLbl="alignNode1" presStyleIdx="2" presStyleCnt="5" custScaleX="115800">
        <dgm:presLayoutVars>
          <dgm:chMax val="1"/>
          <dgm:bulletEnabled val="1"/>
        </dgm:presLayoutVars>
      </dgm:prSet>
      <dgm:spPr/>
      <dgm:t>
        <a:bodyPr/>
        <a:lstStyle/>
        <a:p>
          <a:endParaRPr lang="en-US"/>
        </a:p>
      </dgm:t>
    </dgm:pt>
    <dgm:pt modelId="{047AF5B9-9CDE-C047-A308-63BDB510C4FF}" type="pres">
      <dgm:prSet presAssocID="{98F92BED-0910-AA4E-96CE-F56ECC16C65D}" presName="descendantText" presStyleLbl="alignAcc1" presStyleIdx="2" presStyleCnt="5" custLinFactNeighborX="485" custLinFactNeighborY="-1090">
        <dgm:presLayoutVars>
          <dgm:bulletEnabled val="1"/>
        </dgm:presLayoutVars>
      </dgm:prSet>
      <dgm:spPr/>
      <dgm:t>
        <a:bodyPr/>
        <a:lstStyle/>
        <a:p>
          <a:endParaRPr lang="en-US"/>
        </a:p>
      </dgm:t>
    </dgm:pt>
    <dgm:pt modelId="{CE8096C1-38C7-ED4F-81AE-08106B9B3338}" type="pres">
      <dgm:prSet presAssocID="{C8BE2CBF-1AD5-1B40-8904-443CF036E410}" presName="sp" presStyleCnt="0"/>
      <dgm:spPr/>
    </dgm:pt>
    <dgm:pt modelId="{F420A5F1-9859-ED46-80D3-507724367B33}" type="pres">
      <dgm:prSet presAssocID="{D09CD3B6-64A4-2848-89E1-1E8AEAE25913}" presName="composite" presStyleCnt="0"/>
      <dgm:spPr/>
    </dgm:pt>
    <dgm:pt modelId="{40DDE1CE-F578-6040-9687-81E10CED1A25}" type="pres">
      <dgm:prSet presAssocID="{D09CD3B6-64A4-2848-89E1-1E8AEAE25913}" presName="parentText" presStyleLbl="alignNode1" presStyleIdx="3" presStyleCnt="5">
        <dgm:presLayoutVars>
          <dgm:chMax val="1"/>
          <dgm:bulletEnabled val="1"/>
        </dgm:presLayoutVars>
      </dgm:prSet>
      <dgm:spPr/>
      <dgm:t>
        <a:bodyPr/>
        <a:lstStyle/>
        <a:p>
          <a:endParaRPr lang="en-US"/>
        </a:p>
      </dgm:t>
    </dgm:pt>
    <dgm:pt modelId="{C0789ED7-5868-484A-91E6-7139BC3C7D58}" type="pres">
      <dgm:prSet presAssocID="{D09CD3B6-64A4-2848-89E1-1E8AEAE25913}" presName="descendantText" presStyleLbl="alignAcc1" presStyleIdx="3" presStyleCnt="5">
        <dgm:presLayoutVars>
          <dgm:bulletEnabled val="1"/>
        </dgm:presLayoutVars>
      </dgm:prSet>
      <dgm:spPr/>
      <dgm:t>
        <a:bodyPr/>
        <a:lstStyle/>
        <a:p>
          <a:endParaRPr lang="en-US"/>
        </a:p>
      </dgm:t>
    </dgm:pt>
    <dgm:pt modelId="{2C1F35E2-7E11-D749-9581-16F3BE3BED9D}" type="pres">
      <dgm:prSet presAssocID="{B38C6D9B-E548-B645-9008-3276F1570ECC}" presName="sp" presStyleCnt="0"/>
      <dgm:spPr/>
    </dgm:pt>
    <dgm:pt modelId="{9710BAEC-CCCA-3F4C-9D8F-87E30B5E5804}" type="pres">
      <dgm:prSet presAssocID="{0A110CD2-0234-C044-9B3D-2C087DE367E2}" presName="composite" presStyleCnt="0"/>
      <dgm:spPr/>
    </dgm:pt>
    <dgm:pt modelId="{B81051F0-DC2C-DC45-B9D6-54D557E8E8C0}" type="pres">
      <dgm:prSet presAssocID="{0A110CD2-0234-C044-9B3D-2C087DE367E2}" presName="parentText" presStyleLbl="alignNode1" presStyleIdx="4" presStyleCnt="5" custScaleX="111110" custScaleY="122910">
        <dgm:presLayoutVars>
          <dgm:chMax val="1"/>
          <dgm:bulletEnabled val="1"/>
        </dgm:presLayoutVars>
      </dgm:prSet>
      <dgm:spPr/>
      <dgm:t>
        <a:bodyPr/>
        <a:lstStyle/>
        <a:p>
          <a:endParaRPr lang="en-US"/>
        </a:p>
      </dgm:t>
    </dgm:pt>
    <dgm:pt modelId="{E138BCD7-1A9F-1D47-8355-CBD8E0803E46}" type="pres">
      <dgm:prSet presAssocID="{0A110CD2-0234-C044-9B3D-2C087DE367E2}" presName="descendantText" presStyleLbl="alignAcc1" presStyleIdx="4" presStyleCnt="5" custLinFactNeighborX="3738" custLinFactNeighborY="2029">
        <dgm:presLayoutVars>
          <dgm:bulletEnabled val="1"/>
        </dgm:presLayoutVars>
      </dgm:prSet>
      <dgm:spPr/>
      <dgm:t>
        <a:bodyPr/>
        <a:lstStyle/>
        <a:p>
          <a:endParaRPr lang="en-US"/>
        </a:p>
      </dgm:t>
    </dgm:pt>
  </dgm:ptLst>
  <dgm:cxnLst>
    <dgm:cxn modelId="{0DB9E924-BB9C-46F3-B384-2DEA138974AA}" type="presOf" srcId="{200F38EB-F648-3744-BD39-B1ACF5E43A20}" destId="{F077D60E-B050-8C4B-8E92-459F97DD185F}" srcOrd="0" destOrd="1" presId="urn:microsoft.com/office/officeart/2005/8/layout/chevron2"/>
    <dgm:cxn modelId="{63419012-5B8B-44F9-A5B1-FCAC0240647B}" type="presOf" srcId="{CA63827C-D0EF-6B41-9405-13F4DDAECAD6}" destId="{047AF5B9-9CDE-C047-A308-63BDB510C4FF}" srcOrd="0" destOrd="1" presId="urn:microsoft.com/office/officeart/2005/8/layout/chevron2"/>
    <dgm:cxn modelId="{873E7C08-C4F5-438C-9C37-C6C084F0D1C0}" type="presOf" srcId="{B1127BA1-70BC-8A44-98E9-0225B8464112}" destId="{D9276F4D-397B-C540-AC68-6FCFFB927147}" srcOrd="0" destOrd="1" presId="urn:microsoft.com/office/officeart/2005/8/layout/chevron2"/>
    <dgm:cxn modelId="{B859840A-AEDF-7340-9BBB-F2BEA1534B30}" srcId="{F6B01032-AA1A-9043-B702-7F055F90B085}" destId="{0D73DE65-555C-FF41-A54C-A35A619B4A56}" srcOrd="0" destOrd="0" parTransId="{D37FE797-D775-124F-B18C-B2DC7667D24D}" sibTransId="{097F1C1F-4855-DB4C-8B9A-EC7001320F47}"/>
    <dgm:cxn modelId="{5A263850-F7FA-CC4A-A36A-305057CFA961}" srcId="{98F92BED-0910-AA4E-96CE-F56ECC16C65D}" destId="{CA63827C-D0EF-6B41-9405-13F4DDAECAD6}" srcOrd="1" destOrd="0" parTransId="{4CFCFA2A-D659-EF44-B2B1-467A2F9DD4E4}" sibTransId="{B8BC26A7-DDA1-0146-85E9-0F8035BE887D}"/>
    <dgm:cxn modelId="{F6342382-B88A-4627-873B-0CC1BA4393DD}" type="presOf" srcId="{0D73DE65-555C-FF41-A54C-A35A619B4A56}" destId="{D9276F4D-397B-C540-AC68-6FCFFB927147}" srcOrd="0" destOrd="0" presId="urn:microsoft.com/office/officeart/2005/8/layout/chevron2"/>
    <dgm:cxn modelId="{C3927776-1F43-0B49-905D-343C558A8868}" srcId="{98F92BED-0910-AA4E-96CE-F56ECC16C65D}" destId="{14F9887D-AE0A-254D-A75E-5031C352468A}" srcOrd="2" destOrd="0" parTransId="{C8239B0E-9AD8-9E42-AA7D-FC85B73C3842}" sibTransId="{DBBA01C9-9F9E-BC4D-9D0A-0ECEF6D4E32F}"/>
    <dgm:cxn modelId="{E8A619B5-0932-4F92-8255-ECEB3D1226B1}" type="presOf" srcId="{98F92BED-0910-AA4E-96CE-F56ECC16C65D}" destId="{CA79ECAB-CB73-F94B-81D7-917E23F02A4A}" srcOrd="0" destOrd="0" presId="urn:microsoft.com/office/officeart/2005/8/layout/chevron2"/>
    <dgm:cxn modelId="{29D5D889-70A5-4B21-9F12-D4AD6AFDC798}" type="presOf" srcId="{DA17C3C9-02BE-2845-9C23-652AC2CD39B2}" destId="{C0789ED7-5868-484A-91E6-7139BC3C7D58}" srcOrd="0" destOrd="1" presId="urn:microsoft.com/office/officeart/2005/8/layout/chevron2"/>
    <dgm:cxn modelId="{6825621B-01ED-4A23-B472-E242D7B87EA9}" type="presOf" srcId="{31AA719A-EA34-D646-8C7A-11DCFE3C78D1}" destId="{0F47BE66-C3D0-1E46-A724-81469A8442F0}" srcOrd="0" destOrd="0" presId="urn:microsoft.com/office/officeart/2005/8/layout/chevron2"/>
    <dgm:cxn modelId="{AAB68DEB-D8B3-4EFE-B4DA-9F6E2EE14A72}" type="presOf" srcId="{B48C8C1C-3F74-004E-BB86-708B90B7FBE5}" destId="{047AF5B9-9CDE-C047-A308-63BDB510C4FF}" srcOrd="0" destOrd="0" presId="urn:microsoft.com/office/officeart/2005/8/layout/chevron2"/>
    <dgm:cxn modelId="{974B5208-32D9-48CD-B326-43474923499D}" type="presOf" srcId="{14F9887D-AE0A-254D-A75E-5031C352468A}" destId="{047AF5B9-9CDE-C047-A308-63BDB510C4FF}" srcOrd="0" destOrd="2" presId="urn:microsoft.com/office/officeart/2005/8/layout/chevron2"/>
    <dgm:cxn modelId="{726ACDB4-A39C-9F4C-92DE-497FDDA7B26F}" srcId="{C8F0D550-3F66-5A47-92BF-337A51AF37E0}" destId="{D09CD3B6-64A4-2848-89E1-1E8AEAE25913}" srcOrd="3" destOrd="0" parTransId="{0BDCE704-A93A-7541-8874-7680755B27C8}" sibTransId="{B38C6D9B-E548-B645-9008-3276F1570ECC}"/>
    <dgm:cxn modelId="{9F51B79B-9D40-46CE-949F-0E8A757220D8}" type="presOf" srcId="{C8F0D550-3F66-5A47-92BF-337A51AF37E0}" destId="{55C54838-ED12-6C43-9F31-D2503905FF8A}" srcOrd="0" destOrd="0" presId="urn:microsoft.com/office/officeart/2005/8/layout/chevron2"/>
    <dgm:cxn modelId="{3FF4A4E5-EA90-BE42-A83A-01C73DE35E75}" srcId="{31AA719A-EA34-D646-8C7A-11DCFE3C78D1}" destId="{1D563A98-0A9B-9145-B367-3362FB36A06B}" srcOrd="2" destOrd="0" parTransId="{222998CB-E928-294B-874D-FF5D0B4C1F6A}" sibTransId="{72846BB7-C2BF-6540-BF23-54132F64E881}"/>
    <dgm:cxn modelId="{4B23B4B6-9A79-E74A-908D-F63895CE1182}" srcId="{C8F0D550-3F66-5A47-92BF-337A51AF37E0}" destId="{0A110CD2-0234-C044-9B3D-2C087DE367E2}" srcOrd="4" destOrd="0" parTransId="{D9888643-0414-1348-845C-28E8AEC6034D}" sibTransId="{89F50D42-7379-BE48-92D2-6C533E333997}"/>
    <dgm:cxn modelId="{652D268B-5937-4FB3-8E95-1637D622F994}" type="presOf" srcId="{D09CD3B6-64A4-2848-89E1-1E8AEAE25913}" destId="{40DDE1CE-F578-6040-9687-81E10CED1A25}" srcOrd="0" destOrd="0" presId="urn:microsoft.com/office/officeart/2005/8/layout/chevron2"/>
    <dgm:cxn modelId="{32FEC524-E1CE-274A-AA66-5AEEF9AE90BD}" srcId="{0A110CD2-0234-C044-9B3D-2C087DE367E2}" destId="{4E774D06-2F4B-4647-9146-281C4B303356}" srcOrd="1" destOrd="0" parTransId="{1E154D55-C722-6041-9306-B1B87CC4D49C}" sibTransId="{F3F4AFDB-F266-D340-8515-25B8584164EC}"/>
    <dgm:cxn modelId="{0E5AFA80-3000-4078-831B-7A4ACCCA5B5B}" type="presOf" srcId="{1D563A98-0A9B-9145-B367-3362FB36A06B}" destId="{F077D60E-B050-8C4B-8E92-459F97DD185F}" srcOrd="0" destOrd="2" presId="urn:microsoft.com/office/officeart/2005/8/layout/chevron2"/>
    <dgm:cxn modelId="{4E5073C6-D4C6-4029-A6EB-FB1F1A38CCBD}" type="presOf" srcId="{02DBB02E-E8AB-3646-A609-D6DB3BF8B928}" destId="{C0789ED7-5868-484A-91E6-7139BC3C7D58}" srcOrd="0" destOrd="2" presId="urn:microsoft.com/office/officeart/2005/8/layout/chevron2"/>
    <dgm:cxn modelId="{0ADA9E72-0638-4176-930E-F43645B29160}" type="presOf" srcId="{A089F38F-1062-0C46-93E6-8A7DAE0AA58D}" destId="{F077D60E-B050-8C4B-8E92-459F97DD185F}" srcOrd="0" destOrd="0" presId="urn:microsoft.com/office/officeart/2005/8/layout/chevron2"/>
    <dgm:cxn modelId="{739441DE-AED0-7147-8A96-6932DE9DE1C4}" srcId="{C8F0D550-3F66-5A47-92BF-337A51AF37E0}" destId="{31AA719A-EA34-D646-8C7A-11DCFE3C78D1}" srcOrd="1" destOrd="0" parTransId="{74470203-1BEC-8B47-854F-54A4410E242F}" sibTransId="{7A0B5134-F126-734F-9493-810CE1560B43}"/>
    <dgm:cxn modelId="{C9325922-46C6-4E8C-B27F-D0F72BB0F0AB}" type="presOf" srcId="{3519E911-9E1A-0640-8494-79A6D4843314}" destId="{E138BCD7-1A9F-1D47-8355-CBD8E0803E46}" srcOrd="0" destOrd="0" presId="urn:microsoft.com/office/officeart/2005/8/layout/chevron2"/>
    <dgm:cxn modelId="{85EF7D58-2D66-894D-B4A5-9AFFB64CBE56}" srcId="{D09CD3B6-64A4-2848-89E1-1E8AEAE25913}" destId="{02DBB02E-E8AB-3646-A609-D6DB3BF8B928}" srcOrd="2" destOrd="0" parTransId="{970C4E5D-7B9F-7745-98FE-92BC256FF81E}" sibTransId="{B387FBCA-6873-BA46-9BC3-165A8492DDE6}"/>
    <dgm:cxn modelId="{A37AFA47-CA1C-0143-A7C3-A770849A9848}" srcId="{31AA719A-EA34-D646-8C7A-11DCFE3C78D1}" destId="{200F38EB-F648-3744-BD39-B1ACF5E43A20}" srcOrd="1" destOrd="0" parTransId="{B817CC5F-DF74-E94A-8444-6EE1ECC1E490}" sibTransId="{5B344B98-6067-6249-BB11-A1BA8CDE8E49}"/>
    <dgm:cxn modelId="{EDC09BDE-3EF1-E84D-A6D1-F4235A29EE37}" srcId="{C8F0D550-3F66-5A47-92BF-337A51AF37E0}" destId="{98F92BED-0910-AA4E-96CE-F56ECC16C65D}" srcOrd="2" destOrd="0" parTransId="{73B76A28-12A6-8D4A-923F-C4ADF93D16D4}" sibTransId="{C8BE2CBF-1AD5-1B40-8904-443CF036E410}"/>
    <dgm:cxn modelId="{F248E0A9-03D5-4DBF-B371-37DADB0FFB62}" type="presOf" srcId="{F6B01032-AA1A-9043-B702-7F055F90B085}" destId="{234F869D-C883-AA48-957A-47BD1D3366DE}" srcOrd="0" destOrd="0" presId="urn:microsoft.com/office/officeart/2005/8/layout/chevron2"/>
    <dgm:cxn modelId="{4F5A8B5C-B51C-B44A-9BEB-7678B82E35E7}" srcId="{0A110CD2-0234-C044-9B3D-2C087DE367E2}" destId="{3519E911-9E1A-0640-8494-79A6D4843314}" srcOrd="0" destOrd="0" parTransId="{6DBDD196-7F24-E740-9148-CC27408963A0}" sibTransId="{78B8D5C7-7C66-4D46-B14F-00D143939932}"/>
    <dgm:cxn modelId="{009EBD79-AC22-4989-A0A4-8F788AAB038D}" type="presOf" srcId="{BD085677-2E89-0A4B-A458-5C877B3127D5}" destId="{C0789ED7-5868-484A-91E6-7139BC3C7D58}" srcOrd="0" destOrd="0" presId="urn:microsoft.com/office/officeart/2005/8/layout/chevron2"/>
    <dgm:cxn modelId="{DF492A54-1EC5-6E45-A344-A8B424EE7A3B}" srcId="{31AA719A-EA34-D646-8C7A-11DCFE3C78D1}" destId="{A089F38F-1062-0C46-93E6-8A7DAE0AA58D}" srcOrd="0" destOrd="0" parTransId="{2268A794-FFB9-5247-90C4-71ACA5A5ACAD}" sibTransId="{2006A1FA-A341-0C4A-94F9-E433A7A9633B}"/>
    <dgm:cxn modelId="{1EF0C0D3-4482-B443-A1BB-67AA9E608FB9}" srcId="{98F92BED-0910-AA4E-96CE-F56ECC16C65D}" destId="{B48C8C1C-3F74-004E-BB86-708B90B7FBE5}" srcOrd="0" destOrd="0" parTransId="{2C2D83E5-C24B-154F-A3F2-3CB8D84925BA}" sibTransId="{921F8F35-F752-DC44-8869-F6B18C0D303D}"/>
    <dgm:cxn modelId="{70BB1BE1-04BF-D447-B81E-E1FB9002DDDD}" srcId="{C8F0D550-3F66-5A47-92BF-337A51AF37E0}" destId="{F6B01032-AA1A-9043-B702-7F055F90B085}" srcOrd="0" destOrd="0" parTransId="{ACD96908-FB39-6D47-ABE2-7ED25D7DEA18}" sibTransId="{1C7C18FA-9AD4-734F-8C69-A3F091534907}"/>
    <dgm:cxn modelId="{BABB67C3-65DC-4C5A-9A70-3F0A12861233}" type="presOf" srcId="{0A110CD2-0234-C044-9B3D-2C087DE367E2}" destId="{B81051F0-DC2C-DC45-B9D6-54D557E8E8C0}" srcOrd="0" destOrd="0" presId="urn:microsoft.com/office/officeart/2005/8/layout/chevron2"/>
    <dgm:cxn modelId="{53E44917-54FC-8449-96F0-FEC1A05AFC3D}" srcId="{F6B01032-AA1A-9043-B702-7F055F90B085}" destId="{B1127BA1-70BC-8A44-98E9-0225B8464112}" srcOrd="1" destOrd="0" parTransId="{D86C8064-BE8D-6D4A-BA26-E7D868B3C3E3}" sibTransId="{E5740F92-95D4-F54C-8176-00E64239843D}"/>
    <dgm:cxn modelId="{BFE46551-9DAE-5844-9FB1-3BE8F0762908}" srcId="{D09CD3B6-64A4-2848-89E1-1E8AEAE25913}" destId="{BD085677-2E89-0A4B-A458-5C877B3127D5}" srcOrd="0" destOrd="0" parTransId="{4833AFDB-98D8-7549-826B-EBC1B6A7AB92}" sibTransId="{C35E9247-F0FA-B846-BAE0-6AC736D03D50}"/>
    <dgm:cxn modelId="{A88DBE7A-5197-C645-A457-22B5E158AFD4}" srcId="{D09CD3B6-64A4-2848-89E1-1E8AEAE25913}" destId="{DA17C3C9-02BE-2845-9C23-652AC2CD39B2}" srcOrd="1" destOrd="0" parTransId="{EE9C7D0B-E737-5D48-94F5-45C3E3F9600E}" sibTransId="{8F8632DC-DD9A-8A47-A670-7E06D8FD6DBB}"/>
    <dgm:cxn modelId="{BAB6456F-7077-4E28-AB5E-C0C916944747}" type="presOf" srcId="{4E774D06-2F4B-4647-9146-281C4B303356}" destId="{E138BCD7-1A9F-1D47-8355-CBD8E0803E46}" srcOrd="0" destOrd="1" presId="urn:microsoft.com/office/officeart/2005/8/layout/chevron2"/>
    <dgm:cxn modelId="{00805244-475A-477A-9062-E454ADE7044C}" type="presParOf" srcId="{55C54838-ED12-6C43-9F31-D2503905FF8A}" destId="{06B9C4F0-4A32-E040-BB42-28FB845E3ACA}" srcOrd="0" destOrd="0" presId="urn:microsoft.com/office/officeart/2005/8/layout/chevron2"/>
    <dgm:cxn modelId="{5EC05553-BC00-4DD0-A66E-5FB2777043BB}" type="presParOf" srcId="{06B9C4F0-4A32-E040-BB42-28FB845E3ACA}" destId="{234F869D-C883-AA48-957A-47BD1D3366DE}" srcOrd="0" destOrd="0" presId="urn:microsoft.com/office/officeart/2005/8/layout/chevron2"/>
    <dgm:cxn modelId="{F8301204-F973-402C-A80C-001C1543B6AA}" type="presParOf" srcId="{06B9C4F0-4A32-E040-BB42-28FB845E3ACA}" destId="{D9276F4D-397B-C540-AC68-6FCFFB927147}" srcOrd="1" destOrd="0" presId="urn:microsoft.com/office/officeart/2005/8/layout/chevron2"/>
    <dgm:cxn modelId="{63CE4499-ADD2-42AB-9049-BF2458CE311B}" type="presParOf" srcId="{55C54838-ED12-6C43-9F31-D2503905FF8A}" destId="{8DC19293-5385-1A4A-8344-83390BBB66D0}" srcOrd="1" destOrd="0" presId="urn:microsoft.com/office/officeart/2005/8/layout/chevron2"/>
    <dgm:cxn modelId="{28C0243E-9AB7-437C-BADB-FF129E9B5392}" type="presParOf" srcId="{55C54838-ED12-6C43-9F31-D2503905FF8A}" destId="{29D54456-51BB-D44F-88D9-B79B5BC4510C}" srcOrd="2" destOrd="0" presId="urn:microsoft.com/office/officeart/2005/8/layout/chevron2"/>
    <dgm:cxn modelId="{EAA37F09-4DD5-4658-8311-E7820A92C37F}" type="presParOf" srcId="{29D54456-51BB-D44F-88D9-B79B5BC4510C}" destId="{0F47BE66-C3D0-1E46-A724-81469A8442F0}" srcOrd="0" destOrd="0" presId="urn:microsoft.com/office/officeart/2005/8/layout/chevron2"/>
    <dgm:cxn modelId="{E64B07BC-31A1-498C-8F0A-BCCBF488F181}" type="presParOf" srcId="{29D54456-51BB-D44F-88D9-B79B5BC4510C}" destId="{F077D60E-B050-8C4B-8E92-459F97DD185F}" srcOrd="1" destOrd="0" presId="urn:microsoft.com/office/officeart/2005/8/layout/chevron2"/>
    <dgm:cxn modelId="{B918DAAB-EB2D-47F6-B101-9E6A39D94EB4}" type="presParOf" srcId="{55C54838-ED12-6C43-9F31-D2503905FF8A}" destId="{45849FDA-5322-2448-8F25-426A11E05C12}" srcOrd="3" destOrd="0" presId="urn:microsoft.com/office/officeart/2005/8/layout/chevron2"/>
    <dgm:cxn modelId="{25AD9E78-3EFA-4457-B750-5BDAE3AABE46}" type="presParOf" srcId="{55C54838-ED12-6C43-9F31-D2503905FF8A}" destId="{37D4A823-E932-3547-A701-2578A7BF11F6}" srcOrd="4" destOrd="0" presId="urn:microsoft.com/office/officeart/2005/8/layout/chevron2"/>
    <dgm:cxn modelId="{7BB19205-F044-4A50-ACAC-8AD1201BFA7D}" type="presParOf" srcId="{37D4A823-E932-3547-A701-2578A7BF11F6}" destId="{CA79ECAB-CB73-F94B-81D7-917E23F02A4A}" srcOrd="0" destOrd="0" presId="urn:microsoft.com/office/officeart/2005/8/layout/chevron2"/>
    <dgm:cxn modelId="{DBCEC0FC-ADFC-4CFA-AA10-08F1A00C5FCD}" type="presParOf" srcId="{37D4A823-E932-3547-A701-2578A7BF11F6}" destId="{047AF5B9-9CDE-C047-A308-63BDB510C4FF}" srcOrd="1" destOrd="0" presId="urn:microsoft.com/office/officeart/2005/8/layout/chevron2"/>
    <dgm:cxn modelId="{826F95B0-5662-4E43-9A1A-DC3DF8259726}" type="presParOf" srcId="{55C54838-ED12-6C43-9F31-D2503905FF8A}" destId="{CE8096C1-38C7-ED4F-81AE-08106B9B3338}" srcOrd="5" destOrd="0" presId="urn:microsoft.com/office/officeart/2005/8/layout/chevron2"/>
    <dgm:cxn modelId="{F4CE5004-07CC-48FE-A7FD-B88C060C1CBF}" type="presParOf" srcId="{55C54838-ED12-6C43-9F31-D2503905FF8A}" destId="{F420A5F1-9859-ED46-80D3-507724367B33}" srcOrd="6" destOrd="0" presId="urn:microsoft.com/office/officeart/2005/8/layout/chevron2"/>
    <dgm:cxn modelId="{23001866-444B-45D6-949F-57820240C67D}" type="presParOf" srcId="{F420A5F1-9859-ED46-80D3-507724367B33}" destId="{40DDE1CE-F578-6040-9687-81E10CED1A25}" srcOrd="0" destOrd="0" presId="urn:microsoft.com/office/officeart/2005/8/layout/chevron2"/>
    <dgm:cxn modelId="{20C16084-3FC9-4C19-B79C-DE95B9D0115B}" type="presParOf" srcId="{F420A5F1-9859-ED46-80D3-507724367B33}" destId="{C0789ED7-5868-484A-91E6-7139BC3C7D58}" srcOrd="1" destOrd="0" presId="urn:microsoft.com/office/officeart/2005/8/layout/chevron2"/>
    <dgm:cxn modelId="{9DD38DE7-E335-4AD0-AD1C-E97364612EEF}" type="presParOf" srcId="{55C54838-ED12-6C43-9F31-D2503905FF8A}" destId="{2C1F35E2-7E11-D749-9581-16F3BE3BED9D}" srcOrd="7" destOrd="0" presId="urn:microsoft.com/office/officeart/2005/8/layout/chevron2"/>
    <dgm:cxn modelId="{39525598-0B2F-4C71-9A48-CF74640405F4}" type="presParOf" srcId="{55C54838-ED12-6C43-9F31-D2503905FF8A}" destId="{9710BAEC-CCCA-3F4C-9D8F-87E30B5E5804}" srcOrd="8" destOrd="0" presId="urn:microsoft.com/office/officeart/2005/8/layout/chevron2"/>
    <dgm:cxn modelId="{18E0541A-E635-4187-A5D7-8CE4CC2CC06C}" type="presParOf" srcId="{9710BAEC-CCCA-3F4C-9D8F-87E30B5E5804}" destId="{B81051F0-DC2C-DC45-B9D6-54D557E8E8C0}" srcOrd="0" destOrd="0" presId="urn:microsoft.com/office/officeart/2005/8/layout/chevron2"/>
    <dgm:cxn modelId="{B71FE820-461D-4DDD-BF0C-CF97BE5251CA}" type="presParOf" srcId="{9710BAEC-CCCA-3F4C-9D8F-87E30B5E5804}" destId="{E138BCD7-1A9F-1D47-8355-CBD8E0803E4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41548C-EF16-4F0D-A64A-795013B3076F}">
      <dsp:nvSpPr>
        <dsp:cNvPr id="0" name=""/>
        <dsp:cNvSpPr/>
      </dsp:nvSpPr>
      <dsp:spPr>
        <a:xfrm>
          <a:off x="3257324" y="1739334"/>
          <a:ext cx="1453318" cy="133423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solidFill>
            </a:rPr>
            <a:t>Asthma Navigator Program</a:t>
          </a:r>
          <a:endParaRPr lang="en-US" sz="1800" kern="1200" dirty="0">
            <a:solidFill>
              <a:schemeClr val="bg1"/>
            </a:solidFill>
          </a:endParaRPr>
        </a:p>
      </dsp:txBody>
      <dsp:txXfrm>
        <a:off x="3470157" y="1934729"/>
        <a:ext cx="1027652" cy="943448"/>
      </dsp:txXfrm>
    </dsp:sp>
    <dsp:sp modelId="{76A295CA-DAD1-4FB1-977A-662A8A37B585}">
      <dsp:nvSpPr>
        <dsp:cNvPr id="0" name=""/>
        <dsp:cNvSpPr/>
      </dsp:nvSpPr>
      <dsp:spPr>
        <a:xfrm rot="16200000">
          <a:off x="3783481" y="1523935"/>
          <a:ext cx="401003" cy="29794"/>
        </a:xfrm>
        <a:custGeom>
          <a:avLst/>
          <a:gdLst/>
          <a:ahLst/>
          <a:cxnLst/>
          <a:rect l="0" t="0" r="0" b="0"/>
          <a:pathLst>
            <a:path>
              <a:moveTo>
                <a:pt x="0" y="14897"/>
              </a:moveTo>
              <a:lnTo>
                <a:pt x="401003" y="1489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3973958" y="1528807"/>
        <a:ext cx="20050" cy="20050"/>
      </dsp:txXfrm>
    </dsp:sp>
    <dsp:sp modelId="{232AB12F-41CC-4610-A254-1295FD908D1F}">
      <dsp:nvSpPr>
        <dsp:cNvPr id="0" name=""/>
        <dsp:cNvSpPr/>
      </dsp:nvSpPr>
      <dsp:spPr>
        <a:xfrm>
          <a:off x="3094667" y="4092"/>
          <a:ext cx="1778632" cy="1334238"/>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solidFill>
            </a:rPr>
            <a:t>CHOP Asthma Care Committee</a:t>
          </a:r>
          <a:endParaRPr lang="en-US" sz="1800" kern="1200" dirty="0">
            <a:solidFill>
              <a:schemeClr val="bg1"/>
            </a:solidFill>
          </a:endParaRPr>
        </a:p>
      </dsp:txBody>
      <dsp:txXfrm>
        <a:off x="3355142" y="199487"/>
        <a:ext cx="1257682" cy="943448"/>
      </dsp:txXfrm>
    </dsp:sp>
    <dsp:sp modelId="{1DF44AE9-4DDA-45E8-9D70-D59C35452A1D}">
      <dsp:nvSpPr>
        <dsp:cNvPr id="0" name=""/>
        <dsp:cNvSpPr/>
      </dsp:nvSpPr>
      <dsp:spPr>
        <a:xfrm rot="77571">
          <a:off x="4710383" y="2411467"/>
          <a:ext cx="311711" cy="29794"/>
        </a:xfrm>
        <a:custGeom>
          <a:avLst/>
          <a:gdLst/>
          <a:ahLst/>
          <a:cxnLst/>
          <a:rect l="0" t="0" r="0" b="0"/>
          <a:pathLst>
            <a:path>
              <a:moveTo>
                <a:pt x="0" y="14897"/>
              </a:moveTo>
              <a:lnTo>
                <a:pt x="311711" y="1489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4858446" y="2418572"/>
        <a:ext cx="15585" cy="15585"/>
      </dsp:txXfrm>
    </dsp:sp>
    <dsp:sp modelId="{95E460A5-5676-403B-8284-11A7CD4E4361}">
      <dsp:nvSpPr>
        <dsp:cNvPr id="0" name=""/>
        <dsp:cNvSpPr/>
      </dsp:nvSpPr>
      <dsp:spPr>
        <a:xfrm>
          <a:off x="5021391" y="1786474"/>
          <a:ext cx="2102652" cy="1334238"/>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solidFill>
            </a:rPr>
            <a:t>CHOP Asthma Champion Committee</a:t>
          </a:r>
          <a:endParaRPr lang="en-US" sz="1800" kern="1200" dirty="0">
            <a:solidFill>
              <a:schemeClr val="bg1"/>
            </a:solidFill>
          </a:endParaRPr>
        </a:p>
      </dsp:txBody>
      <dsp:txXfrm>
        <a:off x="5329317" y="1981869"/>
        <a:ext cx="1486800" cy="943448"/>
      </dsp:txXfrm>
    </dsp:sp>
    <dsp:sp modelId="{345E1449-E3F9-4656-A6F4-F63384293C80}">
      <dsp:nvSpPr>
        <dsp:cNvPr id="0" name=""/>
        <dsp:cNvSpPr/>
      </dsp:nvSpPr>
      <dsp:spPr>
        <a:xfrm rot="5400000">
          <a:off x="3783481" y="3259177"/>
          <a:ext cx="401003" cy="29794"/>
        </a:xfrm>
        <a:custGeom>
          <a:avLst/>
          <a:gdLst/>
          <a:ahLst/>
          <a:cxnLst/>
          <a:rect l="0" t="0" r="0" b="0"/>
          <a:pathLst>
            <a:path>
              <a:moveTo>
                <a:pt x="0" y="14897"/>
              </a:moveTo>
              <a:lnTo>
                <a:pt x="401003" y="1489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3973958" y="3264049"/>
        <a:ext cx="20050" cy="20050"/>
      </dsp:txXfrm>
    </dsp:sp>
    <dsp:sp modelId="{A27DE4A5-60C0-46CF-8816-206014530BBB}">
      <dsp:nvSpPr>
        <dsp:cNvPr id="0" name=""/>
        <dsp:cNvSpPr/>
      </dsp:nvSpPr>
      <dsp:spPr>
        <a:xfrm>
          <a:off x="2705690" y="3474576"/>
          <a:ext cx="2556587" cy="1334238"/>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accent2"/>
              </a:solidFill>
            </a:rPr>
            <a:t>CHOP Asthma Clinical Science Workgroup</a:t>
          </a:r>
          <a:endParaRPr lang="en-US" sz="1800" kern="1200" dirty="0">
            <a:solidFill>
              <a:schemeClr val="accent2"/>
            </a:solidFill>
          </a:endParaRPr>
        </a:p>
      </dsp:txBody>
      <dsp:txXfrm>
        <a:off x="3080093" y="3669971"/>
        <a:ext cx="1807781" cy="943448"/>
      </dsp:txXfrm>
    </dsp:sp>
    <dsp:sp modelId="{E141E8C5-E99D-4CBC-9A35-AF6E2945FC35}">
      <dsp:nvSpPr>
        <dsp:cNvPr id="0" name=""/>
        <dsp:cNvSpPr/>
      </dsp:nvSpPr>
      <dsp:spPr>
        <a:xfrm rot="10688760">
          <a:off x="2963071" y="2419832"/>
          <a:ext cx="294780" cy="29794"/>
        </a:xfrm>
        <a:custGeom>
          <a:avLst/>
          <a:gdLst/>
          <a:ahLst/>
          <a:cxnLst/>
          <a:rect l="0" t="0" r="0" b="0"/>
          <a:pathLst>
            <a:path>
              <a:moveTo>
                <a:pt x="0" y="14897"/>
              </a:moveTo>
              <a:lnTo>
                <a:pt x="294780" y="1489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3103092" y="2427360"/>
        <a:ext cx="14739" cy="14739"/>
      </dsp:txXfrm>
    </dsp:sp>
    <dsp:sp modelId="{4086B9D3-6C81-4DE2-81A0-2D40AF2AB979}">
      <dsp:nvSpPr>
        <dsp:cNvPr id="0" name=""/>
        <dsp:cNvSpPr/>
      </dsp:nvSpPr>
      <dsp:spPr>
        <a:xfrm>
          <a:off x="1046657" y="1803380"/>
          <a:ext cx="1917526" cy="1334238"/>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CARE Network Primary Care Practice Staff </a:t>
          </a:r>
          <a:endParaRPr lang="en-US" sz="1800" kern="1200" dirty="0"/>
        </a:p>
      </dsp:txBody>
      <dsp:txXfrm>
        <a:off x="1327472" y="1998775"/>
        <a:ext cx="1355896" cy="9434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4.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image" Target="../media/image18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image" Target="../media/image18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1.emf"/></Relationships>
</file>

<file path=ppt/drawings/drawing1.xml><?xml version="1.0" encoding="utf-8"?>
<c:userShapes xmlns:c="http://schemas.openxmlformats.org/drawingml/2006/chart">
  <cdr:relSizeAnchor xmlns:cdr="http://schemas.openxmlformats.org/drawingml/2006/chartDrawing">
    <cdr:from>
      <cdr:x>0.67812</cdr:x>
      <cdr:y>0.27659</cdr:y>
    </cdr:from>
    <cdr:to>
      <cdr:x>0.87717</cdr:x>
      <cdr:y>0.46676</cdr:y>
    </cdr:to>
    <cdr:sp macro="" textlink="">
      <cdr:nvSpPr>
        <cdr:cNvPr id="2" name="TextBox 1"/>
        <cdr:cNvSpPr txBox="1"/>
      </cdr:nvSpPr>
      <cdr:spPr>
        <a:xfrm xmlns:a="http://schemas.openxmlformats.org/drawingml/2006/main">
          <a:off x="3115114" y="132987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N=2368</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69CD85-C7FA-49BD-8F4D-20B8CD8C5C65}" type="datetimeFigureOut">
              <a:rPr lang="en-US" smtClean="0"/>
              <a:t>8/12/2015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C1DC9F-A534-462C-94A3-E201C519181E}" type="slidenum">
              <a:rPr lang="en-US" smtClean="0"/>
              <a:t>‹#›</a:t>
            </a:fld>
            <a:endParaRPr lang="en-US"/>
          </a:p>
        </p:txBody>
      </p:sp>
    </p:spTree>
    <p:extLst>
      <p:ext uri="{BB962C8B-B14F-4D97-AF65-F5344CB8AC3E}">
        <p14:creationId xmlns:p14="http://schemas.microsoft.com/office/powerpoint/2010/main" val="2497598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asthmacommunitynetwork.org/"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nchh.org/resources/healthcarefinancing"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medicaid.gov/Medicaid-CHIP-Program-Information/By-Topics/Waivers/1115/Section-1115-Demonstrations.html" TargetMode="External"/><Relationship Id="rId2" Type="http://schemas.openxmlformats.org/officeDocument/2006/relationships/slide" Target="../slides/slide78.xml"/><Relationship Id="rId1" Type="http://schemas.openxmlformats.org/officeDocument/2006/relationships/notesMaster" Target="../notesMasters/notesMaster1.xml"/><Relationship Id="rId6" Type="http://schemas.openxmlformats.org/officeDocument/2006/relationships/hyperlink" Target="http://www.medicaid.gov/Medicaid-CHIP-Program-Information/By-Topics/Waivers/Combined-1915-b-c.html" TargetMode="External"/><Relationship Id="rId5" Type="http://schemas.openxmlformats.org/officeDocument/2006/relationships/hyperlink" Target="http://www.medicaid.gov/Medicaid-CHIP-Program-Information/By-Topics/Waivers/Home-and-Community-Based-1915-c-Waivers.html" TargetMode="External"/><Relationship Id="rId4" Type="http://schemas.openxmlformats.org/officeDocument/2006/relationships/hyperlink" Target="http://www.medicaid.gov/Medicaid-CHIP-Program-Information/By-Topics/Waivers/Managed-Care-1915-b-Waivers.html"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4F3A72EB-D6CE-457F-9AEC-AF2ADB8B3EA4}"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7999340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191702-DDB5-4880-A00B-8054FB8DD6B3}" type="slidenum">
              <a:rPr lang="en-US">
                <a:solidFill>
                  <a:prstClr val="black"/>
                </a:solidFill>
              </a:rPr>
              <a:pPr fontAlgn="base">
                <a:spcBef>
                  <a:spcPct val="0"/>
                </a:spcBef>
                <a:spcAft>
                  <a:spcPct val="0"/>
                </a:spcAft>
                <a:defRPr/>
              </a:pPr>
              <a:t>23</a:t>
            </a:fld>
            <a:endParaRPr lang="en-US" dirty="0">
              <a:solidFill>
                <a:prstClr val="black"/>
              </a:solidFill>
            </a:endParaRPr>
          </a:p>
        </p:txBody>
      </p:sp>
    </p:spTree>
    <p:extLst>
      <p:ext uri="{BB962C8B-B14F-4D97-AF65-F5344CB8AC3E}">
        <p14:creationId xmlns:p14="http://schemas.microsoft.com/office/powerpoint/2010/main" val="226673331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Handout is the list of</a:t>
            </a:r>
            <a:r>
              <a:rPr lang="en-US" baseline="0" dirty="0" smtClean="0"/>
              <a:t> 22 Health and Safety Goals – highlight the ones that impact asthma.</a:t>
            </a:r>
          </a:p>
          <a:p>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218</a:t>
            </a:fld>
            <a:endParaRPr lang="en-US">
              <a:solidFill>
                <a:prstClr val="black"/>
              </a:solidFill>
            </a:endParaRPr>
          </a:p>
        </p:txBody>
      </p:sp>
    </p:spTree>
    <p:extLst>
      <p:ext uri="{BB962C8B-B14F-4D97-AF65-F5344CB8AC3E}">
        <p14:creationId xmlns:p14="http://schemas.microsoft.com/office/powerpoint/2010/main" val="24049503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AIR SEALING: plugging exterior holes, door and window</a:t>
            </a:r>
            <a:r>
              <a:rPr lang="en-US" baseline="0" dirty="0" smtClean="0"/>
              <a:t> </a:t>
            </a:r>
            <a:r>
              <a:rPr lang="en-US" baseline="0" dirty="0" err="1" smtClean="0"/>
              <a:t>weatherstripping</a:t>
            </a:r>
            <a:r>
              <a:rPr lang="en-US" baseline="0" dirty="0" smtClean="0"/>
              <a:t>, patching holes: a</a:t>
            </a:r>
            <a:r>
              <a:rPr lang="en-US" dirty="0" smtClean="0"/>
              <a:t>lso saves energy and increases comfort (fewer drafts)</a:t>
            </a:r>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219</a:t>
            </a:fld>
            <a:endParaRPr lang="en-US">
              <a:solidFill>
                <a:prstClr val="black"/>
              </a:solidFill>
            </a:endParaRPr>
          </a:p>
        </p:txBody>
      </p:sp>
    </p:spTree>
    <p:extLst>
      <p:ext uri="{BB962C8B-B14F-4D97-AF65-F5344CB8AC3E}">
        <p14:creationId xmlns:p14="http://schemas.microsoft.com/office/powerpoint/2010/main" val="36601640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a:t>
            </a:r>
          </a:p>
          <a:p>
            <a:r>
              <a:rPr lang="en-US" dirty="0" smtClean="0"/>
              <a:t>Install vent</a:t>
            </a:r>
            <a:r>
              <a:rPr lang="en-US" baseline="0" dirty="0" smtClean="0"/>
              <a:t> hoods – eliminate humidity in the home (DRY!)</a:t>
            </a:r>
          </a:p>
          <a:p>
            <a:r>
              <a:rPr lang="en-US" baseline="0" dirty="0" smtClean="0"/>
              <a:t>Clean and replace dryer vent lines – prevent moisture AND fire hazard</a:t>
            </a:r>
            <a:r>
              <a:rPr lang="en-US" dirty="0" smtClean="0"/>
              <a:t> </a:t>
            </a:r>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220</a:t>
            </a:fld>
            <a:endParaRPr lang="en-US">
              <a:solidFill>
                <a:prstClr val="black"/>
              </a:solidFill>
            </a:endParaRPr>
          </a:p>
        </p:txBody>
      </p:sp>
    </p:spTree>
    <p:extLst>
      <p:ext uri="{BB962C8B-B14F-4D97-AF65-F5344CB8AC3E}">
        <p14:creationId xmlns:p14="http://schemas.microsoft.com/office/powerpoint/2010/main" val="30235905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Collaborating with RTP are:  Mercy Vocational High School, A. Philip Randolph Career and Technical High School, and Project WOW, a program of JEVS Human Services (construction management training for 18 to 21</a:t>
            </a:r>
            <a:r>
              <a:rPr lang="en-US" baseline="0" dirty="0" smtClean="0"/>
              <a:t> </a:t>
            </a:r>
            <a:r>
              <a:rPr lang="en-US" baseline="0" dirty="0" err="1" smtClean="0"/>
              <a:t>yrs</a:t>
            </a:r>
            <a:r>
              <a:rPr lang="en-US" baseline="0" dirty="0" smtClean="0"/>
              <a:t> olds without a highs school diploma or GED.</a:t>
            </a:r>
            <a:endParaRPr lang="en-US" dirty="0" smtClean="0"/>
          </a:p>
          <a:p>
            <a:endParaRPr lang="en-US" dirty="0" smtClean="0"/>
          </a:p>
          <a:p>
            <a:r>
              <a:rPr lang="en-US" dirty="0" smtClean="0"/>
              <a:t>While gaining real world experience and exposure to their trades, these organizations are providing volunteer power to help make the needed renovations possible.</a:t>
            </a:r>
          </a:p>
          <a:p>
            <a:r>
              <a:rPr lang="en-US" dirty="0" smtClean="0"/>
              <a:t> </a:t>
            </a:r>
          </a:p>
          <a:p>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221</a:t>
            </a:fld>
            <a:endParaRPr lang="en-US">
              <a:solidFill>
                <a:prstClr val="black"/>
              </a:solidFill>
            </a:endParaRPr>
          </a:p>
        </p:txBody>
      </p:sp>
    </p:spTree>
    <p:extLst>
      <p:ext uri="{BB962C8B-B14F-4D97-AF65-F5344CB8AC3E}">
        <p14:creationId xmlns:p14="http://schemas.microsoft.com/office/powerpoint/2010/main" val="18554787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a:p>
            <a:pPr lvl="0"/>
            <a:endParaRPr lang="en-US" b="1" dirty="0"/>
          </a:p>
          <a:p>
            <a:pPr lvl="0"/>
            <a:r>
              <a:rPr lang="en-US" b="1" dirty="0" smtClean="0"/>
              <a:t>Educate our volunteers about the impact of housing</a:t>
            </a:r>
            <a:r>
              <a:rPr lang="en-US" b="1" baseline="0" dirty="0" smtClean="0"/>
              <a:t> conditions on health.  NNCC – 40 question survey </a:t>
            </a:r>
            <a:endParaRPr lang="en-US" b="1" dirty="0"/>
          </a:p>
          <a:p>
            <a:pPr marL="239361" indent="-239361"/>
            <a:endParaRPr lang="en-US" dirty="0"/>
          </a:p>
          <a:p>
            <a:pPr marL="718084" lvl="1" indent="-239361"/>
            <a:endParaRPr lang="en-US" dirty="0"/>
          </a:p>
          <a:p>
            <a:pPr lvl="0"/>
            <a:endParaRPr lang="en-US" sz="2500" b="1" dirty="0"/>
          </a:p>
          <a:p>
            <a:pPr lvl="0"/>
            <a:endParaRPr lang="en-US" sz="2500"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223</a:t>
            </a:fld>
            <a:endParaRPr lang="en-US">
              <a:solidFill>
                <a:prstClr val="black"/>
              </a:solidFill>
            </a:endParaRPr>
          </a:p>
        </p:txBody>
      </p:sp>
    </p:spTree>
    <p:extLst>
      <p:ext uri="{BB962C8B-B14F-4D97-AF65-F5344CB8AC3E}">
        <p14:creationId xmlns:p14="http://schemas.microsoft.com/office/powerpoint/2010/main" val="245046343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224</a:t>
            </a:fld>
            <a:endParaRPr lang="en-US">
              <a:solidFill>
                <a:prstClr val="black"/>
              </a:solidFill>
            </a:endParaRPr>
          </a:p>
        </p:txBody>
      </p:sp>
    </p:spTree>
    <p:extLst>
      <p:ext uri="{BB962C8B-B14F-4D97-AF65-F5344CB8AC3E}">
        <p14:creationId xmlns:p14="http://schemas.microsoft.com/office/powerpoint/2010/main" val="9985379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3EA132-16AF-49A2-91A2-AA843BA27068}" type="slidenum">
              <a:rPr lang="en-US" altLang="en-US">
                <a:solidFill>
                  <a:prstClr val="black"/>
                </a:solidFill>
              </a:rPr>
              <a:pPr eaLnBrk="1" hangingPunct="1"/>
              <a:t>234</a:t>
            </a:fld>
            <a:endParaRPr lang="en-US" altLang="en-US">
              <a:solidFill>
                <a:prstClr val="black"/>
              </a:solidFill>
            </a:endParaRPr>
          </a:p>
        </p:txBody>
      </p:sp>
      <p:sp>
        <p:nvSpPr>
          <p:cNvPr id="46083" name="Rectangle 2"/>
          <p:cNvSpPr>
            <a:spLocks noGrp="1" noRot="1" noChangeAspect="1" noChangeArrowheads="1" noTextEdit="1"/>
          </p:cNvSpPr>
          <p:nvPr>
            <p:ph type="sldImg"/>
          </p:nvPr>
        </p:nvSpPr>
        <p:spPr>
          <a:xfrm>
            <a:off x="685800" y="1143000"/>
            <a:ext cx="5486400" cy="3086100"/>
          </a:xfrm>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64667232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How identified</a:t>
            </a:r>
            <a:r>
              <a:rPr lang="en-US" baseline="0" dirty="0" smtClean="0"/>
              <a:t> and recruited</a:t>
            </a:r>
            <a:endParaRPr lang="en-US" dirty="0"/>
          </a:p>
        </p:txBody>
      </p:sp>
      <p:sp>
        <p:nvSpPr>
          <p:cNvPr id="4" name="Slide Number Placeholder 3"/>
          <p:cNvSpPr>
            <a:spLocks noGrp="1"/>
          </p:cNvSpPr>
          <p:nvPr>
            <p:ph type="sldNum" sz="quarter" idx="10"/>
          </p:nvPr>
        </p:nvSpPr>
        <p:spPr/>
        <p:txBody>
          <a:bodyPr/>
          <a:lstStyle/>
          <a:p>
            <a:fld id="{F94F3D0B-8ECB-4208-B52E-B71E2A6708B4}" type="slidenum">
              <a:rPr lang="en-US" smtClean="0">
                <a:solidFill>
                  <a:prstClr val="black"/>
                </a:solidFill>
              </a:rPr>
              <a:pPr/>
              <a:t>242</a:t>
            </a:fld>
            <a:endParaRPr lang="en-US">
              <a:solidFill>
                <a:prstClr val="black"/>
              </a:solidFill>
            </a:endParaRPr>
          </a:p>
        </p:txBody>
      </p:sp>
    </p:spTree>
    <p:extLst>
      <p:ext uri="{BB962C8B-B14F-4D97-AF65-F5344CB8AC3E}">
        <p14:creationId xmlns:p14="http://schemas.microsoft.com/office/powerpoint/2010/main" val="130115352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5EF870-0026-FF4C-AD68-423246596410}" type="slidenum">
              <a:rPr lang="en-US" smtClean="0">
                <a:solidFill>
                  <a:prstClr val="black"/>
                </a:solidFill>
              </a:rPr>
              <a:pPr/>
              <a:t>244</a:t>
            </a:fld>
            <a:endParaRPr lang="en-US">
              <a:solidFill>
                <a:prstClr val="black"/>
              </a:solidFill>
            </a:endParaRPr>
          </a:p>
        </p:txBody>
      </p:sp>
    </p:spTree>
    <p:extLst>
      <p:ext uri="{BB962C8B-B14F-4D97-AF65-F5344CB8AC3E}">
        <p14:creationId xmlns:p14="http://schemas.microsoft.com/office/powerpoint/2010/main" val="156195978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27462E-CBBA-4DC1-B43F-459DAF560316}" type="slidenum">
              <a:rPr lang="en-US" smtClean="0">
                <a:solidFill>
                  <a:prstClr val="black"/>
                </a:solidFill>
              </a:rPr>
              <a:pPr/>
              <a:t>250</a:t>
            </a:fld>
            <a:endParaRPr lang="en-US">
              <a:solidFill>
                <a:prstClr val="black"/>
              </a:solidFill>
            </a:endParaRPr>
          </a:p>
        </p:txBody>
      </p:sp>
    </p:spTree>
    <p:extLst>
      <p:ext uri="{BB962C8B-B14F-4D97-AF65-F5344CB8AC3E}">
        <p14:creationId xmlns:p14="http://schemas.microsoft.com/office/powerpoint/2010/main" val="181482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92E646-7990-4A96-A111-EE4ECFAD2983}"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27118425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F7654CC-BF28-D741-8FFE-3F02C5949AF5}" type="slidenum">
              <a:rPr lang="en-US" smtClean="0">
                <a:solidFill>
                  <a:prstClr val="black"/>
                </a:solidFill>
              </a:rPr>
              <a:pPr>
                <a:defRPr/>
              </a:pPr>
              <a:t>258</a:t>
            </a:fld>
            <a:endParaRPr lang="en-US" dirty="0">
              <a:solidFill>
                <a:prstClr val="black"/>
              </a:solidFill>
            </a:endParaRPr>
          </a:p>
        </p:txBody>
      </p:sp>
    </p:spTree>
    <p:extLst>
      <p:ext uri="{BB962C8B-B14F-4D97-AF65-F5344CB8AC3E}">
        <p14:creationId xmlns:p14="http://schemas.microsoft.com/office/powerpoint/2010/main" val="9693384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F7654CC-BF28-D741-8FFE-3F02C5949AF5}" type="slidenum">
              <a:rPr lang="en-US" smtClean="0">
                <a:solidFill>
                  <a:prstClr val="black"/>
                </a:solidFill>
              </a:rPr>
              <a:pPr>
                <a:defRPr/>
              </a:pPr>
              <a:t>259</a:t>
            </a:fld>
            <a:endParaRPr lang="en-US" dirty="0">
              <a:solidFill>
                <a:prstClr val="black"/>
              </a:solidFill>
            </a:endParaRPr>
          </a:p>
        </p:txBody>
      </p:sp>
    </p:spTree>
    <p:extLst>
      <p:ext uri="{BB962C8B-B14F-4D97-AF65-F5344CB8AC3E}">
        <p14:creationId xmlns:p14="http://schemas.microsoft.com/office/powerpoint/2010/main" val="11080068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F7654CC-BF28-D741-8FFE-3F02C5949AF5}" type="slidenum">
              <a:rPr lang="en-US" smtClean="0">
                <a:solidFill>
                  <a:prstClr val="black"/>
                </a:solidFill>
              </a:rPr>
              <a:pPr>
                <a:defRPr/>
              </a:pPr>
              <a:t>260</a:t>
            </a:fld>
            <a:endParaRPr lang="en-US" dirty="0">
              <a:solidFill>
                <a:prstClr val="black"/>
              </a:solidFill>
            </a:endParaRPr>
          </a:p>
        </p:txBody>
      </p:sp>
    </p:spTree>
    <p:extLst>
      <p:ext uri="{BB962C8B-B14F-4D97-AF65-F5344CB8AC3E}">
        <p14:creationId xmlns:p14="http://schemas.microsoft.com/office/powerpoint/2010/main" val="363247402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F7654CC-BF28-D741-8FFE-3F02C5949AF5}" type="slidenum">
              <a:rPr lang="en-US" smtClean="0">
                <a:solidFill>
                  <a:prstClr val="black"/>
                </a:solidFill>
              </a:rPr>
              <a:pPr>
                <a:defRPr/>
              </a:pPr>
              <a:t>261</a:t>
            </a:fld>
            <a:endParaRPr lang="en-US" dirty="0">
              <a:solidFill>
                <a:prstClr val="black"/>
              </a:solidFill>
            </a:endParaRPr>
          </a:p>
        </p:txBody>
      </p:sp>
    </p:spTree>
    <p:extLst>
      <p:ext uri="{BB962C8B-B14F-4D97-AF65-F5344CB8AC3E}">
        <p14:creationId xmlns:p14="http://schemas.microsoft.com/office/powerpoint/2010/main" val="241865549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F7654CC-BF28-D741-8FFE-3F02C5949AF5}" type="slidenum">
              <a:rPr lang="en-US" smtClean="0">
                <a:solidFill>
                  <a:prstClr val="black"/>
                </a:solidFill>
              </a:rPr>
              <a:pPr>
                <a:defRPr/>
              </a:pPr>
              <a:t>262</a:t>
            </a:fld>
            <a:endParaRPr lang="en-US" dirty="0">
              <a:solidFill>
                <a:prstClr val="black"/>
              </a:solidFill>
            </a:endParaRPr>
          </a:p>
        </p:txBody>
      </p:sp>
    </p:spTree>
    <p:extLst>
      <p:ext uri="{BB962C8B-B14F-4D97-AF65-F5344CB8AC3E}">
        <p14:creationId xmlns:p14="http://schemas.microsoft.com/office/powerpoint/2010/main" val="3012926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On May 6th I and my co-chair for the Senior Staff Steering Committee of the President’s Task Force on Environmental Health Risks and Safety Ricks to Children, Sandra Howard (Senior Environmental Health Advisor, Office of the Assistant Secretary for Health, DHHS), had the pleasure of co-hosting a meeting of the Federal Asthma Disparities Action Plan partners to assess how we are doing and to set a course for the next year.</a:t>
            </a:r>
          </a:p>
          <a:p>
            <a:pPr marL="0" indent="0">
              <a:buFont typeface="Arial" panose="020B0604020202020204" pitchFamily="34" charset="0"/>
              <a:buNone/>
            </a:pPr>
            <a:endParaRPr lang="en-US" dirty="0" smtClean="0">
              <a:effectLst/>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While we have more to do, hearing from more than a dozen Federal agencies – many of whom are here today -- underscored for me the value of bringing our various disciplines together to combine our individual agency expertise, resources and assets.</a:t>
            </a:r>
          </a:p>
        </p:txBody>
      </p:sp>
      <p:sp>
        <p:nvSpPr>
          <p:cNvPr id="4" name="Slide Number Placeholder 3"/>
          <p:cNvSpPr>
            <a:spLocks noGrp="1"/>
          </p:cNvSpPr>
          <p:nvPr>
            <p:ph type="sldNum" sz="quarter" idx="10"/>
          </p:nvPr>
        </p:nvSpPr>
        <p:spPr/>
        <p:txBody>
          <a:bodyPr/>
          <a:lstStyle/>
          <a:p>
            <a:fld id="{6426D784-5DFF-4265-9B9E-4C58D91DD0C2}"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296589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Through the</a:t>
            </a:r>
            <a:r>
              <a:rPr lang="en-US" sz="1200" kern="1200" baseline="0" dirty="0" smtClean="0">
                <a:solidFill>
                  <a:schemeClr val="tx1"/>
                </a:solidFill>
                <a:effectLst/>
                <a:latin typeface="+mn-lt"/>
                <a:ea typeface="+mn-ea"/>
                <a:cs typeface="+mn-cs"/>
              </a:rPr>
              <a:t> action plan, </a:t>
            </a:r>
            <a:r>
              <a:rPr lang="en-US" sz="1200" kern="1200" dirty="0" smtClean="0">
                <a:solidFill>
                  <a:schemeClr val="tx1"/>
                </a:solidFill>
                <a:effectLst/>
                <a:latin typeface="+mn-lt"/>
                <a:ea typeface="+mn-ea"/>
                <a:cs typeface="+mn-cs"/>
              </a:rPr>
              <a:t>I believe we are optimizing our collective impact by collaborating in ways we never have before.  There is no single solution to the problem – but when we work to manage asthma comprehensively -- through health care and through environmental, housing, social, and public health programs -- we can make real progress.</a:t>
            </a:r>
            <a:endParaRPr lang="en-US" dirty="0" smtClean="0">
              <a:effectLst/>
            </a:endParaRP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This coordinated work at the Federal level will, allow us to better serve all of you who are working tirelessly to improve the quality of life for children with asthma in your communities.</a:t>
            </a:r>
            <a:endParaRPr lang="en-US" dirty="0" smtClean="0">
              <a:effectLst/>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992E646-7990-4A96-A111-EE4ECFAD2983}"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51347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Administrator McCarthy and I consider children’s health a top priority at EPA and we remain committed to doing everything we can to tackle disproportionately high asthma rates and poor health outcomes in our most vulnerable populations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low-income</a:t>
            </a:r>
            <a:r>
              <a:rPr lang="en-US" sz="1200" kern="1200" baseline="0" dirty="0" smtClean="0">
                <a:solidFill>
                  <a:schemeClr val="tx1"/>
                </a:solidFill>
                <a:effectLst/>
                <a:latin typeface="+mn-lt"/>
                <a:ea typeface="+mn-ea"/>
                <a:cs typeface="+mn-cs"/>
              </a:rPr>
              <a:t> and minority children</a:t>
            </a:r>
            <a:r>
              <a:rPr lang="en-US" sz="1200" kern="1200" dirty="0" smtClean="0">
                <a:solidFill>
                  <a:schemeClr val="tx1"/>
                </a:solidFill>
                <a:effectLst/>
                <a:latin typeface="+mn-lt"/>
                <a:ea typeface="+mn-ea"/>
                <a:cs typeface="+mn-cs"/>
              </a:rPr>
              <a:t>.</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E992E646-7990-4A96-A111-EE4ECFAD2983}"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70279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Low-income and minority children are more likely to have asthma—they are also more likely to be hospitalized for their symptoms than other children.  And Puerto Rican children have the highest asthma rates among all ethnicities at 20 percent.  Quite simply, that’s not acceptable.</a:t>
            </a:r>
          </a:p>
          <a:p>
            <a:pPr marL="0" indent="0">
              <a:buFont typeface="Arial" panose="020B0604020202020204" pitchFamily="34" charset="0"/>
              <a:buNone/>
            </a:pPr>
            <a:endParaRPr lang="en-US" dirty="0" smtClean="0">
              <a:effectLst/>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Today’s conversation will take us one step closer to identifying solutions that ensure low income and minority children and their families have continuous access to the care they need.  Individualized care that extends beyond the clinical setting and addresses the role of housing in improving health.</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We want to get these kids and their families out of the hospital and on to leading healthy and active lives</a:t>
            </a:r>
            <a:r>
              <a:rPr lang="en-US" dirty="0" smtClean="0"/>
              <a:t>.</a:t>
            </a:r>
            <a:endParaRPr lang="en-US" dirty="0"/>
          </a:p>
        </p:txBody>
      </p:sp>
      <p:sp>
        <p:nvSpPr>
          <p:cNvPr id="4" name="Slide Number Placeholder 3"/>
          <p:cNvSpPr>
            <a:spLocks noGrp="1"/>
          </p:cNvSpPr>
          <p:nvPr>
            <p:ph type="sldNum" sz="quarter" idx="10"/>
          </p:nvPr>
        </p:nvSpPr>
        <p:spPr/>
        <p:txBody>
          <a:bodyPr/>
          <a:lstStyle/>
          <a:p>
            <a:fld id="{2131F6C6-AC18-4CD1-9EAC-7DA1F5C6B1B8}"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156141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431800" y="708025"/>
            <a:ext cx="6302375" cy="3544888"/>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effectLst/>
              </a:rPr>
              <a:t>A key</a:t>
            </a:r>
            <a:r>
              <a:rPr lang="en-US" baseline="0" dirty="0" smtClean="0">
                <a:effectLst/>
              </a:rPr>
              <a:t> area of focus for us since we started our asthma program at EPA has been to empower children and their families with the knowledge to get control of their asthma.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Our </a:t>
            </a:r>
            <a:r>
              <a:rPr lang="en-US" dirty="0" smtClean="0"/>
              <a:t>national media campaigns, developed</a:t>
            </a:r>
            <a:r>
              <a:rPr lang="en-US" baseline="0" dirty="0" smtClean="0"/>
              <a:t> in partnership with the Ad Council, are designed to i</a:t>
            </a:r>
            <a:r>
              <a:rPr lang="en-US" dirty="0" smtClean="0"/>
              <a:t>ncrease awareness and understanding</a:t>
            </a:r>
            <a:r>
              <a:rPr lang="en-US" baseline="0" dirty="0" smtClean="0"/>
              <a:t> that</a:t>
            </a:r>
            <a:r>
              <a:rPr lang="en-US" dirty="0" smtClean="0"/>
              <a:t> serious asthma attacks can be prevented</a:t>
            </a:r>
            <a:r>
              <a:rPr lang="en-US" baseline="0" dirty="0" smtClean="0"/>
              <a:t> and to provide </a:t>
            </a:r>
            <a:r>
              <a:rPr lang="en-US" dirty="0" smtClean="0"/>
              <a:t>tips on how to manage indoor asthma triggers in an effort to reduce attacks.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smtClean="0"/>
          </a:p>
          <a:p>
            <a:pPr marL="171450" indent="-171450">
              <a:buFont typeface="Arial" panose="020B0604020202020204" pitchFamily="34" charset="0"/>
              <a:buChar char="•"/>
              <a:defRPr/>
            </a:pPr>
            <a:r>
              <a:rPr lang="en-US" sz="1200" b="0" i="0" kern="1200" dirty="0" smtClean="0">
                <a:solidFill>
                  <a:schemeClr val="tx1"/>
                </a:solidFill>
                <a:effectLst/>
                <a:latin typeface="+mn-lt"/>
                <a:ea typeface="+mn-ea"/>
                <a:cs typeface="+mn-cs"/>
              </a:rPr>
              <a:t>The Breathe Easies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 the fifth phase of our national media campaign launched in September 2013 -- has a</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potential reach of 28 million people and </a:t>
            </a:r>
            <a:r>
              <a:rPr lang="en-US" dirty="0" smtClean="0"/>
              <a:t>promotes environmental management of common asthma triggers.</a:t>
            </a:r>
            <a:endParaRPr lang="en-US" sz="1200" b="0" i="0" kern="1200" dirty="0" smtClean="0">
              <a:solidFill>
                <a:schemeClr val="tx1"/>
              </a:solidFill>
              <a:effectLst/>
              <a:latin typeface="+mn-lt"/>
              <a:ea typeface="+mn-ea"/>
              <a:cs typeface="+mn-cs"/>
            </a:endParaRPr>
          </a:p>
          <a:p>
            <a:pPr marR="0" algn="l" defTabSz="914400" rtl="0" eaLnBrk="1" fontAlgn="auto" latinLnBrk="0" hangingPunct="1">
              <a:lnSpc>
                <a:spcPct val="100000"/>
              </a:lnSpc>
              <a:spcBef>
                <a:spcPts val="0"/>
              </a:spcBef>
              <a:spcAft>
                <a:spcPts val="0"/>
              </a:spcAft>
              <a:buClrTx/>
              <a:buSzTx/>
              <a:tabLst/>
              <a:defRPr/>
            </a:pP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defRPr/>
            </a:pPr>
            <a:r>
              <a:rPr lang="en-US" dirty="0" smtClean="0"/>
              <a:t>We </a:t>
            </a:r>
            <a:r>
              <a:rPr lang="en-US" dirty="0"/>
              <a:t>understand that it will take collaborative approaches and comprehensive solutions to realize national-level changes. </a:t>
            </a:r>
            <a:endParaRPr lang="en-US" dirty="0" smtClean="0"/>
          </a:p>
        </p:txBody>
      </p:sp>
      <p:sp>
        <p:nvSpPr>
          <p:cNvPr id="23555" name="Slide Number Placeholder 3"/>
          <p:cNvSpPr txBox="1">
            <a:spLocks noGrp="1"/>
          </p:cNvSpPr>
          <p:nvPr/>
        </p:nvSpPr>
        <p:spPr bwMode="auto">
          <a:xfrm>
            <a:off x="4059181" y="8977133"/>
            <a:ext cx="3105348" cy="472567"/>
          </a:xfrm>
          <a:prstGeom prst="rect">
            <a:avLst/>
          </a:prstGeom>
          <a:noFill/>
          <a:ln>
            <a:miter lim="800000"/>
            <a:headEnd/>
            <a:tailEnd/>
          </a:ln>
        </p:spPr>
        <p:txBody>
          <a:bodyPr lIns="94947" tIns="47474" rIns="94947" bIns="47474" anchor="b"/>
          <a:lstStyle/>
          <a:p>
            <a:pPr algn="r">
              <a:defRPr/>
            </a:pPr>
            <a:fld id="{3A38C781-21A8-4D91-96AD-B853CA6562F2}" type="slidenum">
              <a:rPr lang="en-US" sz="1200">
                <a:solidFill>
                  <a:prstClr val="black"/>
                </a:solidFill>
              </a:rPr>
              <a:pPr algn="r">
                <a:defRPr/>
              </a:pPr>
              <a:t>32</a:t>
            </a:fld>
            <a:endParaRPr lang="en-US" sz="1200" dirty="0">
              <a:solidFill>
                <a:prstClr val="black"/>
              </a:solidFill>
            </a:endParaRPr>
          </a:p>
        </p:txBody>
      </p:sp>
    </p:spTree>
    <p:extLst>
      <p:ext uri="{BB962C8B-B14F-4D97-AF65-F5344CB8AC3E}">
        <p14:creationId xmlns:p14="http://schemas.microsoft.com/office/powerpoint/2010/main" val="3963583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pPr>
            <a:r>
              <a:rPr lang="en-US" dirty="0"/>
              <a:t>As a federal partner in this work, at EPA, we are also using our national platform to support community and state level efforts aimed at ensuring children and their families have access to home and school-based services.  </a:t>
            </a:r>
            <a:endParaRPr lang="en-US" dirty="0" smtClean="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smtClean="0"/>
              <a:t>We </a:t>
            </a:r>
            <a:r>
              <a:rPr lang="en-US" dirty="0"/>
              <a:t>are working to promote the design of programs that help them manage their asthma better and address environmental triggers and housing conditions that contribute to adverse health outcomes. </a:t>
            </a:r>
            <a:endParaRPr lang="en-US" dirty="0" smtClean="0"/>
          </a:p>
          <a:p>
            <a:endParaRPr lang="en-US" dirty="0" smtClean="0"/>
          </a:p>
          <a:p>
            <a:pPr marL="171450" indent="-171450">
              <a:buFont typeface="Arial" panose="020B0604020202020204" pitchFamily="34" charset="0"/>
              <a:buChar char="•"/>
            </a:pPr>
            <a:r>
              <a:rPr lang="en-US" dirty="0"/>
              <a:t>In addition to our </a:t>
            </a:r>
            <a:r>
              <a:rPr lang="en-US" dirty="0" smtClean="0"/>
              <a:t>work with the </a:t>
            </a:r>
            <a:r>
              <a:rPr lang="en-US" dirty="0"/>
              <a:t>Ad </a:t>
            </a:r>
            <a:r>
              <a:rPr lang="en-US" dirty="0" smtClean="0"/>
              <a:t>Council, we also partner </a:t>
            </a:r>
            <a:r>
              <a:rPr lang="en-US" sz="1200" kern="1200" baseline="0" dirty="0" smtClean="0">
                <a:solidFill>
                  <a:schemeClr val="tx1"/>
                </a:solidFill>
                <a:effectLst/>
                <a:latin typeface="+mn-lt"/>
                <a:ea typeface="+mn-ea"/>
                <a:cs typeface="+mn-cs"/>
              </a:rPr>
              <a:t>with other</a:t>
            </a:r>
            <a:r>
              <a:rPr lang="en-US" sz="1200" kern="1200" dirty="0" smtClean="0">
                <a:solidFill>
                  <a:schemeClr val="tx1"/>
                </a:solidFill>
                <a:effectLst/>
                <a:latin typeface="+mn-lt"/>
                <a:ea typeface="+mn-ea"/>
                <a:cs typeface="+mn-cs"/>
              </a:rPr>
              <a:t> non-profit organizations.  I would like to briefly highlight three cooperative partners working on projects closely aligned to today’s conversation.  All of these projects are in their first of three years:</a:t>
            </a:r>
          </a:p>
          <a:p>
            <a:pPr lvl="0"/>
            <a:endParaRPr lang="en-US" sz="12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We are working with the </a:t>
            </a:r>
            <a:r>
              <a:rPr lang="en-US" sz="1200" u="sng" kern="1200" dirty="0" smtClean="0">
                <a:solidFill>
                  <a:schemeClr val="tx1"/>
                </a:solidFill>
                <a:effectLst/>
                <a:latin typeface="+mn-lt"/>
                <a:ea typeface="+mn-ea"/>
                <a:cs typeface="+mn-cs"/>
              </a:rPr>
              <a:t>National Center for Healthy Housing</a:t>
            </a:r>
            <a:r>
              <a:rPr lang="en-US" sz="1200" kern="1200" dirty="0" smtClean="0">
                <a:solidFill>
                  <a:schemeClr val="tx1"/>
                </a:solidFill>
                <a:effectLst/>
                <a:latin typeface="+mn-lt"/>
                <a:ea typeface="+mn-ea"/>
                <a:cs typeface="+mn-cs"/>
              </a:rPr>
              <a:t> to train and provide technical assistance to help state agencies and other stakeholders launch and grow large-scale, evidence-based sustainable asthma home visiting programs.  You will hear from Amanda Reddy later this morning and I invite you to consider how this work may help drive action in Pennsylvania.</a:t>
            </a:r>
          </a:p>
          <a:p>
            <a:pPr marL="628650" lvl="1"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Through our partnership with </a:t>
            </a:r>
            <a:r>
              <a:rPr lang="en-US" sz="1200" u="sng" kern="1200" dirty="0" smtClean="0">
                <a:solidFill>
                  <a:schemeClr val="tx1"/>
                </a:solidFill>
                <a:effectLst/>
                <a:latin typeface="+mn-lt"/>
                <a:ea typeface="+mn-ea"/>
                <a:cs typeface="+mn-cs"/>
              </a:rPr>
              <a:t>America’s Health Insurance Plans</a:t>
            </a:r>
            <a:r>
              <a:rPr lang="en-US" sz="1200" kern="1200" dirty="0" smtClean="0">
                <a:solidFill>
                  <a:schemeClr val="tx1"/>
                </a:solidFill>
                <a:effectLst/>
                <a:latin typeface="+mn-lt"/>
                <a:ea typeface="+mn-ea"/>
                <a:cs typeface="+mn-cs"/>
              </a:rPr>
              <a:t> we are identifying and disseminating promising interventions across health plans and their provider networks to help promote comprehensive asthma management among culturally diverse populations.</a:t>
            </a:r>
          </a:p>
          <a:p>
            <a:pPr lvl="0"/>
            <a:endParaRPr lang="en-US" sz="12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We are also partnering with the </a:t>
            </a:r>
            <a:r>
              <a:rPr lang="en-US" sz="1200" u="sng" kern="1200" dirty="0" smtClean="0">
                <a:solidFill>
                  <a:schemeClr val="tx1"/>
                </a:solidFill>
                <a:effectLst/>
                <a:latin typeface="+mn-lt"/>
                <a:ea typeface="+mn-ea"/>
                <a:cs typeface="+mn-cs"/>
              </a:rPr>
              <a:t>Public Health Institute</a:t>
            </a:r>
            <a:r>
              <a:rPr lang="en-US" sz="1200" kern="1200" dirty="0" smtClean="0">
                <a:solidFill>
                  <a:schemeClr val="tx1"/>
                </a:solidFill>
                <a:effectLst/>
                <a:latin typeface="+mn-lt"/>
                <a:ea typeface="+mn-ea"/>
                <a:cs typeface="+mn-cs"/>
              </a:rPr>
              <a:t> to increase the number of school-based health centers – health care providers serving more than 2 million children primarily in low income areas -- that incorporate environmental asthma interventions into their chronic disease management services.</a:t>
            </a:r>
            <a:endParaRPr lang="en-US" dirty="0" smtClean="0">
              <a:effectLst/>
            </a:endParaRP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These projects target both the programs on the ground delivering services in homes and schools as well as health plans, state Medicaid and other stakeholders who can provide coverage for these services.  At the end of the day it is our hope that this work will contribute significantly to our collective efforts to increase access to care that meets children and their families where they live and learn and compliments clinical care.</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35E44D1-8522-4F4E-8172-10CC0DD6C9B0}" type="slidenum">
              <a:rPr lang="en-US">
                <a:solidFill>
                  <a:prstClr val="black"/>
                </a:solidFill>
                <a:latin typeface="Calibri" panose="020F0502020204030204" pitchFamily="34" charset="0"/>
              </a:rPr>
              <a:pPr eaLnBrk="1" hangingPunct="1"/>
              <a:t>33</a:t>
            </a:fld>
            <a:endParaRPr lang="en-US" dirty="0">
              <a:solidFill>
                <a:prstClr val="black"/>
              </a:solidFill>
              <a:latin typeface="Calibri" panose="020F0502020204030204" pitchFamily="34" charset="0"/>
            </a:endParaRPr>
          </a:p>
        </p:txBody>
      </p:sp>
    </p:spTree>
    <p:extLst>
      <p:ext uri="{BB962C8B-B14F-4D97-AF65-F5344CB8AC3E}">
        <p14:creationId xmlns:p14="http://schemas.microsoft.com/office/powerpoint/2010/main" val="130751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As we all strive to make progress within our own communities I would also like to offer </a:t>
            </a:r>
            <a:r>
              <a:rPr lang="en-US" sz="1200" u="sng" kern="1200" dirty="0" smtClean="0">
                <a:solidFill>
                  <a:schemeClr val="tx1"/>
                </a:solidFill>
                <a:effectLst/>
                <a:latin typeface="+mn-lt"/>
                <a:ea typeface="+mn-ea"/>
                <a:cs typeface="+mn-cs"/>
                <a:hlinkClick r:id="rId3"/>
              </a:rPr>
              <a:t>AsthmaCommunityNetwork.org</a:t>
            </a:r>
            <a:r>
              <a:rPr lang="en-US" sz="1200" kern="1200" dirty="0" smtClean="0">
                <a:solidFill>
                  <a:schemeClr val="tx1"/>
                </a:solidFill>
                <a:effectLst/>
                <a:latin typeface="+mn-lt"/>
                <a:ea typeface="+mn-ea"/>
                <a:cs typeface="+mn-cs"/>
              </a:rPr>
              <a:t> -- the on-line community of practice that EPA spearheads -- as a platform to help track progress as well as advance knowledge and best practices around sustainable financing for these services.  This online communication platform and resource bank serves nearly 1000 programs and 3300 individuals representing communities across the country as well as many federal agency grantees and regional counterparts.</a:t>
            </a:r>
          </a:p>
          <a:p>
            <a:pPr marL="17145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Since the launch of the Action Plan we have seen a significant increase in the number of programs engaging on the network through blog posts, publicizing events and sharing resources.</a:t>
            </a:r>
            <a:endParaRPr lang="en-US" dirty="0" smtClean="0">
              <a:effectLst/>
            </a:endParaRP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We currently host materials from past HUD reimbursement summits along with webinars, podcasts, and many other tools that can help you advance work in this area including a database of existing Community Health Worker training and curricula programs, and materials to help you develop your value proposition when pitching potential funders.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EPA remains committed to providing access to technical assistance, best practices and resources through asthmacommunitynetwork.org.  We encourage you to become a member and engage other federal and community programs through this platform as well as to share your expertise.</a:t>
            </a:r>
            <a:endParaRPr lang="en-US" dirty="0">
              <a:effectLst/>
            </a:endParaRPr>
          </a:p>
        </p:txBody>
      </p:sp>
      <p:sp>
        <p:nvSpPr>
          <p:cNvPr id="4" name="Slide Number Placeholder 3"/>
          <p:cNvSpPr>
            <a:spLocks noGrp="1"/>
          </p:cNvSpPr>
          <p:nvPr>
            <p:ph type="sldNum" sz="quarter" idx="10"/>
          </p:nvPr>
        </p:nvSpPr>
        <p:spPr/>
        <p:txBody>
          <a:bodyPr/>
          <a:lstStyle/>
          <a:p>
            <a:fld id="{E992E646-7990-4A96-A111-EE4ECFAD2983}"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91522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work I have highlighted for you today represents EPA’s efforts at the national level that my colleagues within our Indoor Environments Division manage.  On this slide I’ve provided contact information for both of our office.  </a:t>
            </a:r>
            <a:r>
              <a:rPr lang="en-US" sz="1200" kern="1200" baseline="0" dirty="0" smtClean="0">
                <a:solidFill>
                  <a:schemeClr val="tx1"/>
                </a:solidFill>
                <a:effectLst/>
                <a:latin typeface="+mn-lt"/>
                <a:ea typeface="+mn-ea"/>
                <a:cs typeface="+mn-cs"/>
              </a:rPr>
              <a:t>For this to be a success it will take all of us working together at the national, regional, state and local levels.  After lunch you will hear from Regional Administrator Garvin who will highlight EPA’s work across the region.  Our regional offices are our eyes and ears on the ground.  They provide the direct support to communities and inform our areas of focus nationally.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closing, I would like to t</a:t>
            </a:r>
            <a:r>
              <a:rPr lang="en-US" sz="1200" kern="1200" dirty="0" smtClean="0">
                <a:solidFill>
                  <a:schemeClr val="tx1"/>
                </a:solidFill>
                <a:effectLst/>
                <a:latin typeface="+mn-lt"/>
                <a:ea typeface="+mn-ea"/>
                <a:cs typeface="+mn-cs"/>
              </a:rPr>
              <a:t>hank you for your leadership on this important issue.  Your efforts are critical to improving the lives of kids most in need.  I look forward to spending today with you and following your progress moving forward.</a:t>
            </a:r>
            <a:endParaRPr lang="en-US" dirty="0" smtClean="0">
              <a:effectLst/>
            </a:endParaRPr>
          </a:p>
          <a:p>
            <a:endParaRPr lang="en-US" sz="1200" dirty="0">
              <a:solidFill>
                <a:schemeClr val="tx1">
                  <a:lumMod val="65000"/>
                  <a:lumOff val="35000"/>
                </a:schemeClr>
              </a:solidFill>
            </a:endParaRPr>
          </a:p>
        </p:txBody>
      </p:sp>
      <p:sp>
        <p:nvSpPr>
          <p:cNvPr id="4" name="Slide Number Placeholder 3"/>
          <p:cNvSpPr>
            <a:spLocks noGrp="1"/>
          </p:cNvSpPr>
          <p:nvPr>
            <p:ph type="sldNum" sz="quarter" idx="10"/>
          </p:nvPr>
        </p:nvSpPr>
        <p:spPr/>
        <p:txBody>
          <a:bodyPr/>
          <a:lstStyle/>
          <a:p>
            <a:fld id="{357E2D14-D8E9-7842-A59D-FC11CD467858}"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760032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normAutofit/>
          </a:bodyPr>
          <a:lstStyle/>
          <a:p>
            <a:endParaRPr lang="en-US" dirty="0" smtClean="0"/>
          </a:p>
        </p:txBody>
      </p:sp>
      <p:sp>
        <p:nvSpPr>
          <p:cNvPr id="24580" name="Slide Number Placeholder 3"/>
          <p:cNvSpPr>
            <a:spLocks noGrp="1"/>
          </p:cNvSpPr>
          <p:nvPr>
            <p:ph type="sldNum" sz="quarter" idx="5"/>
          </p:nvPr>
        </p:nvSpPr>
        <p:spPr>
          <a:noFill/>
        </p:spPr>
        <p:txBody>
          <a:bodyPr/>
          <a:lstStyle/>
          <a:p>
            <a:pPr defTabSz="929497"/>
            <a:fld id="{57B60D68-8D0B-4650-A95D-2332E1518AC4}" type="slidenum">
              <a:rPr lang="en-US" smtClean="0">
                <a:solidFill>
                  <a:srgbClr val="000000"/>
                </a:solidFill>
              </a:rPr>
              <a:pPr defTabSz="929497"/>
              <a:t>14</a:t>
            </a:fld>
            <a:endParaRPr lang="en-US" dirty="0" smtClean="0">
              <a:solidFill>
                <a:srgbClr val="000000"/>
              </a:solidFill>
            </a:endParaRPr>
          </a:p>
        </p:txBody>
      </p:sp>
    </p:spTree>
    <p:extLst>
      <p:ext uri="{BB962C8B-B14F-4D97-AF65-F5344CB8AC3E}">
        <p14:creationId xmlns:p14="http://schemas.microsoft.com/office/powerpoint/2010/main" val="2095498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6810D2-5B33-44EC-9FCE-D6A7FBCDAFCD}"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007772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C03C87-2122-4B92-B6D6-888CF3ADFE7D}"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664515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pPr eaLnBrk="1" hangingPunct="1">
              <a:lnSpc>
                <a:spcPct val="90000"/>
              </a:lnSpc>
              <a:spcBef>
                <a:spcPct val="0"/>
              </a:spcBef>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14199A1-C097-443E-BD83-307742166A46}"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9964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6810D2-5B33-44EC-9FCE-D6A7FBCDAFCD}"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884250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xfrm>
            <a:off x="406400" y="696913"/>
            <a:ext cx="6197600" cy="3486150"/>
          </a:xfrm>
          <a:ln/>
        </p:spPr>
      </p:sp>
      <p:sp>
        <p:nvSpPr>
          <p:cNvPr id="98307" name="Notes Placeholder 2"/>
          <p:cNvSpPr>
            <a:spLocks noGrp="1"/>
          </p:cNvSpPr>
          <p:nvPr>
            <p:ph type="body" idx="1"/>
          </p:nvPr>
        </p:nvSpPr>
        <p:spPr>
          <a:noFill/>
          <a:ln/>
        </p:spPr>
        <p:txBody>
          <a:bodyPr/>
          <a:lstStyle/>
          <a:p>
            <a:r>
              <a:rPr lang="en-US" b="1" dirty="0" smtClean="0">
                <a:solidFill>
                  <a:srgbClr val="FF0000"/>
                </a:solidFill>
                <a:latin typeface="Arial" pitchFamily="34" charset="0"/>
              </a:rPr>
              <a:t> </a:t>
            </a:r>
            <a:endParaRPr lang="en-US" dirty="0" smtClean="0">
              <a:latin typeface="Arial" pitchFamily="34" charset="0"/>
            </a:endParaRPr>
          </a:p>
          <a:p>
            <a:pPr>
              <a:spcAft>
                <a:spcPts val="1246"/>
              </a:spcAft>
            </a:pPr>
            <a:endParaRPr lang="en-US" dirty="0" smtClean="0">
              <a:latin typeface="Arial" pitchFamily="34" charset="0"/>
            </a:endParaRPr>
          </a:p>
          <a:p>
            <a:endParaRPr lang="en-US" dirty="0" smtClean="0">
              <a:latin typeface="Arial" pitchFamily="34" charset="0"/>
            </a:endParaRPr>
          </a:p>
        </p:txBody>
      </p:sp>
      <p:sp>
        <p:nvSpPr>
          <p:cNvPr id="98308" name="Slide Number Placeholder 3"/>
          <p:cNvSpPr>
            <a:spLocks noGrp="1"/>
          </p:cNvSpPr>
          <p:nvPr>
            <p:ph type="sldNum" sz="quarter" idx="5"/>
          </p:nvPr>
        </p:nvSpPr>
        <p:spPr>
          <a:noFill/>
        </p:spPr>
        <p:txBody>
          <a:bodyPr/>
          <a:lstStyle/>
          <a:p>
            <a:fld id="{382A5076-3269-4AC7-B82C-9DA0F15206BA}" type="slidenum">
              <a:rPr lang="en-US" smtClean="0">
                <a:solidFill>
                  <a:prstClr val="black"/>
                </a:solidFill>
                <a:latin typeface="Arial" pitchFamily="34" charset="0"/>
              </a:rPr>
              <a:pPr/>
              <a:t>41</a:t>
            </a:fld>
            <a:endParaRPr lang="en-US" smtClean="0">
              <a:solidFill>
                <a:prstClr val="black"/>
              </a:solidFill>
              <a:latin typeface="Arial" pitchFamily="34" charset="0"/>
            </a:endParaRPr>
          </a:p>
        </p:txBody>
      </p:sp>
    </p:spTree>
    <p:extLst>
      <p:ext uri="{BB962C8B-B14F-4D97-AF65-F5344CB8AC3E}">
        <p14:creationId xmlns:p14="http://schemas.microsoft.com/office/powerpoint/2010/main" val="1084597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C03C87-2122-4B92-B6D6-888CF3ADFE7D}"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1305136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34C03C87-2122-4B92-B6D6-888CF3ADFE7D}"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9945343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C03C87-2122-4B92-B6D6-888CF3ADFE7D}"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516556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6810D2-5B33-44EC-9FCE-D6A7FBCDAFCD}"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2620451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6810D2-5B33-44EC-9FCE-D6A7FBCDAFCD}"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327627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D3601D0B-67EA-4C94-8E18-576E02EF5BDD}"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90072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6810D2-5B33-44EC-9FCE-D6A7FBCDAFCD}"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973251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699465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2377015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666971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278697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20006953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126990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602745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4915228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altLang="en-US" dirty="0" smtClean="0">
              <a:ea typeface="MS PGothic" panose="020B0600070205080204" pitchFamily="34" charset="-128"/>
            </a:endParaRPr>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609338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86F831-645D-4758-BC46-DF8F03539EDA}" type="slidenum">
              <a:rPr lang="en-US">
                <a:solidFill>
                  <a:prstClr val="black"/>
                </a:solidFill>
              </a:rPr>
              <a:pPr fontAlgn="base">
                <a:spcBef>
                  <a:spcPct val="0"/>
                </a:spcBef>
                <a:spcAft>
                  <a:spcPct val="0"/>
                </a:spcAft>
                <a:defRPr/>
              </a:pPr>
              <a:t>16</a:t>
            </a:fld>
            <a:endParaRPr lang="en-US">
              <a:solidFill>
                <a:prstClr val="black"/>
              </a:solidFill>
            </a:endParaRPr>
          </a:p>
        </p:txBody>
      </p:sp>
    </p:spTree>
    <p:extLst>
      <p:ext uri="{BB962C8B-B14F-4D97-AF65-F5344CB8AC3E}">
        <p14:creationId xmlns:p14="http://schemas.microsoft.com/office/powerpoint/2010/main" val="7172855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66612">
              <a:defRPr/>
            </a:pPr>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14635953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300"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7452153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34"/>
              </a:spcBef>
              <a:defRPr/>
            </a:pPr>
            <a:endParaRPr lang="en-US" sz="3000" dirty="0">
              <a:solidFill>
                <a:srgbClr val="FF0000"/>
              </a:solidFill>
            </a:endParaRPr>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1978197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2548256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1686018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003811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18A9C7-7E1F-47C2-BD90-6FA69F0E1D6D}"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19746696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extLst/>
          </a:lstStyle>
          <a:p>
            <a:endParaRPr lang="en-US"/>
          </a:p>
        </p:txBody>
      </p:sp>
      <p:sp>
        <p:nvSpPr>
          <p:cNvPr id="4" name="Rectangle 3"/>
          <p:cNvSpPr>
            <a:spLocks noGrp="1"/>
          </p:cNvSpPr>
          <p:nvPr>
            <p:ph type="sldNum" sz="quarter" idx="10"/>
          </p:nvPr>
        </p:nvSpPr>
        <p:spPr/>
        <p:txBody>
          <a:bodyPr/>
          <a:lstStyle>
            <a:extLst/>
          </a:lstStyle>
          <a:p>
            <a:fld id="{CA5D3BF3-D352-46FC-8343-31F56E6730E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4184729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Products:</a:t>
            </a:r>
          </a:p>
          <a:p>
            <a:pPr lvl="1"/>
            <a:r>
              <a:rPr lang="en-US" b="1" dirty="0" smtClean="0"/>
              <a:t>Resource library</a:t>
            </a:r>
          </a:p>
          <a:p>
            <a:pPr lvl="2"/>
            <a:r>
              <a:rPr lang="en-US" u="sng" dirty="0" smtClean="0">
                <a:hlinkClick r:id="rId3"/>
              </a:rPr>
              <a:t>www.nchh.org/resources/healthcarefinancing.aspx</a:t>
            </a:r>
            <a:endParaRPr lang="en-US" u="sng" dirty="0" smtClean="0"/>
          </a:p>
          <a:p>
            <a:pPr lvl="1"/>
            <a:r>
              <a:rPr lang="en-US" b="1" dirty="0" smtClean="0"/>
              <a:t>Three new technical briefs</a:t>
            </a:r>
          </a:p>
          <a:p>
            <a:pPr lvl="2"/>
            <a:r>
              <a:rPr lang="en-US" i="1" dirty="0" smtClean="0"/>
              <a:t>Pathways to Reimbursement: Understanding and Expanding Medicaid Services in Your State</a:t>
            </a:r>
          </a:p>
          <a:p>
            <a:pPr lvl="2"/>
            <a:r>
              <a:rPr lang="en-US" i="1" dirty="0" smtClean="0"/>
              <a:t>Hospital Community Benefits: Opportunities for Healthy Homes</a:t>
            </a:r>
          </a:p>
          <a:p>
            <a:pPr lvl="2"/>
            <a:r>
              <a:rPr lang="en-US" i="1" dirty="0" smtClean="0"/>
              <a:t>Reimbursement for Healthy Homes Services: A Case Study of Leveraging Existing Medicaid Authority in Texas</a:t>
            </a:r>
          </a:p>
          <a:p>
            <a:pPr lvl="1"/>
            <a:r>
              <a:rPr lang="en-US" b="1" dirty="0" smtClean="0"/>
              <a:t>Survey results and report</a:t>
            </a:r>
          </a:p>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38931808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043684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CC1CCE1-9ADB-4234-A4DC-18AA739AD5F5}" type="slidenum">
              <a:rPr lang="en-US" smtClean="0">
                <a:solidFill>
                  <a:prstClr val="black"/>
                </a:solidFill>
              </a:rPr>
              <a:pPr>
                <a:defRPr/>
              </a:pPr>
              <a:t>17</a:t>
            </a:fld>
            <a:endParaRPr lang="en-US" dirty="0">
              <a:solidFill>
                <a:prstClr val="black"/>
              </a:solidFill>
            </a:endParaRPr>
          </a:p>
        </p:txBody>
      </p:sp>
    </p:spTree>
    <p:extLst>
      <p:ext uri="{BB962C8B-B14F-4D97-AF65-F5344CB8AC3E}">
        <p14:creationId xmlns:p14="http://schemas.microsoft.com/office/powerpoint/2010/main" val="26217881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7034971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31804905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31271609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 State Plan is a contract between a state and the Federal Government describing how that state administers its Medicaid program. It gives an assurance that a state abides by Federal rules and may claim Federal matching funds for its Medicaid program activities. The state plan sets out groups of individuals to be covered, services to be provided, methodologies for providers to be reimbursed and the administrative requirements that States must meet to participate.</a:t>
            </a:r>
          </a:p>
          <a:p>
            <a:r>
              <a:rPr lang="en-US" sz="1200" b="0" i="0" kern="1200" dirty="0" smtClean="0">
                <a:solidFill>
                  <a:schemeClr val="tx1"/>
                </a:solidFill>
                <a:latin typeface="+mn-lt"/>
                <a:ea typeface="+mn-ea"/>
                <a:cs typeface="+mn-cs"/>
              </a:rPr>
              <a:t>States frequently send a state plan amendment, otherwise referred to as a SPA, to the Centers for Medicare and Medicaid Services (CMS) for review and approval. There are many reasons why a state might want to amend their state plan. For example, the state may wish to implement changes required by Federal or state law, Federal or state regulations, or court orders. States also have the flexibility to request permissible program changes, make corrections, or update their plan with new information.</a:t>
            </a:r>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23650638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Waivers are vehicles states can use to test new or existing ways to deliver and pay for health care services in Medicaid and the Children's Health Insurance Program (CHIP). There are four primary types of waivers and demonstration projects:</a:t>
            </a:r>
          </a:p>
          <a:p>
            <a:r>
              <a:rPr lang="en-US" dirty="0" smtClean="0">
                <a:hlinkClick r:id="rId3"/>
              </a:rPr>
              <a:t>Section 1115 Research &amp; Demonstration Projects:</a:t>
            </a:r>
            <a:r>
              <a:rPr lang="en-US" dirty="0" smtClean="0"/>
              <a:t> States can apply for program flexibility to test new or existing approaches to financing and delivering Medicaid and CHIP.</a:t>
            </a:r>
          </a:p>
          <a:p>
            <a:r>
              <a:rPr lang="en-US" dirty="0" smtClean="0">
                <a:hlinkClick r:id="rId4"/>
              </a:rPr>
              <a:t>Section 1915(b) Managed Care Waivers:</a:t>
            </a:r>
            <a:r>
              <a:rPr lang="en-US" dirty="0" smtClean="0"/>
              <a:t> States can apply for waivers to provide services through managed care delivery systems or otherwise limit people's choice of providers.</a:t>
            </a:r>
          </a:p>
          <a:p>
            <a:r>
              <a:rPr lang="en-US" dirty="0" smtClean="0">
                <a:hlinkClick r:id="rId5"/>
              </a:rPr>
              <a:t>Section 1915(c) Home and Community-Based Services Waivers:</a:t>
            </a:r>
            <a:r>
              <a:rPr lang="en-US" dirty="0" smtClean="0"/>
              <a:t> States can apply for waivers to provide long-term care services in home and community settings rather than institutional settings.</a:t>
            </a:r>
          </a:p>
          <a:p>
            <a:r>
              <a:rPr lang="en-US" dirty="0" smtClean="0">
                <a:hlinkClick r:id="rId6"/>
              </a:rPr>
              <a:t>Concurrent Section 1915(b) and 1915(c) Waivers:</a:t>
            </a:r>
            <a:r>
              <a:rPr lang="en-US" dirty="0" smtClean="0"/>
              <a:t> States can apply to simultaneously implement two types of waivers to provide a continuum of services to the elderly and people with disabilities, as long as all Federal requirements for both programs are met.</a:t>
            </a:r>
          </a:p>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1118577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1136579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a:t>
            </a:r>
          </a:p>
          <a:p>
            <a:r>
              <a:rPr lang="en-US" dirty="0" smtClean="0"/>
              <a:t>3=KY, UT, WA</a:t>
            </a:r>
          </a:p>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42929363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1727834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17219684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None</a:t>
            </a:r>
            <a:r>
              <a:rPr lang="en-US" baseline="0" dirty="0" smtClean="0"/>
              <a:t> for housing agencies.</a:t>
            </a:r>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1762494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86F831-645D-4758-BC46-DF8F03539EDA}" type="slidenum">
              <a:rPr lang="en-US">
                <a:solidFill>
                  <a:prstClr val="black"/>
                </a:solidFill>
              </a:rPr>
              <a:pPr fontAlgn="base">
                <a:spcBef>
                  <a:spcPct val="0"/>
                </a:spcBef>
                <a:spcAft>
                  <a:spcPct val="0"/>
                </a:spcAft>
                <a:defRPr/>
              </a:pPr>
              <a:t>18</a:t>
            </a:fld>
            <a:endParaRPr lang="en-US" dirty="0">
              <a:solidFill>
                <a:prstClr val="black"/>
              </a:solidFill>
            </a:endParaRPr>
          </a:p>
        </p:txBody>
      </p:sp>
    </p:spTree>
    <p:extLst>
      <p:ext uri="{BB962C8B-B14F-4D97-AF65-F5344CB8AC3E}">
        <p14:creationId xmlns:p14="http://schemas.microsoft.com/office/powerpoint/2010/main" val="8106487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9038826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15619598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 about current case studies</a:t>
            </a:r>
            <a:endParaRPr lang="en-US" dirty="0"/>
          </a:p>
        </p:txBody>
      </p:sp>
      <p:sp>
        <p:nvSpPr>
          <p:cNvPr id="4" name="Slide Number Placeholder 3"/>
          <p:cNvSpPr>
            <a:spLocks noGrp="1"/>
          </p:cNvSpPr>
          <p:nvPr>
            <p:ph type="sldNum" sz="quarter" idx="10"/>
          </p:nvPr>
        </p:nvSpPr>
        <p:spPr/>
        <p:txBody>
          <a:bodyPr/>
          <a:lstStyle/>
          <a:p>
            <a:fld id="{2F44CCFB-4FC9-4C89-9655-D8282190831F}" type="slidenum">
              <a:rPr lang="en-US" smtClean="0">
                <a:solidFill>
                  <a:prstClr val="black"/>
                </a:solidFill>
              </a:rPr>
              <a:pPr/>
              <a:t>91</a:t>
            </a:fld>
            <a:endParaRPr lang="en-US" dirty="0">
              <a:solidFill>
                <a:prstClr val="black"/>
              </a:solidFill>
            </a:endParaRPr>
          </a:p>
        </p:txBody>
      </p:sp>
    </p:spTree>
    <p:extLst>
      <p:ext uri="{BB962C8B-B14F-4D97-AF65-F5344CB8AC3E}">
        <p14:creationId xmlns:p14="http://schemas.microsoft.com/office/powerpoint/2010/main" val="12218262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B98AFB-CB0D-4DFE-87B9-B4B0D0DE73CD}"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13313588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5D3BF3-D352-46FC-8343-31F56E6730EA}" type="slidenum">
              <a:rPr 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14269962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Narrow" panose="020B0606020202030204" pitchFamily="34" charset="0"/>
              </a:defRPr>
            </a:lvl1pPr>
            <a:lvl2pPr marL="742950" indent="-285750">
              <a:spcBef>
                <a:spcPct val="30000"/>
              </a:spcBef>
              <a:defRPr sz="1200">
                <a:solidFill>
                  <a:schemeClr val="tx1"/>
                </a:solidFill>
                <a:latin typeface="Arial Narrow" panose="020B0606020202030204" pitchFamily="34" charset="0"/>
              </a:defRPr>
            </a:lvl2pPr>
            <a:lvl3pPr marL="1143000" indent="-228600">
              <a:spcBef>
                <a:spcPct val="30000"/>
              </a:spcBef>
              <a:defRPr sz="1200">
                <a:solidFill>
                  <a:schemeClr val="tx1"/>
                </a:solidFill>
                <a:latin typeface="Arial Narrow" panose="020B0606020202030204" pitchFamily="34" charset="0"/>
              </a:defRPr>
            </a:lvl3pPr>
            <a:lvl4pPr marL="1600200" indent="-228600">
              <a:spcBef>
                <a:spcPct val="30000"/>
              </a:spcBef>
              <a:defRPr sz="1200">
                <a:solidFill>
                  <a:schemeClr val="tx1"/>
                </a:solidFill>
                <a:latin typeface="Arial Narrow" panose="020B0606020202030204" pitchFamily="34" charset="0"/>
              </a:defRPr>
            </a:lvl4pPr>
            <a:lvl5pPr marL="2057400" indent="-228600">
              <a:spcBef>
                <a:spcPct val="30000"/>
              </a:spcBef>
              <a:defRPr sz="1200">
                <a:solidFill>
                  <a:schemeClr val="tx1"/>
                </a:solidFill>
                <a:latin typeface="Arial Narrow" panose="020B0606020202030204" pitchFamily="34" charset="0"/>
              </a:defRPr>
            </a:lvl5pPr>
            <a:lvl6pPr marL="2514600" indent="-228600" eaLnBrk="0" fontAlgn="base" hangingPunct="0">
              <a:spcBef>
                <a:spcPct val="30000"/>
              </a:spcBef>
              <a:spcAft>
                <a:spcPct val="0"/>
              </a:spcAft>
              <a:defRPr sz="1200">
                <a:solidFill>
                  <a:schemeClr val="tx1"/>
                </a:solidFill>
                <a:latin typeface="Arial Narrow" panose="020B0606020202030204" pitchFamily="34" charset="0"/>
              </a:defRPr>
            </a:lvl6pPr>
            <a:lvl7pPr marL="2971800" indent="-228600" eaLnBrk="0" fontAlgn="base" hangingPunct="0">
              <a:spcBef>
                <a:spcPct val="30000"/>
              </a:spcBef>
              <a:spcAft>
                <a:spcPct val="0"/>
              </a:spcAft>
              <a:defRPr sz="1200">
                <a:solidFill>
                  <a:schemeClr val="tx1"/>
                </a:solidFill>
                <a:latin typeface="Arial Narrow" panose="020B0606020202030204" pitchFamily="34" charset="0"/>
              </a:defRPr>
            </a:lvl7pPr>
            <a:lvl8pPr marL="3429000" indent="-228600" eaLnBrk="0" fontAlgn="base" hangingPunct="0">
              <a:spcBef>
                <a:spcPct val="30000"/>
              </a:spcBef>
              <a:spcAft>
                <a:spcPct val="0"/>
              </a:spcAft>
              <a:defRPr sz="1200">
                <a:solidFill>
                  <a:schemeClr val="tx1"/>
                </a:solidFill>
                <a:latin typeface="Arial Narrow" panose="020B0606020202030204" pitchFamily="34" charset="0"/>
              </a:defRPr>
            </a:lvl8pPr>
            <a:lvl9pPr marL="3886200" indent="-228600" eaLnBrk="0" fontAlgn="base" hangingPunct="0">
              <a:spcBef>
                <a:spcPct val="30000"/>
              </a:spcBef>
              <a:spcAft>
                <a:spcPct val="0"/>
              </a:spcAft>
              <a:defRPr sz="1200">
                <a:solidFill>
                  <a:schemeClr val="tx1"/>
                </a:solidFill>
                <a:latin typeface="Arial Narrow" panose="020B0606020202030204" pitchFamily="34" charset="0"/>
              </a:defRPr>
            </a:lvl9pPr>
          </a:lstStyle>
          <a:p>
            <a:pPr>
              <a:spcBef>
                <a:spcPct val="0"/>
              </a:spcBef>
            </a:pPr>
            <a:fld id="{5EBC567E-2C31-431E-9E70-FE6CA9FDC9CA}" type="slidenum">
              <a:rPr lang="en-US" altLang="en-US">
                <a:solidFill>
                  <a:srgbClr val="000000"/>
                </a:solidFill>
              </a:rPr>
              <a:pPr>
                <a:spcBef>
                  <a:spcPct val="0"/>
                </a:spcBef>
              </a:pPr>
              <a:t>99</a:t>
            </a:fld>
            <a:endParaRPr lang="en-US" altLang="en-US">
              <a:solidFill>
                <a:srgbClr val="000000"/>
              </a:solidFill>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1852751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Narrow" panose="020B0606020202030204" pitchFamily="34" charset="0"/>
              </a:defRPr>
            </a:lvl1pPr>
            <a:lvl2pPr marL="742950" indent="-285750">
              <a:spcBef>
                <a:spcPct val="30000"/>
              </a:spcBef>
              <a:defRPr sz="1200">
                <a:solidFill>
                  <a:schemeClr val="tx1"/>
                </a:solidFill>
                <a:latin typeface="Arial Narrow" panose="020B0606020202030204" pitchFamily="34" charset="0"/>
              </a:defRPr>
            </a:lvl2pPr>
            <a:lvl3pPr marL="1143000" indent="-228600">
              <a:spcBef>
                <a:spcPct val="30000"/>
              </a:spcBef>
              <a:defRPr sz="1200">
                <a:solidFill>
                  <a:schemeClr val="tx1"/>
                </a:solidFill>
                <a:latin typeface="Arial Narrow" panose="020B0606020202030204" pitchFamily="34" charset="0"/>
              </a:defRPr>
            </a:lvl3pPr>
            <a:lvl4pPr marL="1600200" indent="-228600">
              <a:spcBef>
                <a:spcPct val="30000"/>
              </a:spcBef>
              <a:defRPr sz="1200">
                <a:solidFill>
                  <a:schemeClr val="tx1"/>
                </a:solidFill>
                <a:latin typeface="Arial Narrow" panose="020B0606020202030204" pitchFamily="34" charset="0"/>
              </a:defRPr>
            </a:lvl4pPr>
            <a:lvl5pPr marL="2057400" indent="-228600">
              <a:spcBef>
                <a:spcPct val="30000"/>
              </a:spcBef>
              <a:defRPr sz="1200">
                <a:solidFill>
                  <a:schemeClr val="tx1"/>
                </a:solidFill>
                <a:latin typeface="Arial Narrow" panose="020B0606020202030204" pitchFamily="34" charset="0"/>
              </a:defRPr>
            </a:lvl5pPr>
            <a:lvl6pPr marL="2514600" indent="-228600" eaLnBrk="0" fontAlgn="base" hangingPunct="0">
              <a:spcBef>
                <a:spcPct val="30000"/>
              </a:spcBef>
              <a:spcAft>
                <a:spcPct val="0"/>
              </a:spcAft>
              <a:defRPr sz="1200">
                <a:solidFill>
                  <a:schemeClr val="tx1"/>
                </a:solidFill>
                <a:latin typeface="Arial Narrow" panose="020B0606020202030204" pitchFamily="34" charset="0"/>
              </a:defRPr>
            </a:lvl6pPr>
            <a:lvl7pPr marL="2971800" indent="-228600" eaLnBrk="0" fontAlgn="base" hangingPunct="0">
              <a:spcBef>
                <a:spcPct val="30000"/>
              </a:spcBef>
              <a:spcAft>
                <a:spcPct val="0"/>
              </a:spcAft>
              <a:defRPr sz="1200">
                <a:solidFill>
                  <a:schemeClr val="tx1"/>
                </a:solidFill>
                <a:latin typeface="Arial Narrow" panose="020B0606020202030204" pitchFamily="34" charset="0"/>
              </a:defRPr>
            </a:lvl7pPr>
            <a:lvl8pPr marL="3429000" indent="-228600" eaLnBrk="0" fontAlgn="base" hangingPunct="0">
              <a:spcBef>
                <a:spcPct val="30000"/>
              </a:spcBef>
              <a:spcAft>
                <a:spcPct val="0"/>
              </a:spcAft>
              <a:defRPr sz="1200">
                <a:solidFill>
                  <a:schemeClr val="tx1"/>
                </a:solidFill>
                <a:latin typeface="Arial Narrow" panose="020B0606020202030204" pitchFamily="34" charset="0"/>
              </a:defRPr>
            </a:lvl8pPr>
            <a:lvl9pPr marL="3886200" indent="-228600" eaLnBrk="0" fontAlgn="base" hangingPunct="0">
              <a:spcBef>
                <a:spcPct val="30000"/>
              </a:spcBef>
              <a:spcAft>
                <a:spcPct val="0"/>
              </a:spcAft>
              <a:defRPr sz="1200">
                <a:solidFill>
                  <a:schemeClr val="tx1"/>
                </a:solidFill>
                <a:latin typeface="Arial Narrow" panose="020B0606020202030204" pitchFamily="34" charset="0"/>
              </a:defRPr>
            </a:lvl9pPr>
          </a:lstStyle>
          <a:p>
            <a:pPr>
              <a:spcBef>
                <a:spcPct val="0"/>
              </a:spcBef>
            </a:pPr>
            <a:fld id="{89BFCFDE-388A-4182-8BFA-B80098933E6E}" type="slidenum">
              <a:rPr lang="en-US" altLang="en-US">
                <a:solidFill>
                  <a:srgbClr val="000000"/>
                </a:solidFill>
              </a:rPr>
              <a:pPr>
                <a:spcBef>
                  <a:spcPct val="0"/>
                </a:spcBef>
              </a:pPr>
              <a:t>110</a:t>
            </a:fld>
            <a:endParaRPr lang="en-US" altLang="en-US">
              <a:solidFill>
                <a:srgbClr val="000000"/>
              </a:solidFill>
            </a:endParaRPr>
          </a:p>
        </p:txBody>
      </p:sp>
      <p:sp>
        <p:nvSpPr>
          <p:cNvPr id="43011"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685800" y="4416425"/>
            <a:ext cx="5486400" cy="4422775"/>
          </a:xfrm>
          <a:ln/>
        </p:spPr>
        <p:txBody>
          <a:bodyPr>
            <a:normAutofit lnSpcReduction="10000"/>
          </a:bodyPr>
          <a:lstStyle/>
          <a:p>
            <a:pPr eaLnBrk="1" hangingPunct="1">
              <a:buFont typeface="Arial" pitchFamily="34" charset="0"/>
              <a:buChar char="•"/>
              <a:defRPr/>
            </a:pPr>
            <a:r>
              <a:rPr lang="en-US" dirty="0" smtClean="0"/>
              <a:t>Refresher on the award – Key points </a:t>
            </a:r>
          </a:p>
          <a:p>
            <a:pPr lvl="1">
              <a:buFont typeface="Arial" pitchFamily="34" charset="0"/>
              <a:buChar char="•"/>
              <a:defRPr/>
            </a:pPr>
            <a:r>
              <a:rPr lang="en-US" dirty="0" smtClean="0"/>
              <a:t>Influence at the national level, urging CMS to include the population level focus moving CMS from a paradigm of individual care to one of public, population health </a:t>
            </a:r>
          </a:p>
          <a:p>
            <a:pPr lvl="1">
              <a:buFont typeface="Arial" pitchFamily="34" charset="0"/>
              <a:buChar char="•"/>
              <a:defRPr/>
            </a:pPr>
            <a:endParaRPr lang="en-US" dirty="0" smtClean="0"/>
          </a:p>
          <a:p>
            <a:pPr lvl="1">
              <a:buFont typeface="Arial" pitchFamily="34" charset="0"/>
              <a:buChar char="•"/>
              <a:defRPr/>
            </a:pPr>
            <a:r>
              <a:rPr lang="en-US" dirty="0" smtClean="0"/>
              <a:t>This award is the third in a series of initial awards intended to leverage and advance our nations efforts to improve the health of Americans, one community at a time. These awards being  funded initially  through Stimulus funding then, later, ACA funding: Communities Putting Prevention to Work, Community Transformation Grants (of which Nemours was also a recipient) and CMMI. </a:t>
            </a:r>
          </a:p>
          <a:p>
            <a:pPr lvl="1">
              <a:buFont typeface="Arial" pitchFamily="34" charset="0"/>
              <a:buChar char="•"/>
              <a:defRPr/>
            </a:pPr>
            <a:endParaRPr lang="en-US" dirty="0" smtClean="0"/>
          </a:p>
          <a:p>
            <a:pPr lvl="1">
              <a:buFont typeface="Arial" pitchFamily="34" charset="0"/>
              <a:buChar char="•"/>
              <a:defRPr/>
            </a:pPr>
            <a:r>
              <a:rPr lang="en-US" dirty="0" smtClean="0"/>
              <a:t>National movement towards achievement of the Triple Aim:</a:t>
            </a:r>
          </a:p>
          <a:p>
            <a:pPr lvl="2">
              <a:buFont typeface="Arial" pitchFamily="34" charset="0"/>
              <a:buChar char="•"/>
              <a:defRPr/>
            </a:pPr>
            <a:r>
              <a:rPr lang="en-US" dirty="0" smtClean="0"/>
              <a:t>Improved quality of care </a:t>
            </a:r>
          </a:p>
          <a:p>
            <a:pPr lvl="2">
              <a:buFont typeface="Arial" pitchFamily="34" charset="0"/>
              <a:buChar char="•"/>
              <a:defRPr/>
            </a:pPr>
            <a:r>
              <a:rPr lang="en-US" dirty="0" smtClean="0"/>
              <a:t>Improved population level outcomes</a:t>
            </a:r>
          </a:p>
          <a:p>
            <a:pPr lvl="2">
              <a:buFont typeface="Arial" pitchFamily="34" charset="0"/>
              <a:buChar char="•"/>
              <a:defRPr/>
            </a:pPr>
            <a:r>
              <a:rPr lang="en-US" dirty="0" smtClean="0"/>
              <a:t>In time, a leveling and reduction of pre capita costs </a:t>
            </a:r>
          </a:p>
          <a:p>
            <a:pPr lvl="2">
              <a:defRPr/>
            </a:pPr>
            <a:endParaRPr lang="en-US" dirty="0" smtClean="0"/>
          </a:p>
          <a:p>
            <a:pPr lvl="2">
              <a:defRPr/>
            </a:pPr>
            <a:endParaRPr lang="en-US" dirty="0" smtClean="0"/>
          </a:p>
          <a:p>
            <a:pPr lvl="1">
              <a:buFont typeface="Arial" pitchFamily="34" charset="0"/>
              <a:buChar char="•"/>
              <a:defRPr/>
            </a:pPr>
            <a:r>
              <a:rPr lang="en-US" dirty="0" smtClean="0"/>
              <a:t>3.97 million over three years</a:t>
            </a:r>
          </a:p>
          <a:p>
            <a:pPr lvl="1">
              <a:buFont typeface="Arial" pitchFamily="34" charset="0"/>
              <a:buChar char="•"/>
              <a:defRPr/>
            </a:pPr>
            <a:r>
              <a:rPr lang="en-US" dirty="0" smtClean="0"/>
              <a:t>At the half way point </a:t>
            </a:r>
          </a:p>
          <a:p>
            <a:pPr lvl="1">
              <a:buFont typeface="Arial" pitchFamily="34" charset="0"/>
              <a:buChar char="•"/>
              <a:defRPr/>
            </a:pPr>
            <a:r>
              <a:rPr lang="en-US" dirty="0" smtClean="0"/>
              <a:t>Innovation, not research</a:t>
            </a:r>
          </a:p>
          <a:p>
            <a:pPr lvl="1">
              <a:buFont typeface="Arial" pitchFamily="34" charset="0"/>
              <a:buChar char="•"/>
              <a:defRPr/>
            </a:pPr>
            <a:r>
              <a:rPr lang="en-US" dirty="0" smtClean="0"/>
              <a:t>Implementation of an innovative model of care which can be applied to manage populations beyond asthma </a:t>
            </a:r>
          </a:p>
          <a:p>
            <a:pPr lvl="1">
              <a:buFont typeface="Arial" pitchFamily="34" charset="0"/>
              <a:buChar char="•"/>
              <a:defRPr/>
            </a:pPr>
            <a:r>
              <a:rPr lang="en-US" dirty="0" smtClean="0"/>
              <a:t>Learning as we go</a:t>
            </a:r>
          </a:p>
          <a:p>
            <a:pPr lvl="1">
              <a:buFont typeface="Arial" pitchFamily="34" charset="0"/>
              <a:buChar char="•"/>
              <a:defRPr/>
            </a:pPr>
            <a:r>
              <a:rPr lang="en-US" dirty="0" smtClean="0"/>
              <a:t> Applying lessons learned,  consistent with continuous quality improvement methodology </a:t>
            </a:r>
          </a:p>
        </p:txBody>
      </p:sp>
    </p:spTree>
    <p:extLst>
      <p:ext uri="{BB962C8B-B14F-4D97-AF65-F5344CB8AC3E}">
        <p14:creationId xmlns:p14="http://schemas.microsoft.com/office/powerpoint/2010/main" val="4523687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Narrow" panose="020B0606020202030204" pitchFamily="34" charset="0"/>
              </a:defRPr>
            </a:lvl1pPr>
            <a:lvl2pPr marL="742950" indent="-285750">
              <a:spcBef>
                <a:spcPct val="30000"/>
              </a:spcBef>
              <a:defRPr sz="1200">
                <a:solidFill>
                  <a:schemeClr val="tx1"/>
                </a:solidFill>
                <a:latin typeface="Arial Narrow" panose="020B0606020202030204" pitchFamily="34" charset="0"/>
              </a:defRPr>
            </a:lvl2pPr>
            <a:lvl3pPr marL="1143000" indent="-228600">
              <a:spcBef>
                <a:spcPct val="30000"/>
              </a:spcBef>
              <a:defRPr sz="1200">
                <a:solidFill>
                  <a:schemeClr val="tx1"/>
                </a:solidFill>
                <a:latin typeface="Arial Narrow" panose="020B0606020202030204" pitchFamily="34" charset="0"/>
              </a:defRPr>
            </a:lvl3pPr>
            <a:lvl4pPr marL="1600200" indent="-228600">
              <a:spcBef>
                <a:spcPct val="30000"/>
              </a:spcBef>
              <a:defRPr sz="1200">
                <a:solidFill>
                  <a:schemeClr val="tx1"/>
                </a:solidFill>
                <a:latin typeface="Arial Narrow" panose="020B0606020202030204" pitchFamily="34" charset="0"/>
              </a:defRPr>
            </a:lvl4pPr>
            <a:lvl5pPr marL="2057400" indent="-228600">
              <a:spcBef>
                <a:spcPct val="30000"/>
              </a:spcBef>
              <a:defRPr sz="1200">
                <a:solidFill>
                  <a:schemeClr val="tx1"/>
                </a:solidFill>
                <a:latin typeface="Arial Narrow" panose="020B0606020202030204" pitchFamily="34" charset="0"/>
              </a:defRPr>
            </a:lvl5pPr>
            <a:lvl6pPr marL="2514600" indent="-228600" eaLnBrk="0" fontAlgn="base" hangingPunct="0">
              <a:spcBef>
                <a:spcPct val="30000"/>
              </a:spcBef>
              <a:spcAft>
                <a:spcPct val="0"/>
              </a:spcAft>
              <a:defRPr sz="1200">
                <a:solidFill>
                  <a:schemeClr val="tx1"/>
                </a:solidFill>
                <a:latin typeface="Arial Narrow" panose="020B0606020202030204" pitchFamily="34" charset="0"/>
              </a:defRPr>
            </a:lvl6pPr>
            <a:lvl7pPr marL="2971800" indent="-228600" eaLnBrk="0" fontAlgn="base" hangingPunct="0">
              <a:spcBef>
                <a:spcPct val="30000"/>
              </a:spcBef>
              <a:spcAft>
                <a:spcPct val="0"/>
              </a:spcAft>
              <a:defRPr sz="1200">
                <a:solidFill>
                  <a:schemeClr val="tx1"/>
                </a:solidFill>
                <a:latin typeface="Arial Narrow" panose="020B0606020202030204" pitchFamily="34" charset="0"/>
              </a:defRPr>
            </a:lvl7pPr>
            <a:lvl8pPr marL="3429000" indent="-228600" eaLnBrk="0" fontAlgn="base" hangingPunct="0">
              <a:spcBef>
                <a:spcPct val="30000"/>
              </a:spcBef>
              <a:spcAft>
                <a:spcPct val="0"/>
              </a:spcAft>
              <a:defRPr sz="1200">
                <a:solidFill>
                  <a:schemeClr val="tx1"/>
                </a:solidFill>
                <a:latin typeface="Arial Narrow" panose="020B0606020202030204" pitchFamily="34" charset="0"/>
              </a:defRPr>
            </a:lvl8pPr>
            <a:lvl9pPr marL="3886200" indent="-228600" eaLnBrk="0" fontAlgn="base" hangingPunct="0">
              <a:spcBef>
                <a:spcPct val="30000"/>
              </a:spcBef>
              <a:spcAft>
                <a:spcPct val="0"/>
              </a:spcAft>
              <a:defRPr sz="1200">
                <a:solidFill>
                  <a:schemeClr val="tx1"/>
                </a:solidFill>
                <a:latin typeface="Arial Narrow" panose="020B0606020202030204" pitchFamily="34" charset="0"/>
              </a:defRPr>
            </a:lvl9pPr>
          </a:lstStyle>
          <a:p>
            <a:pPr>
              <a:spcBef>
                <a:spcPct val="0"/>
              </a:spcBef>
            </a:pPr>
            <a:fld id="{B161879E-DA30-4CFD-AC77-CF0FC56E6ABB}" type="slidenum">
              <a:rPr lang="en-US" altLang="en-US">
                <a:solidFill>
                  <a:srgbClr val="000000"/>
                </a:solidFill>
              </a:rPr>
              <a:pPr>
                <a:spcBef>
                  <a:spcPct val="0"/>
                </a:spcBef>
              </a:pPr>
              <a:t>111</a:t>
            </a:fld>
            <a:endParaRPr lang="en-US" altLang="en-US">
              <a:solidFill>
                <a:srgbClr val="000000"/>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7395802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32500" lnSpcReduction="20000"/>
          </a:bodyPr>
          <a:lstStyle/>
          <a:p>
            <a:pPr>
              <a:defRPr/>
            </a:pPr>
            <a:r>
              <a:rPr lang="en-US" sz="3500" dirty="0" smtClean="0"/>
              <a:t>Patients with asthma at 3 Nemours sites: Jessup Street in Wilmington, Dover &amp; Seaford ~4,059</a:t>
            </a:r>
          </a:p>
          <a:p>
            <a:pPr>
              <a:defRPr/>
            </a:pPr>
            <a:endParaRPr lang="en-US" sz="3500" dirty="0" smtClean="0"/>
          </a:p>
          <a:p>
            <a:pPr>
              <a:defRPr/>
            </a:pPr>
            <a:r>
              <a:rPr lang="en-US" sz="3500" dirty="0" smtClean="0"/>
              <a:t>Entire patient panel at these 3 sites will also be impacted ~21,005  </a:t>
            </a:r>
          </a:p>
          <a:p>
            <a:pPr>
              <a:defRPr/>
            </a:pPr>
            <a:endParaRPr lang="en-US" sz="3500" dirty="0" smtClean="0"/>
          </a:p>
          <a:p>
            <a:pPr>
              <a:defRPr/>
            </a:pPr>
            <a:r>
              <a:rPr lang="en-US" sz="3500" dirty="0" smtClean="0"/>
              <a:t>Children living in targeted zip codes will also be impacted ~36,972 </a:t>
            </a:r>
          </a:p>
          <a:p>
            <a:pPr lvl="1">
              <a:defRPr/>
            </a:pPr>
            <a:r>
              <a:rPr lang="en-US" sz="3500" dirty="0" smtClean="0"/>
              <a:t>Wilmington/Jessup Street:19801 and 19802</a:t>
            </a:r>
          </a:p>
          <a:p>
            <a:pPr lvl="1">
              <a:defRPr/>
            </a:pPr>
            <a:r>
              <a:rPr lang="en-US" sz="3500" dirty="0" smtClean="0"/>
              <a:t>Dover: 19901 and 19904</a:t>
            </a:r>
          </a:p>
          <a:p>
            <a:pPr lvl="1">
              <a:defRPr/>
            </a:pPr>
            <a:r>
              <a:rPr lang="en-US" sz="3500" dirty="0" smtClean="0"/>
              <a:t>Seaford area: 19973 and 19956</a:t>
            </a:r>
          </a:p>
          <a:p>
            <a:pPr>
              <a:defRPr/>
            </a:pPr>
            <a:endParaRPr lang="en-US" sz="3500" dirty="0" smtClean="0"/>
          </a:p>
          <a:p>
            <a:pPr>
              <a:defRPr/>
            </a:pPr>
            <a:r>
              <a:rPr lang="en-US" sz="3500" dirty="0" smtClean="0"/>
              <a:t>Description of your overall population and subpopulations</a:t>
            </a:r>
          </a:p>
          <a:p>
            <a:pPr>
              <a:defRPr/>
            </a:pPr>
            <a:endParaRPr lang="en-US" sz="3500" dirty="0" smtClean="0"/>
          </a:p>
          <a:p>
            <a:pPr>
              <a:defRPr/>
            </a:pPr>
            <a:r>
              <a:rPr lang="en-US" sz="3500" dirty="0" smtClean="0"/>
              <a:t>Urban Rural</a:t>
            </a:r>
          </a:p>
          <a:p>
            <a:pPr>
              <a:buFont typeface="Wingdings"/>
              <a:buChar char="Ø"/>
              <a:defRPr/>
            </a:pPr>
            <a:r>
              <a:rPr lang="en-US" sz="3500" dirty="0" smtClean="0"/>
              <a:t>50% Insured through Medicaid</a:t>
            </a:r>
          </a:p>
          <a:p>
            <a:pPr>
              <a:defRPr/>
            </a:pPr>
            <a:endParaRPr lang="en-US" sz="3500" dirty="0" smtClean="0"/>
          </a:p>
          <a:p>
            <a:pPr>
              <a:defRPr/>
            </a:pPr>
            <a:endParaRPr lang="en-US" sz="3500" dirty="0" smtClean="0"/>
          </a:p>
          <a:p>
            <a:pPr>
              <a:defRPr/>
            </a:pPr>
            <a:endParaRPr lang="en-US" sz="3500" dirty="0" smtClean="0"/>
          </a:p>
          <a:p>
            <a:pPr>
              <a:defRPr/>
            </a:pPr>
            <a:r>
              <a:rPr lang="en-US" sz="3500" dirty="0" smtClean="0"/>
              <a:t>1-Source U.S. Census Bureau: State and County QuickFacts. Data derived from Population Estimates, American Community Survey, Census of Population and Housing, State and County Housing Unit Estimates, County Business Patterns, Nonemployer Statistics, Economic Census, Survey of Business Owners, Building Permits, Consolidated Federal Funds Report </a:t>
            </a:r>
            <a:br>
              <a:rPr lang="en-US" sz="3500" dirty="0" smtClean="0"/>
            </a:br>
            <a:r>
              <a:rPr lang="en-US" sz="3500" dirty="0" smtClean="0"/>
              <a:t>Last Revised: Thursday, 10-Jan-2013 15:06:23 EST </a:t>
            </a:r>
          </a:p>
          <a:p>
            <a:pPr>
              <a:defRPr/>
            </a:pPr>
            <a:endParaRPr lang="en-US" dirty="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Narrow" panose="020B0606020202030204" pitchFamily="34" charset="0"/>
              </a:defRPr>
            </a:lvl1pPr>
            <a:lvl2pPr marL="742950" indent="-285750">
              <a:spcBef>
                <a:spcPct val="30000"/>
              </a:spcBef>
              <a:defRPr sz="1200">
                <a:solidFill>
                  <a:schemeClr val="tx1"/>
                </a:solidFill>
                <a:latin typeface="Arial Narrow" panose="020B0606020202030204" pitchFamily="34" charset="0"/>
              </a:defRPr>
            </a:lvl2pPr>
            <a:lvl3pPr marL="1143000" indent="-228600">
              <a:spcBef>
                <a:spcPct val="30000"/>
              </a:spcBef>
              <a:defRPr sz="1200">
                <a:solidFill>
                  <a:schemeClr val="tx1"/>
                </a:solidFill>
                <a:latin typeface="Arial Narrow" panose="020B0606020202030204" pitchFamily="34" charset="0"/>
              </a:defRPr>
            </a:lvl3pPr>
            <a:lvl4pPr marL="1600200" indent="-228600">
              <a:spcBef>
                <a:spcPct val="30000"/>
              </a:spcBef>
              <a:defRPr sz="1200">
                <a:solidFill>
                  <a:schemeClr val="tx1"/>
                </a:solidFill>
                <a:latin typeface="Arial Narrow" panose="020B0606020202030204" pitchFamily="34" charset="0"/>
              </a:defRPr>
            </a:lvl4pPr>
            <a:lvl5pPr marL="2057400" indent="-228600">
              <a:spcBef>
                <a:spcPct val="30000"/>
              </a:spcBef>
              <a:defRPr sz="1200">
                <a:solidFill>
                  <a:schemeClr val="tx1"/>
                </a:solidFill>
                <a:latin typeface="Arial Narrow" panose="020B0606020202030204" pitchFamily="34" charset="0"/>
              </a:defRPr>
            </a:lvl5pPr>
            <a:lvl6pPr marL="2514600" indent="-228600" eaLnBrk="0" fontAlgn="base" hangingPunct="0">
              <a:spcBef>
                <a:spcPct val="30000"/>
              </a:spcBef>
              <a:spcAft>
                <a:spcPct val="0"/>
              </a:spcAft>
              <a:defRPr sz="1200">
                <a:solidFill>
                  <a:schemeClr val="tx1"/>
                </a:solidFill>
                <a:latin typeface="Arial Narrow" panose="020B0606020202030204" pitchFamily="34" charset="0"/>
              </a:defRPr>
            </a:lvl6pPr>
            <a:lvl7pPr marL="2971800" indent="-228600" eaLnBrk="0" fontAlgn="base" hangingPunct="0">
              <a:spcBef>
                <a:spcPct val="30000"/>
              </a:spcBef>
              <a:spcAft>
                <a:spcPct val="0"/>
              </a:spcAft>
              <a:defRPr sz="1200">
                <a:solidFill>
                  <a:schemeClr val="tx1"/>
                </a:solidFill>
                <a:latin typeface="Arial Narrow" panose="020B0606020202030204" pitchFamily="34" charset="0"/>
              </a:defRPr>
            </a:lvl7pPr>
            <a:lvl8pPr marL="3429000" indent="-228600" eaLnBrk="0" fontAlgn="base" hangingPunct="0">
              <a:spcBef>
                <a:spcPct val="30000"/>
              </a:spcBef>
              <a:spcAft>
                <a:spcPct val="0"/>
              </a:spcAft>
              <a:defRPr sz="1200">
                <a:solidFill>
                  <a:schemeClr val="tx1"/>
                </a:solidFill>
                <a:latin typeface="Arial Narrow" panose="020B0606020202030204" pitchFamily="34" charset="0"/>
              </a:defRPr>
            </a:lvl8pPr>
            <a:lvl9pPr marL="3886200" indent="-228600" eaLnBrk="0" fontAlgn="base" hangingPunct="0">
              <a:spcBef>
                <a:spcPct val="30000"/>
              </a:spcBef>
              <a:spcAft>
                <a:spcPct val="0"/>
              </a:spcAft>
              <a:defRPr sz="1200">
                <a:solidFill>
                  <a:schemeClr val="tx1"/>
                </a:solidFill>
                <a:latin typeface="Arial Narrow" panose="020B0606020202030204" pitchFamily="34" charset="0"/>
              </a:defRPr>
            </a:lvl9pPr>
          </a:lstStyle>
          <a:p>
            <a:pPr>
              <a:spcBef>
                <a:spcPct val="0"/>
              </a:spcBef>
            </a:pPr>
            <a:fld id="{042F7C6A-5C59-4666-853A-71283940AE85}" type="slidenum">
              <a:rPr lang="en-US" altLang="en-US">
                <a:solidFill>
                  <a:srgbClr val="000000"/>
                </a:solidFill>
              </a:rPr>
              <a:pPr>
                <a:spcBef>
                  <a:spcPct val="0"/>
                </a:spcBef>
              </a:pPr>
              <a:t>112</a:t>
            </a:fld>
            <a:endParaRPr lang="en-US" altLang="en-US">
              <a:solidFill>
                <a:srgbClr val="000000"/>
              </a:solidFill>
            </a:endParaRPr>
          </a:p>
        </p:txBody>
      </p:sp>
    </p:spTree>
    <p:extLst>
      <p:ext uri="{BB962C8B-B14F-4D97-AF65-F5344CB8AC3E}">
        <p14:creationId xmlns:p14="http://schemas.microsoft.com/office/powerpoint/2010/main" val="22690562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86200" y="8831263"/>
            <a:ext cx="2971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Narrow" panose="020B0606020202030204" pitchFamily="34" charset="0"/>
              </a:defRPr>
            </a:lvl1pPr>
            <a:lvl2pPr marL="742950" indent="-285750">
              <a:spcBef>
                <a:spcPct val="30000"/>
              </a:spcBef>
              <a:defRPr sz="1200">
                <a:solidFill>
                  <a:schemeClr val="tx1"/>
                </a:solidFill>
                <a:latin typeface="Arial Narrow" panose="020B0606020202030204" pitchFamily="34" charset="0"/>
              </a:defRPr>
            </a:lvl2pPr>
            <a:lvl3pPr marL="1143000" indent="-228600">
              <a:spcBef>
                <a:spcPct val="30000"/>
              </a:spcBef>
              <a:defRPr sz="1200">
                <a:solidFill>
                  <a:schemeClr val="tx1"/>
                </a:solidFill>
                <a:latin typeface="Arial Narrow" panose="020B0606020202030204" pitchFamily="34" charset="0"/>
              </a:defRPr>
            </a:lvl3pPr>
            <a:lvl4pPr marL="1600200" indent="-228600">
              <a:spcBef>
                <a:spcPct val="30000"/>
              </a:spcBef>
              <a:defRPr sz="1200">
                <a:solidFill>
                  <a:schemeClr val="tx1"/>
                </a:solidFill>
                <a:latin typeface="Arial Narrow" panose="020B0606020202030204" pitchFamily="34" charset="0"/>
              </a:defRPr>
            </a:lvl4pPr>
            <a:lvl5pPr marL="2057400" indent="-228600">
              <a:spcBef>
                <a:spcPct val="30000"/>
              </a:spcBef>
              <a:defRPr sz="1200">
                <a:solidFill>
                  <a:schemeClr val="tx1"/>
                </a:solidFill>
                <a:latin typeface="Arial Narrow" panose="020B0606020202030204" pitchFamily="34" charset="0"/>
              </a:defRPr>
            </a:lvl5pPr>
            <a:lvl6pPr marL="2514600" indent="-228600" eaLnBrk="0" fontAlgn="base" hangingPunct="0">
              <a:spcBef>
                <a:spcPct val="30000"/>
              </a:spcBef>
              <a:spcAft>
                <a:spcPct val="0"/>
              </a:spcAft>
              <a:defRPr sz="1200">
                <a:solidFill>
                  <a:schemeClr val="tx1"/>
                </a:solidFill>
                <a:latin typeface="Arial Narrow" panose="020B0606020202030204" pitchFamily="34" charset="0"/>
              </a:defRPr>
            </a:lvl6pPr>
            <a:lvl7pPr marL="2971800" indent="-228600" eaLnBrk="0" fontAlgn="base" hangingPunct="0">
              <a:spcBef>
                <a:spcPct val="30000"/>
              </a:spcBef>
              <a:spcAft>
                <a:spcPct val="0"/>
              </a:spcAft>
              <a:defRPr sz="1200">
                <a:solidFill>
                  <a:schemeClr val="tx1"/>
                </a:solidFill>
                <a:latin typeface="Arial Narrow" panose="020B0606020202030204" pitchFamily="34" charset="0"/>
              </a:defRPr>
            </a:lvl7pPr>
            <a:lvl8pPr marL="3429000" indent="-228600" eaLnBrk="0" fontAlgn="base" hangingPunct="0">
              <a:spcBef>
                <a:spcPct val="30000"/>
              </a:spcBef>
              <a:spcAft>
                <a:spcPct val="0"/>
              </a:spcAft>
              <a:defRPr sz="1200">
                <a:solidFill>
                  <a:schemeClr val="tx1"/>
                </a:solidFill>
                <a:latin typeface="Arial Narrow" panose="020B0606020202030204" pitchFamily="34" charset="0"/>
              </a:defRPr>
            </a:lvl8pPr>
            <a:lvl9pPr marL="3886200" indent="-228600" eaLnBrk="0" fontAlgn="base" hangingPunct="0">
              <a:spcBef>
                <a:spcPct val="30000"/>
              </a:spcBef>
              <a:spcAft>
                <a:spcPct val="0"/>
              </a:spcAft>
              <a:defRPr sz="1200">
                <a:solidFill>
                  <a:schemeClr val="tx1"/>
                </a:solidFill>
                <a:latin typeface="Arial Narrow" panose="020B0606020202030204" pitchFamily="34" charset="0"/>
              </a:defRPr>
            </a:lvl9pPr>
          </a:lstStyle>
          <a:p>
            <a:pPr algn="r" fontAlgn="base">
              <a:spcBef>
                <a:spcPct val="0"/>
              </a:spcBef>
              <a:spcAft>
                <a:spcPct val="0"/>
              </a:spcAft>
            </a:pPr>
            <a:fld id="{F518B526-DA4A-4935-BDD6-C3A7B373553D}" type="slidenum">
              <a:rPr lang="en-US" altLang="en-US">
                <a:solidFill>
                  <a:srgbClr val="000000"/>
                </a:solidFill>
                <a:cs typeface="Arial" panose="020B0604020202020204" pitchFamily="34" charset="0"/>
              </a:rPr>
              <a:pPr algn="r" fontAlgn="base">
                <a:spcBef>
                  <a:spcPct val="0"/>
                </a:spcBef>
                <a:spcAft>
                  <a:spcPct val="0"/>
                </a:spcAft>
              </a:pPr>
              <a:t>118</a:t>
            </a:fld>
            <a:endParaRPr lang="en-US" altLang="en-US">
              <a:solidFill>
                <a:srgbClr val="000000"/>
              </a:solidFill>
              <a:cs typeface="Arial" panose="020B0604020202020204" pitchFamily="34" charset="0"/>
            </a:endParaRPr>
          </a:p>
        </p:txBody>
      </p:sp>
      <p:sp>
        <p:nvSpPr>
          <p:cNvPr id="54275" name="Rectangle 2"/>
          <p:cNvSpPr>
            <a:spLocks noGrp="1" noRot="1" noChangeAspect="1" noChangeArrowheads="1" noTextEdit="1"/>
          </p:cNvSpPr>
          <p:nvPr>
            <p:ph type="sldImg"/>
          </p:nvPr>
        </p:nvSpPr>
        <p:spPr>
          <a:xfrm>
            <a:off x="331788" y="696913"/>
            <a:ext cx="6197600" cy="3486150"/>
          </a:xfrm>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488680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786F831-645D-4758-BC46-DF8F03539EDA}" type="slidenum">
              <a:rPr lang="en-US">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2361324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AAE7E491-042E-4628-9784-65BEC9E0F126}" type="slidenum">
              <a:rPr lang="en-US" sz="1200" smtClean="0">
                <a:solidFill>
                  <a:prstClr val="black"/>
                </a:solidFill>
              </a:rPr>
              <a:pPr/>
              <a:t>123</a:t>
            </a:fld>
            <a:endParaRPr lang="en-US" sz="1200" smtClean="0">
              <a:solidFill>
                <a:prstClr val="black"/>
              </a:solidFill>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extLst>
      <p:ext uri="{BB962C8B-B14F-4D97-AF65-F5344CB8AC3E}">
        <p14:creationId xmlns:p14="http://schemas.microsoft.com/office/powerpoint/2010/main" val="108014308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ECAFA3-954F-4AF8-A48D-61AE733CA36B}" type="slidenum">
              <a:rPr lang="en-US" smtClean="0">
                <a:solidFill>
                  <a:prstClr val="black"/>
                </a:solidFill>
              </a:rPr>
              <a:pPr/>
              <a:t>127</a:t>
            </a:fld>
            <a:endParaRPr lang="en-US">
              <a:solidFill>
                <a:prstClr val="black"/>
              </a:solidFill>
            </a:endParaRPr>
          </a:p>
        </p:txBody>
      </p:sp>
    </p:spTree>
    <p:extLst>
      <p:ext uri="{BB962C8B-B14F-4D97-AF65-F5344CB8AC3E}">
        <p14:creationId xmlns:p14="http://schemas.microsoft.com/office/powerpoint/2010/main" val="10050302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ECAFA3-954F-4AF8-A48D-61AE733CA36B}" type="slidenum">
              <a:rPr lang="en-US" smtClean="0">
                <a:solidFill>
                  <a:prstClr val="black"/>
                </a:solidFill>
              </a:rPr>
              <a:pPr/>
              <a:t>136</a:t>
            </a:fld>
            <a:endParaRPr lang="en-US">
              <a:solidFill>
                <a:prstClr val="black"/>
              </a:solidFill>
            </a:endParaRPr>
          </a:p>
        </p:txBody>
      </p:sp>
    </p:spTree>
    <p:extLst>
      <p:ext uri="{BB962C8B-B14F-4D97-AF65-F5344CB8AC3E}">
        <p14:creationId xmlns:p14="http://schemas.microsoft.com/office/powerpoint/2010/main" val="4822700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ECAFA3-954F-4AF8-A48D-61AE733CA36B}" type="slidenum">
              <a:rPr lang="en-US" smtClean="0">
                <a:solidFill>
                  <a:prstClr val="black"/>
                </a:solidFill>
              </a:rPr>
              <a:pPr/>
              <a:t>140</a:t>
            </a:fld>
            <a:endParaRPr lang="en-US">
              <a:solidFill>
                <a:prstClr val="black"/>
              </a:solidFill>
            </a:endParaRPr>
          </a:p>
        </p:txBody>
      </p:sp>
    </p:spTree>
    <p:extLst>
      <p:ext uri="{BB962C8B-B14F-4D97-AF65-F5344CB8AC3E}">
        <p14:creationId xmlns:p14="http://schemas.microsoft.com/office/powerpoint/2010/main" val="376046960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19B9A2-85E2-4080-B9F5-02FC459F3DAC}" type="slidenum">
              <a:rPr lang="en-US" smtClean="0">
                <a:solidFill>
                  <a:prstClr val="black"/>
                </a:solidFill>
              </a:rPr>
              <a:pPr/>
              <a:t>157</a:t>
            </a:fld>
            <a:endParaRPr lang="en-US">
              <a:solidFill>
                <a:prstClr val="black"/>
              </a:solidFill>
            </a:endParaRPr>
          </a:p>
        </p:txBody>
      </p:sp>
    </p:spTree>
    <p:extLst>
      <p:ext uri="{BB962C8B-B14F-4D97-AF65-F5344CB8AC3E}">
        <p14:creationId xmlns:p14="http://schemas.microsoft.com/office/powerpoint/2010/main" val="81333380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C57551-F48D-9142-ACE4-835CA73C6706}" type="slidenum">
              <a:rPr lang="en-US" smtClean="0">
                <a:solidFill>
                  <a:prstClr val="black"/>
                </a:solidFill>
              </a:rPr>
              <a:pPr/>
              <a:t>164</a:t>
            </a:fld>
            <a:endParaRPr lang="en-US">
              <a:solidFill>
                <a:prstClr val="black"/>
              </a:solidFill>
            </a:endParaRPr>
          </a:p>
        </p:txBody>
      </p:sp>
    </p:spTree>
    <p:extLst>
      <p:ext uri="{BB962C8B-B14F-4D97-AF65-F5344CB8AC3E}">
        <p14:creationId xmlns:p14="http://schemas.microsoft.com/office/powerpoint/2010/main" val="24505417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C57551-F48D-9142-ACE4-835CA73C6706}" type="slidenum">
              <a:rPr lang="en-US" smtClean="0">
                <a:solidFill>
                  <a:prstClr val="black"/>
                </a:solidFill>
              </a:rPr>
              <a:pPr/>
              <a:t>165</a:t>
            </a:fld>
            <a:endParaRPr lang="en-US">
              <a:solidFill>
                <a:prstClr val="black"/>
              </a:solidFill>
            </a:endParaRPr>
          </a:p>
        </p:txBody>
      </p:sp>
    </p:spTree>
    <p:extLst>
      <p:ext uri="{BB962C8B-B14F-4D97-AF65-F5344CB8AC3E}">
        <p14:creationId xmlns:p14="http://schemas.microsoft.com/office/powerpoint/2010/main" val="14365734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46304C-7B3E-4D70-9E28-82F845ED8D50}" type="slidenum">
              <a:rPr lang="en-US" smtClean="0">
                <a:solidFill>
                  <a:prstClr val="black"/>
                </a:solidFill>
              </a:rPr>
              <a:pPr/>
              <a:t>167</a:t>
            </a:fld>
            <a:endParaRPr lang="en-US" dirty="0">
              <a:solidFill>
                <a:prstClr val="black"/>
              </a:solidFill>
            </a:endParaRPr>
          </a:p>
        </p:txBody>
      </p:sp>
    </p:spTree>
    <p:extLst>
      <p:ext uri="{BB962C8B-B14F-4D97-AF65-F5344CB8AC3E}">
        <p14:creationId xmlns:p14="http://schemas.microsoft.com/office/powerpoint/2010/main" val="19437871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few years, our Medicaid asthma population has been steadily increasing:</a:t>
            </a:r>
          </a:p>
          <a:p>
            <a:pPr lvl="1"/>
            <a:r>
              <a:rPr lang="en-US" dirty="0"/>
              <a:t>In 2013, HPP had 29,823 Medicaid members diagnosed with asthma.</a:t>
            </a:r>
          </a:p>
          <a:p>
            <a:pPr lvl="1"/>
            <a:r>
              <a:rPr lang="en-US" dirty="0"/>
              <a:t>In 2014, this increased to 30,703 Medicaid members diagnosed with asthma</a:t>
            </a:r>
          </a:p>
          <a:p>
            <a:pPr lvl="1"/>
            <a:r>
              <a:rPr lang="en-US" dirty="0"/>
              <a:t>In 2015 to day (half the year), we currently have 11,673 Medicaid member with a current diagnosis of asthma.</a:t>
            </a:r>
          </a:p>
          <a:p>
            <a:endParaRPr lang="en-US" dirty="0"/>
          </a:p>
        </p:txBody>
      </p:sp>
      <p:sp>
        <p:nvSpPr>
          <p:cNvPr id="4" name="Slide Number Placeholder 3"/>
          <p:cNvSpPr>
            <a:spLocks noGrp="1"/>
          </p:cNvSpPr>
          <p:nvPr>
            <p:ph type="sldNum" sz="quarter" idx="10"/>
          </p:nvPr>
        </p:nvSpPr>
        <p:spPr/>
        <p:txBody>
          <a:bodyPr/>
          <a:lstStyle/>
          <a:p>
            <a:fld id="{0C46304C-7B3E-4D70-9E28-82F845ED8D50}" type="slidenum">
              <a:rPr lang="en-US" smtClean="0">
                <a:solidFill>
                  <a:prstClr val="black"/>
                </a:solidFill>
              </a:rPr>
              <a:pPr/>
              <a:t>168</a:t>
            </a:fld>
            <a:endParaRPr lang="en-US" dirty="0">
              <a:solidFill>
                <a:prstClr val="black"/>
              </a:solidFill>
            </a:endParaRPr>
          </a:p>
        </p:txBody>
      </p:sp>
    </p:spTree>
    <p:extLst>
      <p:ext uri="{BB962C8B-B14F-4D97-AF65-F5344CB8AC3E}">
        <p14:creationId xmlns:p14="http://schemas.microsoft.com/office/powerpoint/2010/main" val="380477864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r>
              <a:rPr lang="en-US" dirty="0"/>
              <a:t>Total Asthmatic Pop by </a:t>
            </a:r>
            <a:r>
              <a:rPr lang="en-US" dirty="0" smtClean="0"/>
              <a:t>Region    % </a:t>
            </a:r>
            <a:r>
              <a:rPr lang="en-US" dirty="0"/>
              <a:t>of Total Asthmatic Pop by Region</a:t>
            </a:r>
          </a:p>
          <a:p>
            <a:pPr fontAlgn="ctr"/>
            <a:r>
              <a:rPr lang="en-US" dirty="0"/>
              <a:t>           19,825 </a:t>
            </a:r>
            <a:r>
              <a:rPr lang="en-US" dirty="0" smtClean="0"/>
              <a:t>                                  65.52</a:t>
            </a:r>
            <a:r>
              <a:rPr lang="en-US" dirty="0"/>
              <a:t>%</a:t>
            </a:r>
          </a:p>
          <a:p>
            <a:pPr fontAlgn="ctr"/>
            <a:r>
              <a:rPr lang="en-US" dirty="0"/>
              <a:t>             </a:t>
            </a:r>
            <a:r>
              <a:rPr lang="en-US" dirty="0" smtClean="0"/>
              <a:t>3,519                                   11.63%</a:t>
            </a:r>
          </a:p>
          <a:p>
            <a:pPr fontAlgn="ctr"/>
            <a:r>
              <a:rPr lang="en-US" dirty="0"/>
              <a:t>             2,199 </a:t>
            </a:r>
            <a:r>
              <a:rPr lang="en-US" dirty="0" smtClean="0"/>
              <a:t>                                   7.27</a:t>
            </a:r>
            <a:r>
              <a:rPr lang="en-US" dirty="0"/>
              <a:t>%</a:t>
            </a:r>
          </a:p>
          <a:p>
            <a:pPr fontAlgn="ctr"/>
            <a:r>
              <a:rPr lang="en-US" dirty="0"/>
              <a:t>             2,027 </a:t>
            </a:r>
            <a:r>
              <a:rPr lang="en-US" dirty="0" smtClean="0"/>
              <a:t>                                   6.70</a:t>
            </a:r>
            <a:r>
              <a:rPr lang="en-US" dirty="0"/>
              <a:t>%</a:t>
            </a:r>
          </a:p>
          <a:p>
            <a:pPr fontAlgn="ctr"/>
            <a:r>
              <a:rPr lang="en-US" dirty="0"/>
              <a:t>             1,692 </a:t>
            </a:r>
            <a:r>
              <a:rPr lang="en-US" dirty="0" smtClean="0"/>
              <a:t>                                   5.59</a:t>
            </a:r>
            <a:r>
              <a:rPr lang="en-US" dirty="0"/>
              <a:t>%</a:t>
            </a:r>
          </a:p>
          <a:p>
            <a:pPr fontAlgn="ctr"/>
            <a:r>
              <a:rPr lang="en-US" dirty="0"/>
              <a:t>                602 </a:t>
            </a:r>
            <a:r>
              <a:rPr lang="en-US" dirty="0" smtClean="0"/>
              <a:t>                                    1.99</a:t>
            </a:r>
            <a:r>
              <a:rPr lang="en-US" dirty="0"/>
              <a:t>%</a:t>
            </a:r>
          </a:p>
          <a:p>
            <a:pPr fontAlgn="ctr"/>
            <a:r>
              <a:rPr lang="en-US" dirty="0"/>
              <a:t>                392 </a:t>
            </a:r>
            <a:r>
              <a:rPr lang="en-US" dirty="0" smtClean="0"/>
              <a:t>                                    1.30</a:t>
            </a:r>
            <a:r>
              <a:rPr lang="en-US" dirty="0"/>
              <a:t>%</a:t>
            </a:r>
          </a:p>
          <a:p>
            <a:pPr fontAlgn="ctr"/>
            <a:r>
              <a:rPr lang="en-US" dirty="0"/>
              <a:t>           30,256 </a:t>
            </a:r>
          </a:p>
        </p:txBody>
      </p:sp>
      <p:sp>
        <p:nvSpPr>
          <p:cNvPr id="4" name="Slide Number Placeholder 3"/>
          <p:cNvSpPr>
            <a:spLocks noGrp="1"/>
          </p:cNvSpPr>
          <p:nvPr>
            <p:ph type="sldNum" sz="quarter" idx="10"/>
          </p:nvPr>
        </p:nvSpPr>
        <p:spPr/>
        <p:txBody>
          <a:bodyPr/>
          <a:lstStyle/>
          <a:p>
            <a:fld id="{0C46304C-7B3E-4D70-9E28-82F845ED8D50}" type="slidenum">
              <a:rPr lang="en-US" smtClean="0">
                <a:solidFill>
                  <a:prstClr val="black"/>
                </a:solidFill>
              </a:rPr>
              <a:pPr/>
              <a:t>170</a:t>
            </a:fld>
            <a:endParaRPr lang="en-US" dirty="0">
              <a:solidFill>
                <a:prstClr val="black"/>
              </a:solidFill>
            </a:endParaRPr>
          </a:p>
        </p:txBody>
      </p:sp>
    </p:spTree>
    <p:extLst>
      <p:ext uri="{BB962C8B-B14F-4D97-AF65-F5344CB8AC3E}">
        <p14:creationId xmlns:p14="http://schemas.microsoft.com/office/powerpoint/2010/main" val="2013938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786F831-645D-4758-BC46-DF8F03539EDA}" type="slidenum">
              <a:rPr lang="en-US">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36006391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46304C-7B3E-4D70-9E28-82F845ED8D50}" type="slidenum">
              <a:rPr lang="en-US" smtClean="0">
                <a:solidFill>
                  <a:prstClr val="black"/>
                </a:solidFill>
              </a:rPr>
              <a:pPr/>
              <a:t>177</a:t>
            </a:fld>
            <a:endParaRPr lang="en-US" dirty="0">
              <a:solidFill>
                <a:prstClr val="black"/>
              </a:solidFill>
            </a:endParaRPr>
          </a:p>
        </p:txBody>
      </p:sp>
    </p:spTree>
    <p:extLst>
      <p:ext uri="{BB962C8B-B14F-4D97-AF65-F5344CB8AC3E}">
        <p14:creationId xmlns:p14="http://schemas.microsoft.com/office/powerpoint/2010/main" val="33431035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Connect to environmental</a:t>
            </a:r>
            <a:r>
              <a:rPr lang="en-US" baseline="0" dirty="0" smtClean="0"/>
              <a:t> health</a:t>
            </a:r>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181</a:t>
            </a:fld>
            <a:endParaRPr lang="en-US" altLang="en-US">
              <a:solidFill>
                <a:srgbClr val="000000"/>
              </a:solidFill>
            </a:endParaRPr>
          </a:p>
        </p:txBody>
      </p:sp>
    </p:spTree>
    <p:extLst>
      <p:ext uri="{BB962C8B-B14F-4D97-AF65-F5344CB8AC3E}">
        <p14:creationId xmlns:p14="http://schemas.microsoft.com/office/powerpoint/2010/main" val="201355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Funded pa </a:t>
            </a:r>
            <a:r>
              <a:rPr lang="en-US" dirty="0" err="1" smtClean="0"/>
              <a:t>doh</a:t>
            </a:r>
            <a:endParaRPr lang="en-US" dirty="0" smtClean="0"/>
          </a:p>
          <a:p>
            <a:r>
              <a:rPr lang="en-US" dirty="0" smtClean="0"/>
              <a:t>Eligibility requirements – highlight asthmatic piece</a:t>
            </a:r>
          </a:p>
          <a:p>
            <a:r>
              <a:rPr lang="en-US" dirty="0" smtClean="0"/>
              <a:t>Follow up visit 60 days after first visit to measure program effectiveness,</a:t>
            </a:r>
            <a:r>
              <a:rPr lang="en-US" baseline="0" dirty="0" smtClean="0"/>
              <a:t> help families with anything additional they may need, provide follow-up education and guidance.</a:t>
            </a:r>
            <a:endParaRPr lang="en-US" dirty="0" smtClean="0"/>
          </a:p>
          <a:p>
            <a:r>
              <a:rPr lang="en-US" dirty="0" smtClean="0"/>
              <a:t>Also provide environmental inspections for lead</a:t>
            </a:r>
            <a:r>
              <a:rPr lang="en-US" baseline="0" dirty="0" smtClean="0"/>
              <a:t> poisoned children in 7 counties and PDPH conducts this in Philly</a:t>
            </a:r>
          </a:p>
          <a:p>
            <a:r>
              <a:rPr lang="en-US" baseline="0" dirty="0" smtClean="0"/>
              <a:t>Mention remediation?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182</a:t>
            </a:fld>
            <a:endParaRPr lang="en-US" altLang="en-US">
              <a:solidFill>
                <a:srgbClr val="000000"/>
              </a:solidFill>
            </a:endParaRPr>
          </a:p>
        </p:txBody>
      </p:sp>
    </p:spTree>
    <p:extLst>
      <p:ext uri="{BB962C8B-B14F-4D97-AF65-F5344CB8AC3E}">
        <p14:creationId xmlns:p14="http://schemas.microsoft.com/office/powerpoint/2010/main" val="34099537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smtClean="0"/>
              <a:t>The Lead and Healthy Homes Program also operates throughout the entire state of PA, run by different partners. The whole program is funded by the Pennsylvania department of health.</a:t>
            </a:r>
          </a:p>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183</a:t>
            </a:fld>
            <a:endParaRPr lang="en-US" altLang="en-US">
              <a:solidFill>
                <a:srgbClr val="000000"/>
              </a:solidFill>
            </a:endParaRPr>
          </a:p>
        </p:txBody>
      </p:sp>
    </p:spTree>
    <p:extLst>
      <p:ext uri="{BB962C8B-B14F-4D97-AF65-F5344CB8AC3E}">
        <p14:creationId xmlns:p14="http://schemas.microsoft.com/office/powerpoint/2010/main" val="385718155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How we work with partners and why this is an effective model</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Collaboration is key</a:t>
            </a:r>
          </a:p>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184</a:t>
            </a:fld>
            <a:endParaRPr lang="en-US" altLang="en-US">
              <a:solidFill>
                <a:srgbClr val="000000"/>
              </a:solidFill>
            </a:endParaRPr>
          </a:p>
        </p:txBody>
      </p:sp>
    </p:spTree>
    <p:extLst>
      <p:ext uri="{BB962C8B-B14F-4D97-AF65-F5344CB8AC3E}">
        <p14:creationId xmlns:p14="http://schemas.microsoft.com/office/powerpoint/2010/main" val="171379673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NNCC recently completed</a:t>
            </a:r>
            <a:r>
              <a:rPr lang="en-US" baseline="0" dirty="0" smtClean="0"/>
              <a:t> an evaluation of the lead and healthy homes program’s first year. We found some wonderful results, including that for the 183 asthmatic children NNCC and its partners served throughout the Southeast in the first program year (asthmatics accounted for 28% of the population served that year) t</a:t>
            </a:r>
            <a:r>
              <a:rPr lang="en-US" dirty="0" smtClean="0"/>
              <a:t>here were reductions in the median rate across all types of medical visits</a:t>
            </a:r>
            <a:r>
              <a:rPr lang="en-US" baseline="0" dirty="0" smtClean="0"/>
              <a:t> and it was statistically </a:t>
            </a:r>
            <a:r>
              <a:rPr lang="en-US" dirty="0" smtClean="0"/>
              <a:t>significantly for doctor visits and hospital admissions, as you can see here. </a:t>
            </a:r>
          </a:p>
          <a:p>
            <a:endParaRPr lang="en-US" dirty="0" smtClean="0"/>
          </a:p>
          <a:p>
            <a:endParaRPr lang="en-US" dirty="0" smtClean="0"/>
          </a:p>
          <a:p>
            <a:r>
              <a:rPr lang="en-US" dirty="0" smtClean="0"/>
              <a:t>Other positive impacts of program:</a:t>
            </a:r>
          </a:p>
          <a:p>
            <a:pPr lvl="1"/>
            <a:r>
              <a:rPr lang="en-US" dirty="0" smtClean="0"/>
              <a:t>Significantly increasing participants’ knowledge and awareness of home-based hazards</a:t>
            </a:r>
          </a:p>
          <a:p>
            <a:pPr lvl="1"/>
            <a:r>
              <a:rPr lang="en-US" dirty="0" smtClean="0"/>
              <a:t>Reducing presence of housing hazards and unsafe behavior inside the home (pets, pests, leaks, use of oven to heat home)</a:t>
            </a:r>
          </a:p>
          <a:p>
            <a:pPr lvl="1"/>
            <a:r>
              <a:rPr lang="en-US" dirty="0" smtClean="0"/>
              <a:t>Increasing presence of working CO detectors </a:t>
            </a:r>
          </a:p>
          <a:p>
            <a:pPr lvl="1"/>
            <a:r>
              <a:rPr lang="en-US" dirty="0" smtClean="0"/>
              <a:t>Significantly increasing clients’ perceptions of the health of their home</a:t>
            </a:r>
          </a:p>
          <a:p>
            <a:pPr lvl="1"/>
            <a:endParaRPr lang="en-US" dirty="0" smtClean="0"/>
          </a:p>
          <a:p>
            <a:pPr lvl="1"/>
            <a:r>
              <a:rPr lang="en-US" dirty="0" smtClean="0"/>
              <a:t>All of which tie back</a:t>
            </a:r>
            <a:r>
              <a:rPr lang="en-US" baseline="0" dirty="0" smtClean="0"/>
              <a:t> to improved outcomes and better control for asthmatics.</a:t>
            </a:r>
            <a:endParaRPr lang="en-US" dirty="0" smtClean="0"/>
          </a:p>
          <a:p>
            <a:pPr marL="457200" marR="0" lvl="1" indent="0" algn="l" defTabSz="914400" rtl="0" eaLnBrk="1" fontAlgn="base" latinLnBrk="0" hangingPunct="1">
              <a:lnSpc>
                <a:spcPct val="100000"/>
              </a:lnSpc>
              <a:spcBef>
                <a:spcPct val="30000"/>
              </a:spcBef>
              <a:spcAft>
                <a:spcPct val="0"/>
              </a:spcAft>
              <a:buClrTx/>
              <a:buSzTx/>
              <a:buFontTx/>
              <a:buNone/>
              <a:tabLst/>
              <a:defRPr/>
            </a:pPr>
            <a:r>
              <a:rPr lang="en-US" sz="1200" dirty="0" smtClean="0"/>
              <a:t>Assessed by Wilcoxon Signed Rank Test</a:t>
            </a: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185</a:t>
            </a:fld>
            <a:endParaRPr lang="en-US" altLang="en-US">
              <a:solidFill>
                <a:srgbClr val="000000"/>
              </a:solidFill>
            </a:endParaRPr>
          </a:p>
        </p:txBody>
      </p:sp>
    </p:spTree>
    <p:extLst>
      <p:ext uri="{BB962C8B-B14F-4D97-AF65-F5344CB8AC3E}">
        <p14:creationId xmlns:p14="http://schemas.microsoft.com/office/powerpoint/2010/main" val="29987046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Value added, what’s needed</a:t>
            </a:r>
          </a:p>
          <a:p>
            <a:r>
              <a:rPr lang="en-US" baseline="0" dirty="0" smtClean="0"/>
              <a:t>The value added:</a:t>
            </a:r>
          </a:p>
          <a:p>
            <a:pPr marL="171450" marR="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baseline="0" dirty="0" smtClean="0"/>
              <a:t>holistic, comprehensive program that covers many environmental health factors. (While it is a broader Healthy Homes program, the program prioritizes asthmatics and the majority of the education and supplies provided can help asthmatics decrease their symptoms and improve the health of their environment.)</a:t>
            </a:r>
          </a:p>
          <a:p>
            <a:pPr marL="171450" indent="-171450">
              <a:buFont typeface="Arial" panose="020B0604020202020204" pitchFamily="34" charset="0"/>
              <a:buChar char="•"/>
            </a:pPr>
            <a:r>
              <a:rPr lang="en-US" baseline="0" dirty="0" smtClean="0"/>
              <a:t>Able to serve many families in the region.</a:t>
            </a:r>
          </a:p>
          <a:p>
            <a:pPr marL="171450" indent="-171450">
              <a:buFont typeface="Arial" panose="020B0604020202020204" pitchFamily="34" charset="0"/>
              <a:buChar char="•"/>
            </a:pPr>
            <a:r>
              <a:rPr lang="en-US" baseline="0" dirty="0" smtClean="0"/>
              <a:t>Collaboration with wide variety of partners, including </a:t>
            </a:r>
            <a:r>
              <a:rPr lang="en-US" baseline="0" dirty="0" err="1" smtClean="0"/>
              <a:t>subgrantees</a:t>
            </a:r>
            <a:r>
              <a:rPr lang="en-US" baseline="0" dirty="0" smtClean="0"/>
              <a:t>, referral sources like nurse-family partnership, and community organizations makes the program successful.</a:t>
            </a:r>
          </a:p>
          <a:p>
            <a:pPr marL="171450" indent="-171450">
              <a:buFont typeface="Arial" panose="020B0604020202020204" pitchFamily="34" charset="0"/>
              <a:buChar char="•"/>
            </a:pPr>
            <a:r>
              <a:rPr lang="en-US" baseline="0" dirty="0" smtClean="0"/>
              <a:t>NNCC and several of its partners work with community health workers to provide home assessments. This allows for the community to be a true partner in our work and to truly reach the most vulnerable populations. You’ll hear from NNCC’s Community Health Worker, </a:t>
            </a:r>
            <a:r>
              <a:rPr lang="en-US" baseline="0" dirty="0" err="1" smtClean="0"/>
              <a:t>Shawana</a:t>
            </a:r>
            <a:r>
              <a:rPr lang="en-US" baseline="0" dirty="0" smtClean="0"/>
              <a:t> Mitchell, soon about all of the great work she does in this program.</a:t>
            </a:r>
            <a:endParaRPr lang="en-US" dirty="0" smtClean="0"/>
          </a:p>
          <a:p>
            <a:endParaRPr lang="en-US" dirty="0" smtClean="0"/>
          </a:p>
          <a:p>
            <a:r>
              <a:rPr lang="en-US" dirty="0" smtClean="0"/>
              <a:t>NNCC is very happy to provide this program to improve asthma throughout these 8 counties, however, there</a:t>
            </a:r>
            <a:r>
              <a:rPr lang="en-US" baseline="0" dirty="0" smtClean="0"/>
              <a:t> is more that can be done.</a:t>
            </a:r>
          </a:p>
          <a:p>
            <a:r>
              <a:rPr lang="en-US" baseline="0" dirty="0" smtClean="0"/>
              <a:t>While NNCC operates a very collaborative program, there is always room to include more partners and work together more seamlessly with other programs. Having an infrastructure to operate a single referral/intake for a variety of programs serving asthmatics is one way Philadelphia could successfully serve more asthmatic children.</a:t>
            </a:r>
          </a:p>
          <a:p>
            <a:endParaRPr lang="en-US" baseline="0" dirty="0" smtClean="0"/>
          </a:p>
          <a:p>
            <a:endParaRPr lang="en-US" baseline="0" dirty="0" smtClean="0"/>
          </a:p>
          <a:p>
            <a:r>
              <a:rPr lang="en-US" baseline="0" dirty="0" smtClean="0"/>
              <a:t>More sustainable funding is necessary to ensure that these services continue, uninterrupted for our most vulnerable families. One way to do this would be to support the advancement of community health workers in PA. Initiatives are currently underway to build an infrastructure to support this. Its important that all stakeholders support this work and potentially a state amendment plan that would allow for reimbursement of community health workers, including those who provide asthma home visits. </a:t>
            </a:r>
            <a:r>
              <a:rPr lang="en-US" baseline="0" dirty="0" err="1" smtClean="0"/>
              <a:t>Shawana’s</a:t>
            </a:r>
            <a:r>
              <a:rPr lang="en-US" baseline="0" dirty="0" smtClean="0"/>
              <a:t> experience will help illustrate this.</a:t>
            </a:r>
          </a:p>
          <a:p>
            <a:endParaRPr lang="en-US" baseline="0" dirty="0" smtClean="0"/>
          </a:p>
          <a:p>
            <a:r>
              <a:rPr lang="en-US" baseline="0" dirty="0" smtClean="0"/>
              <a:t>More funding dedicated to remediation in homes – NNCC has only a very small remediation piece but so many of the homes we see desperately need repairs in order to have a safe and healthy home that won’t promote asthma. (Data?)</a:t>
            </a:r>
          </a:p>
          <a:p>
            <a:endParaRPr lang="en-US" baseline="0" dirty="0" smtClean="0"/>
          </a:p>
          <a:p>
            <a:r>
              <a:rPr lang="en-US" baseline="0" dirty="0" smtClean="0"/>
              <a:t>Introduce </a:t>
            </a:r>
            <a:r>
              <a:rPr lang="en-US" baseline="0" dirty="0" err="1" smtClean="0"/>
              <a:t>Shawana</a:t>
            </a:r>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186</a:t>
            </a:fld>
            <a:endParaRPr lang="en-US" altLang="en-US">
              <a:solidFill>
                <a:srgbClr val="000000"/>
              </a:solidFill>
            </a:endParaRPr>
          </a:p>
        </p:txBody>
      </p:sp>
    </p:spTree>
    <p:extLst>
      <p:ext uri="{BB962C8B-B14F-4D97-AF65-F5344CB8AC3E}">
        <p14:creationId xmlns:p14="http://schemas.microsoft.com/office/powerpoint/2010/main" val="11130221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err="1" smtClean="0"/>
              <a:t>Shawana</a:t>
            </a:r>
            <a:r>
              <a:rPr lang="en-US" baseline="0" dirty="0" smtClean="0"/>
              <a:t> - </a:t>
            </a:r>
            <a:r>
              <a:rPr lang="en-US" dirty="0" smtClean="0"/>
              <a:t>role as a community leader and how she connects with the community to build relationships/bolster trust (esp. to solidify referral sources like NFP), receive referrals, and reduce asthma.</a:t>
            </a:r>
          </a:p>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187</a:t>
            </a:fld>
            <a:endParaRPr lang="en-US" altLang="en-US">
              <a:solidFill>
                <a:srgbClr val="000000"/>
              </a:solidFill>
            </a:endParaRPr>
          </a:p>
        </p:txBody>
      </p:sp>
    </p:spTree>
    <p:extLst>
      <p:ext uri="{BB962C8B-B14F-4D97-AF65-F5344CB8AC3E}">
        <p14:creationId xmlns:p14="http://schemas.microsoft.com/office/powerpoint/2010/main" val="33478356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5AE473-1414-4560-8D5D-0CB2C2EBF6C4}" type="slidenum">
              <a:rPr lang="en-US" altLang="en-US" smtClean="0">
                <a:solidFill>
                  <a:srgbClr val="000000"/>
                </a:solidFill>
              </a:rPr>
              <a:pPr/>
              <a:t>188</a:t>
            </a:fld>
            <a:endParaRPr lang="en-US" altLang="en-US">
              <a:solidFill>
                <a:srgbClr val="000000"/>
              </a:solidFill>
            </a:endParaRPr>
          </a:p>
        </p:txBody>
      </p:sp>
    </p:spTree>
    <p:extLst>
      <p:ext uri="{BB962C8B-B14F-4D97-AF65-F5344CB8AC3E}">
        <p14:creationId xmlns:p14="http://schemas.microsoft.com/office/powerpoint/2010/main" val="23092046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60E77EC-0F43-453B-B091-C7E2AF4ED15F}" type="slidenum">
              <a:rPr lang="en-US" altLang="en-US">
                <a:solidFill>
                  <a:prstClr val="black"/>
                </a:solidFill>
              </a:rPr>
              <a:pPr eaLnBrk="1" hangingPunct="1"/>
              <a:t>196</a:t>
            </a:fld>
            <a:endParaRPr lang="en-US" altLang="en-US">
              <a:solidFill>
                <a:prstClr val="black"/>
              </a:solidFill>
            </a:endParaRPr>
          </a:p>
        </p:txBody>
      </p:sp>
    </p:spTree>
    <p:extLst>
      <p:ext uri="{BB962C8B-B14F-4D97-AF65-F5344CB8AC3E}">
        <p14:creationId xmlns:p14="http://schemas.microsoft.com/office/powerpoint/2010/main" val="3354201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86F831-645D-4758-BC46-DF8F03539EDA}" type="slidenum">
              <a:rPr lang="en-US">
                <a:solidFill>
                  <a:prstClr val="black"/>
                </a:solidFill>
              </a:rPr>
              <a:pPr fontAlgn="base">
                <a:spcBef>
                  <a:spcPct val="0"/>
                </a:spcBef>
                <a:spcAft>
                  <a:spcPct val="0"/>
                </a:spcAft>
                <a:defRPr/>
              </a:pPr>
              <a:t>22</a:t>
            </a:fld>
            <a:endParaRPr lang="en-US" dirty="0">
              <a:solidFill>
                <a:prstClr val="black"/>
              </a:solidFill>
            </a:endParaRPr>
          </a:p>
        </p:txBody>
      </p:sp>
    </p:spTree>
    <p:extLst>
      <p:ext uri="{BB962C8B-B14F-4D97-AF65-F5344CB8AC3E}">
        <p14:creationId xmlns:p14="http://schemas.microsoft.com/office/powerpoint/2010/main" val="103201382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27F316E-A1DC-4558-BF4E-D08AD7756086}" type="slidenum">
              <a:rPr lang="en-US" altLang="en-US">
                <a:solidFill>
                  <a:prstClr val="black"/>
                </a:solidFill>
              </a:rPr>
              <a:pPr eaLnBrk="1" hangingPunct="1"/>
              <a:t>197</a:t>
            </a:fld>
            <a:endParaRPr lang="en-US" altLang="en-US">
              <a:solidFill>
                <a:prstClr val="black"/>
              </a:solidFill>
            </a:endParaRPr>
          </a:p>
        </p:txBody>
      </p:sp>
    </p:spTree>
    <p:extLst>
      <p:ext uri="{BB962C8B-B14F-4D97-AF65-F5344CB8AC3E}">
        <p14:creationId xmlns:p14="http://schemas.microsoft.com/office/powerpoint/2010/main" val="17652566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A54183A-A02C-4748-98C3-3DAC84FBB7B4}" type="slidenum">
              <a:rPr lang="en-US" altLang="en-US">
                <a:solidFill>
                  <a:prstClr val="black"/>
                </a:solidFill>
              </a:rPr>
              <a:pPr eaLnBrk="1" hangingPunct="1"/>
              <a:t>198</a:t>
            </a:fld>
            <a:endParaRPr lang="en-US" altLang="en-US">
              <a:solidFill>
                <a:prstClr val="black"/>
              </a:solidFill>
            </a:endParaRPr>
          </a:p>
        </p:txBody>
      </p:sp>
    </p:spTree>
    <p:extLst>
      <p:ext uri="{BB962C8B-B14F-4D97-AF65-F5344CB8AC3E}">
        <p14:creationId xmlns:p14="http://schemas.microsoft.com/office/powerpoint/2010/main" val="128222658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fontAlgn="t" hangingPunct="1">
              <a:spcBef>
                <a:spcPct val="0"/>
              </a:spcBef>
            </a:pPr>
            <a:endParaRPr lang="en-US" altLang="en-US" smtClean="0"/>
          </a:p>
          <a:p>
            <a:pPr eaLnBrk="1" hangingPunct="1">
              <a:spcBef>
                <a:spcPct val="0"/>
              </a:spcBef>
            </a:pPr>
            <a:endParaRPr lang="en-US" alt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2893357-39E7-4175-8772-5FCFD7938B8A}" type="slidenum">
              <a:rPr lang="en-US" altLang="en-US">
                <a:solidFill>
                  <a:prstClr val="black"/>
                </a:solidFill>
              </a:rPr>
              <a:pPr eaLnBrk="1" hangingPunct="1"/>
              <a:t>199</a:t>
            </a:fld>
            <a:endParaRPr lang="en-US" altLang="en-US">
              <a:solidFill>
                <a:prstClr val="black"/>
              </a:solidFill>
            </a:endParaRPr>
          </a:p>
        </p:txBody>
      </p:sp>
    </p:spTree>
    <p:extLst>
      <p:ext uri="{BB962C8B-B14F-4D97-AF65-F5344CB8AC3E}">
        <p14:creationId xmlns:p14="http://schemas.microsoft.com/office/powerpoint/2010/main" val="274098941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574005D-C484-41E7-8F85-D0F0C341E80D}" type="slidenum">
              <a:rPr lang="en-US" altLang="en-US">
                <a:solidFill>
                  <a:prstClr val="black"/>
                </a:solidFill>
              </a:rPr>
              <a:pPr eaLnBrk="1" hangingPunct="1"/>
              <a:t>206</a:t>
            </a:fld>
            <a:endParaRPr lang="en-US" altLang="en-US">
              <a:solidFill>
                <a:prstClr val="black"/>
              </a:solidFill>
            </a:endParaRPr>
          </a:p>
        </p:txBody>
      </p:sp>
    </p:spTree>
    <p:extLst>
      <p:ext uri="{BB962C8B-B14F-4D97-AF65-F5344CB8AC3E}">
        <p14:creationId xmlns:p14="http://schemas.microsoft.com/office/powerpoint/2010/main" val="42251030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B16BDE0-7481-4BAF-8F92-AFE5BBD7E292}" type="slidenum">
              <a:rPr lang="en-US" altLang="en-US">
                <a:solidFill>
                  <a:prstClr val="black"/>
                </a:solidFill>
              </a:rPr>
              <a:pPr eaLnBrk="1" hangingPunct="1"/>
              <a:t>210</a:t>
            </a:fld>
            <a:endParaRPr lang="en-US" altLang="en-US">
              <a:solidFill>
                <a:prstClr val="black"/>
              </a:solidFill>
            </a:endParaRPr>
          </a:p>
        </p:txBody>
      </p:sp>
    </p:spTree>
    <p:extLst>
      <p:ext uri="{BB962C8B-B14F-4D97-AF65-F5344CB8AC3E}">
        <p14:creationId xmlns:p14="http://schemas.microsoft.com/office/powerpoint/2010/main" val="138060776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DD649EC-2414-45AC-BDA0-5791A05F6786}" type="slidenum">
              <a:rPr lang="en-US" altLang="en-US">
                <a:solidFill>
                  <a:prstClr val="black"/>
                </a:solidFill>
              </a:rPr>
              <a:pPr eaLnBrk="1" hangingPunct="1"/>
              <a:t>211</a:t>
            </a:fld>
            <a:endParaRPr lang="en-US" altLang="en-US">
              <a:solidFill>
                <a:prstClr val="black"/>
              </a:solidFill>
            </a:endParaRPr>
          </a:p>
        </p:txBody>
      </p:sp>
    </p:spTree>
    <p:extLst>
      <p:ext uri="{BB962C8B-B14F-4D97-AF65-F5344CB8AC3E}">
        <p14:creationId xmlns:p14="http://schemas.microsoft.com/office/powerpoint/2010/main" val="416258778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endParaRPr lang="en-US" i="0" baseline="0" dirty="0"/>
          </a:p>
          <a:p>
            <a:pPr marL="228600" indent="-228600"/>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214</a:t>
            </a:fld>
            <a:endParaRPr lang="en-US">
              <a:solidFill>
                <a:prstClr val="black"/>
              </a:solidFill>
            </a:endParaRPr>
          </a:p>
        </p:txBody>
      </p:sp>
    </p:spTree>
    <p:extLst>
      <p:ext uri="{BB962C8B-B14F-4D97-AF65-F5344CB8AC3E}">
        <p14:creationId xmlns:p14="http://schemas.microsoft.com/office/powerpoint/2010/main" val="30246437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Renovate 70 homes for low-income </a:t>
            </a:r>
            <a:r>
              <a:rPr lang="en-US" u="sng" dirty="0" smtClean="0"/>
              <a:t>homeowners </a:t>
            </a:r>
            <a:r>
              <a:rPr lang="en-US" dirty="0" smtClean="0"/>
              <a:t>a year by mobilizing 1k volunteers – we were founded in 1988 by Wharton</a:t>
            </a:r>
            <a:r>
              <a:rPr lang="en-US" baseline="0" dirty="0" smtClean="0"/>
              <a:t> MBA students</a:t>
            </a:r>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215</a:t>
            </a:fld>
            <a:endParaRPr lang="en-US">
              <a:solidFill>
                <a:prstClr val="black"/>
              </a:solidFill>
            </a:endParaRPr>
          </a:p>
        </p:txBody>
      </p:sp>
    </p:spTree>
    <p:extLst>
      <p:ext uri="{BB962C8B-B14F-4D97-AF65-F5344CB8AC3E}">
        <p14:creationId xmlns:p14="http://schemas.microsoft.com/office/powerpoint/2010/main" val="134461003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Neighborhoods currently focused in are Mantua, Eastern North and East Oak Lane.</a:t>
            </a:r>
            <a:endParaRPr lang="en-US" baseline="0" dirty="0" smtClean="0"/>
          </a:p>
          <a:p>
            <a:endParaRPr lang="en-US" baseline="0" dirty="0" smtClean="0"/>
          </a:p>
          <a:p>
            <a:r>
              <a:rPr lang="en-US" baseline="0" dirty="0" smtClean="0"/>
              <a:t>Resource fair where partner agency and other social services agencies have tables to provide other avenues of assistance. – NNCC on the schedule for fall and spring builds</a:t>
            </a:r>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216</a:t>
            </a:fld>
            <a:endParaRPr lang="en-US">
              <a:solidFill>
                <a:prstClr val="black"/>
              </a:solidFill>
            </a:endParaRPr>
          </a:p>
        </p:txBody>
      </p:sp>
    </p:spTree>
    <p:extLst>
      <p:ext uri="{BB962C8B-B14F-4D97-AF65-F5344CB8AC3E}">
        <p14:creationId xmlns:p14="http://schemas.microsoft.com/office/powerpoint/2010/main" val="119781752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Must be low-income – at or below 80% of AMI.  For a family of four, that threshold is $64,900.  Must own their own home and be up-to-date</a:t>
            </a:r>
            <a:r>
              <a:rPr lang="en-US" baseline="0" dirty="0" smtClean="0"/>
              <a:t> on RE taxes or in a payment plan.</a:t>
            </a:r>
            <a:endParaRPr lang="en-US" dirty="0"/>
          </a:p>
        </p:txBody>
      </p:sp>
      <p:sp>
        <p:nvSpPr>
          <p:cNvPr id="4" name="Slide Number Placeholder 3"/>
          <p:cNvSpPr>
            <a:spLocks noGrp="1"/>
          </p:cNvSpPr>
          <p:nvPr>
            <p:ph type="sldNum" sz="quarter" idx="10"/>
          </p:nvPr>
        </p:nvSpPr>
        <p:spPr/>
        <p:txBody>
          <a:bodyPr/>
          <a:lstStyle/>
          <a:p>
            <a:fld id="{4F5C722B-54E9-4098-AC5C-DF50DF909EAF}" type="slidenum">
              <a:rPr lang="en-US" smtClean="0">
                <a:solidFill>
                  <a:prstClr val="black"/>
                </a:solidFill>
              </a:rPr>
              <a:pPr/>
              <a:t>217</a:t>
            </a:fld>
            <a:endParaRPr lang="en-US">
              <a:solidFill>
                <a:prstClr val="black"/>
              </a:solidFill>
            </a:endParaRPr>
          </a:p>
        </p:txBody>
      </p:sp>
    </p:spTree>
    <p:extLst>
      <p:ext uri="{BB962C8B-B14F-4D97-AF65-F5344CB8AC3E}">
        <p14:creationId xmlns:p14="http://schemas.microsoft.com/office/powerpoint/2010/main" val="1105176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3.jpeg"/><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Master" Target="../slideMasters/slideMaster17.xml"/><Relationship Id="rId1" Type="http://schemas.openxmlformats.org/officeDocument/2006/relationships/themeOverride" Target="../theme/themeOverride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F8F899-7E76-4580-B049-2BEBEF1C8DDA}"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2451602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F8F899-7E76-4580-B049-2BEBEF1C8DDA}"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105740448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3898985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1" y="1447800"/>
            <a:ext cx="5230284"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7884" y="1447800"/>
            <a:ext cx="5230283"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5531214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295251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24857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4085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456825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8796477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91862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3284" y="152400"/>
            <a:ext cx="266488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1" y="152400"/>
            <a:ext cx="779568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638320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152400"/>
            <a:ext cx="10663767"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1" y="1447800"/>
            <a:ext cx="5230284"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7884" y="1447800"/>
            <a:ext cx="5230283"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2448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F8F899-7E76-4580-B049-2BEBEF1C8DDA}"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10158501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1" y="152400"/>
            <a:ext cx="10663767"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1" y="1447800"/>
            <a:ext cx="10663767" cy="4648200"/>
          </a:xfrm>
        </p:spPr>
        <p:txBody>
          <a:bodyPr/>
          <a:lstStyle/>
          <a:p>
            <a:pPr lvl="0"/>
            <a:endParaRPr lang="en-US" noProof="0" dirty="0" smtClean="0"/>
          </a:p>
        </p:txBody>
      </p:sp>
    </p:spTree>
    <p:extLst>
      <p:ext uri="{BB962C8B-B14F-4D97-AF65-F5344CB8AC3E}">
        <p14:creationId xmlns:p14="http://schemas.microsoft.com/office/powerpoint/2010/main" val="229747740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77658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347919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82599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685029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739563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422224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912133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044730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055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pic>
        <p:nvPicPr>
          <p:cNvPr id="7" name="Picture 3" descr="M:\Digital Assets\logos\• New CHOP branding\CHOP Logos\CHOP Logos hope lives here\Logo with tagline only\y-JPGs PDFs PNGs and TIFs\CHOP HLH standard wh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504924" y="5924554"/>
            <a:ext cx="3002797" cy="685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40105317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802195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161752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6467" y="984315"/>
            <a:ext cx="8536672" cy="874223"/>
          </a:xfrm>
        </p:spPr>
        <p:txBody>
          <a:bodyPr>
            <a:normAutofit/>
          </a:bodyPr>
          <a:lstStyle>
            <a:lvl1pPr algn="l">
              <a:defRPr sz="2800" b="1" i="0">
                <a:solidFill>
                  <a:schemeClr val="tx1"/>
                </a:solidFill>
                <a:latin typeface="+mj-lt"/>
                <a:cs typeface="Helvetic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16467" y="1858537"/>
            <a:ext cx="8536672" cy="452252"/>
          </a:xfrm>
        </p:spPr>
        <p:txBody>
          <a:bodyPr lIns="91440" anchor="ctr" anchorCtr="0">
            <a:normAutofit/>
          </a:bodyPr>
          <a:lstStyle>
            <a:lvl1pPr marL="0" indent="0" algn="l">
              <a:buNone/>
              <a:defRPr sz="1800" b="0" i="0">
                <a:solidFill>
                  <a:schemeClr val="tx1">
                    <a:tint val="75000"/>
                  </a:schemeClr>
                </a:solidFill>
                <a:latin typeface="+mn-lt"/>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5"/>
          <p:cNvSpPr>
            <a:spLocks noGrp="1"/>
          </p:cNvSpPr>
          <p:nvPr>
            <p:ph type="body" sz="quarter" idx="10" hasCustomPrompt="1"/>
          </p:nvPr>
        </p:nvSpPr>
        <p:spPr>
          <a:xfrm>
            <a:off x="516467" y="2825750"/>
            <a:ext cx="4368800" cy="1041400"/>
          </a:xfrm>
        </p:spPr>
        <p:txBody>
          <a:bodyPr>
            <a:normAutofit/>
          </a:bodyPr>
          <a:lstStyle>
            <a:lvl1pPr>
              <a:defRPr sz="1100" baseline="0"/>
            </a:lvl1pPr>
          </a:lstStyle>
          <a:p>
            <a:pPr lvl="0"/>
            <a:r>
              <a:rPr lang="en-US" dirty="0" smtClean="0"/>
              <a:t>Click to edit Presenter Information</a:t>
            </a:r>
            <a:endParaRPr lang="en-US" dirty="0"/>
          </a:p>
        </p:txBody>
      </p:sp>
    </p:spTree>
    <p:extLst>
      <p:ext uri="{BB962C8B-B14F-4D97-AF65-F5344CB8AC3E}">
        <p14:creationId xmlns:p14="http://schemas.microsoft.com/office/powerpoint/2010/main" val="222699435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4" name="Title Placeholder 10"/>
          <p:cNvSpPr>
            <a:spLocks noGrp="1"/>
          </p:cNvSpPr>
          <p:nvPr>
            <p:ph type="title"/>
          </p:nvPr>
        </p:nvSpPr>
        <p:spPr>
          <a:xfrm>
            <a:off x="491070" y="381001"/>
            <a:ext cx="11209865" cy="850900"/>
          </a:xfrm>
          <a:prstGeom prst="rect">
            <a:avLst/>
          </a:prstGeom>
        </p:spPr>
        <p:txBody>
          <a:bodyPr vert="horz" lIns="0" tIns="0" rIns="91440" bIns="45720" rtlCol="0" anchor="t" anchorCtr="0">
            <a:normAutofit/>
          </a:bodyPr>
          <a:lstStyle>
            <a:lvl1pPr marL="0" indent="0" algn="l">
              <a:lnSpc>
                <a:spcPct val="95000"/>
              </a:lnSpc>
              <a:defRPr sz="2400" b="1">
                <a:solidFill>
                  <a:schemeClr val="accent2"/>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47473393"/>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7FD159-DDC1-4F57-89D8-9EE83D9A46B3}" type="datetimeFigureOut">
              <a:rPr lang="en-US" smtClean="0"/>
              <a:pPr/>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10B99-6361-49CE-A343-208B9D85C442}" type="slidenum">
              <a:rPr lang="en-US" smtClean="0"/>
              <a:pPr/>
              <a:t>‹#›</a:t>
            </a:fld>
            <a:endParaRPr lang="en-US"/>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415729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7FD159-DDC1-4F57-89D8-9EE83D9A46B3}" type="datetimeFigureOut">
              <a:rPr lang="en-US" smtClean="0"/>
              <a:pPr/>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16830457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7FD159-DDC1-4F57-89D8-9EE83D9A46B3}" type="datetimeFigureOut">
              <a:rPr lang="en-US" smtClean="0"/>
              <a:pPr/>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10B99-6361-49CE-A343-208B9D85C442}" type="slidenum">
              <a:rPr lang="en-US" smtClean="0"/>
              <a:pPr/>
              <a:t>‹#›</a:t>
            </a:fld>
            <a:endParaRPr lang="en-US"/>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4476735"/>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37FD159-DDC1-4F57-89D8-9EE83D9A46B3}" type="datetimeFigureOut">
              <a:rPr lang="en-US" smtClean="0"/>
              <a:pPr/>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32088526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37FD159-DDC1-4F57-89D8-9EE83D9A46B3}" type="datetimeFigureOut">
              <a:rPr lang="en-US" smtClean="0"/>
              <a:pPr/>
              <a:t>8/12/2015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B10B99-6361-49CE-A343-208B9D85C442}" type="slidenum">
              <a:rPr lang="en-US" smtClean="0"/>
              <a:pPr/>
              <a:t>‹#›</a:t>
            </a:fld>
            <a:endParaRPr lang="en-US"/>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29061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7FD159-DDC1-4F57-89D8-9EE83D9A46B3}" type="datetimeFigureOut">
              <a:rPr lang="en-US" smtClean="0"/>
              <a:pPr/>
              <a:t>8/12/2015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397931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9593448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7FD159-DDC1-4F57-89D8-9EE83D9A46B3}" type="datetimeFigureOut">
              <a:rPr lang="en-US" smtClean="0"/>
              <a:pPr/>
              <a:t>8/12/2015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146931472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7FD159-DDC1-4F57-89D8-9EE83D9A46B3}" type="datetimeFigureOut">
              <a:rPr lang="en-US" smtClean="0"/>
              <a:pPr/>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10B99-6361-49CE-A343-208B9D85C442}" type="slidenum">
              <a:rPr lang="en-US" smtClean="0"/>
              <a:pPr/>
              <a:t>‹#›</a:t>
            </a:fld>
            <a:endParaRPr lang="en-US"/>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79974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7FD159-DDC1-4F57-89D8-9EE83D9A46B3}" type="datetimeFigureOut">
              <a:rPr lang="en-US" smtClean="0"/>
              <a:pPr/>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230428525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7FD159-DDC1-4F57-89D8-9EE83D9A46B3}" type="datetimeFigureOut">
              <a:rPr lang="en-US" smtClean="0"/>
              <a:pPr/>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381439900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7FD159-DDC1-4F57-89D8-9EE83D9A46B3}" type="datetimeFigureOut">
              <a:rPr lang="en-US" smtClean="0"/>
              <a:pPr/>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B10B99-6361-49CE-A343-208B9D85C442}" type="slidenum">
              <a:rPr lang="en-US" smtClean="0"/>
              <a:pPr/>
              <a:t>‹#›</a:t>
            </a:fld>
            <a:endParaRPr lang="en-US"/>
          </a:p>
        </p:txBody>
      </p:sp>
    </p:spTree>
    <p:extLst>
      <p:ext uri="{BB962C8B-B14F-4D97-AF65-F5344CB8AC3E}">
        <p14:creationId xmlns:p14="http://schemas.microsoft.com/office/powerpoint/2010/main" val="216374468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A6C2D0-270E-4126-85B8-270B44BACFE7}" type="slidenum">
              <a:rPr lang="en-US" smtClean="0"/>
              <a:pPr/>
              <a:t>‹#›</a:t>
            </a:fld>
            <a:endParaRPr lang="en-US"/>
          </a:p>
        </p:txBody>
      </p:sp>
      <p:pic>
        <p:nvPicPr>
          <p:cNvPr id="7" name="Picture 2" descr="C:\Users\andrew.delosreyes\Pictures\HHS HEALTHCAR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5330" y="6507480"/>
            <a:ext cx="1713471" cy="27432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userDrawn="1"/>
        </p:nvCxnSpPr>
        <p:spPr>
          <a:xfrm>
            <a:off x="609600" y="1143000"/>
            <a:ext cx="10972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1404079"/>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A6C2D0-270E-4126-85B8-270B44BACFE7}" type="slidenum">
              <a:rPr lang="en-US" smtClean="0"/>
              <a:pPr/>
              <a:t>‹#›</a:t>
            </a:fld>
            <a:endParaRPr lang="en-US"/>
          </a:p>
        </p:txBody>
      </p:sp>
      <p:pic>
        <p:nvPicPr>
          <p:cNvPr id="7" name="Picture 2" descr="C:\Users\andrew.delosreyes\Pictures\HHS HEALTHCAR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5330" y="6507480"/>
            <a:ext cx="1713471" cy="27432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userDrawn="1"/>
        </p:nvCxnSpPr>
        <p:spPr>
          <a:xfrm>
            <a:off x="609600" y="1143000"/>
            <a:ext cx="10972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1355046"/>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A6C2D0-270E-4126-85B8-270B44BACFE7}" type="slidenum">
              <a:rPr lang="en-US" smtClean="0"/>
              <a:pPr/>
              <a:t>‹#›</a:t>
            </a:fld>
            <a:endParaRPr lang="en-US"/>
          </a:p>
        </p:txBody>
      </p:sp>
      <p:pic>
        <p:nvPicPr>
          <p:cNvPr id="7" name="Picture 2" descr="C:\Users\andrew.delosreyes\Pictures\HHS HEALTHCAR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5330" y="6507480"/>
            <a:ext cx="1713471" cy="27432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userDrawn="1"/>
        </p:nvCxnSpPr>
        <p:spPr>
          <a:xfrm>
            <a:off x="609600" y="1143000"/>
            <a:ext cx="10972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268179"/>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914400" y="2130426"/>
            <a:ext cx="10363200" cy="1470025"/>
          </a:xfrm>
        </p:spPr>
        <p:txBody>
          <a:bodyPr/>
          <a:lstStyle>
            <a:lvl1pPr>
              <a:defRPr b="0"/>
            </a:lvl1pPr>
          </a:lstStyle>
          <a:p>
            <a:pPr lvl="0"/>
            <a:r>
              <a:rPr lang="en-US" altLang="en-US" noProof="0" smtClean="0"/>
              <a:t>Click to edit Master title style</a:t>
            </a:r>
          </a:p>
        </p:txBody>
      </p:sp>
      <p:sp>
        <p:nvSpPr>
          <p:cNvPr id="8195" name="Rectangle 3"/>
          <p:cNvSpPr>
            <a:spLocks noGrp="1" noChangeArrowheads="1"/>
          </p:cNvSpPr>
          <p:nvPr>
            <p:ph type="subTitle" idx="1"/>
          </p:nvPr>
        </p:nvSpPr>
        <p:spPr>
          <a:xfrm>
            <a:off x="1828800" y="3886200"/>
            <a:ext cx="8534400" cy="1752600"/>
          </a:xfrm>
          <a:extLst>
            <a:ext uri="{91240B29-F687-4F45-9708-019B960494DF}">
              <a14:hiddenLine xmlns:a14="http://schemas.microsoft.com/office/drawing/2010/main" w="9525" algn="ctr">
                <a:solidFill>
                  <a:schemeClr val="tx1"/>
                </a:solidFill>
                <a:miter lim="800000"/>
                <a:headEnd/>
                <a:tailEnd/>
              </a14:hiddenLine>
            </a:ext>
          </a:extLst>
        </p:spPr>
        <p:txBody>
          <a:bodyPr/>
          <a:lstStyle>
            <a:lvl1pPr marL="0" indent="0" algn="ctr">
              <a:buFontTx/>
              <a:buNone/>
              <a:defRPr b="1">
                <a:solidFill>
                  <a:srgbClr val="54645F"/>
                </a:solidFill>
              </a:defRPr>
            </a:lvl1pPr>
          </a:lstStyle>
          <a:p>
            <a:pPr lvl="0"/>
            <a:r>
              <a:rPr lang="en-US" altLang="en-US" noProof="0" smtClean="0"/>
              <a:t>Click to edit Master subtitle style</a:t>
            </a:r>
          </a:p>
        </p:txBody>
      </p:sp>
      <p:sp>
        <p:nvSpPr>
          <p:cNvPr id="8196" name="Rectangle 4"/>
          <p:cNvSpPr>
            <a:spLocks noGrp="1" noChangeArrowheads="1"/>
          </p:cNvSpPr>
          <p:nvPr>
            <p:ph type="dt" sz="half" idx="2"/>
          </p:nvPr>
        </p:nvSpPr>
        <p:spPr/>
        <p:txBody>
          <a:bodyPr/>
          <a:lstStyle>
            <a:lvl1pPr>
              <a:defRPr/>
            </a:lvl1pPr>
          </a:lstStyle>
          <a:p>
            <a:endParaRPr lang="en-US" altLang="en-US">
              <a:solidFill>
                <a:srgbClr val="000000"/>
              </a:solidFill>
            </a:endParaRPr>
          </a:p>
        </p:txBody>
      </p:sp>
      <p:sp>
        <p:nvSpPr>
          <p:cNvPr id="8197" name="Rectangle 5"/>
          <p:cNvSpPr>
            <a:spLocks noGrp="1" noChangeArrowheads="1"/>
          </p:cNvSpPr>
          <p:nvPr>
            <p:ph type="ftr" sz="quarter" idx="3"/>
          </p:nvPr>
        </p:nvSpPr>
        <p:spPr/>
        <p:txBody>
          <a:bodyPr/>
          <a:lstStyle>
            <a:lvl1pPr>
              <a:defRPr/>
            </a:lvl1pPr>
          </a:lstStyle>
          <a:p>
            <a:endParaRPr lang="en-US" altLang="en-US">
              <a:solidFill>
                <a:srgbClr val="000000"/>
              </a:solidFill>
            </a:endParaRPr>
          </a:p>
        </p:txBody>
      </p:sp>
      <p:sp>
        <p:nvSpPr>
          <p:cNvPr id="8198" name="Rectangle 6"/>
          <p:cNvSpPr>
            <a:spLocks noGrp="1" noChangeArrowheads="1"/>
          </p:cNvSpPr>
          <p:nvPr>
            <p:ph type="sldNum" sz="quarter" idx="4"/>
          </p:nvPr>
        </p:nvSpPr>
        <p:spPr/>
        <p:txBody>
          <a:bodyPr/>
          <a:lstStyle>
            <a:lvl1pPr>
              <a:defRPr/>
            </a:lvl1pPr>
          </a:lstStyle>
          <a:p>
            <a:fld id="{9664FB4C-D207-41D5-A696-BF20F1F60794}" type="slidenum">
              <a:rPr lang="en-US" altLang="en-US">
                <a:solidFill>
                  <a:srgbClr val="000000"/>
                </a:solidFill>
              </a:rPr>
              <a:pPr/>
              <a:t>‹#›</a:t>
            </a:fld>
            <a:endParaRPr lang="en-US" altLang="en-US">
              <a:solidFill>
                <a:srgbClr val="000000"/>
              </a:solidFill>
            </a:endParaRPr>
          </a:p>
        </p:txBody>
      </p:sp>
      <p:pic>
        <p:nvPicPr>
          <p:cNvPr id="8199" name="Picture 7" descr="NNCC_logo_acronym_4c - small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400" y="4800601"/>
            <a:ext cx="1219200" cy="1852613"/>
          </a:xfrm>
          <a:prstGeom prst="rect">
            <a:avLst/>
          </a:prstGeom>
          <a:noFill/>
          <a:extLst>
            <a:ext uri="{909E8E84-426E-40DD-AFC4-6F175D3DCCD1}">
              <a14:hiddenFill xmlns:a14="http://schemas.microsoft.com/office/drawing/2010/main">
                <a:solidFill>
                  <a:srgbClr val="FFFFFF"/>
                </a:solidFill>
              </a14:hiddenFill>
            </a:ext>
          </a:extLst>
        </p:spPr>
      </p:pic>
      <p:sp>
        <p:nvSpPr>
          <p:cNvPr id="8200" name="Line 8"/>
          <p:cNvSpPr>
            <a:spLocks noChangeShapeType="1"/>
          </p:cNvSpPr>
          <p:nvPr/>
        </p:nvSpPr>
        <p:spPr bwMode="auto">
          <a:xfrm>
            <a:off x="2032000" y="6172200"/>
            <a:ext cx="95504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Tree>
    <p:extLst>
      <p:ext uri="{BB962C8B-B14F-4D97-AF65-F5344CB8AC3E}">
        <p14:creationId xmlns:p14="http://schemas.microsoft.com/office/powerpoint/2010/main" val="368094990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50A65AA-9C51-4DC2-AAA5-767636D04DF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5039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187388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255FFE9-0259-49A4-AD75-37D1C0FFA3E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465339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38B99A2-6780-453C-B7C6-DABE39112E5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361250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DD341B4A-636B-49EB-8C1B-8010BE74A25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020883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3D5B3012-5979-4494-B011-1D2C23699C2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934472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B014A58F-5E9E-45A8-BAA6-587C44510D8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63616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3FC1E19-E4B1-45B1-B2C6-1F2C4391522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47585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E21910D-8E5A-43FE-9374-AD0FB940074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965628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501618B-B4EB-4E2E-9F3E-8D934CEAE0E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8326401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125C543-5C35-4D21-A212-D28BC74E8A3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466545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10" name="Rectangle 9"/>
          <p:cNvSpPr/>
          <p:nvPr/>
        </p:nvSpPr>
        <p:spPr>
          <a:xfrm>
            <a:off x="-12192" y="6053328"/>
            <a:ext cx="234899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11" name="Rectangle 10"/>
          <p:cNvSpPr/>
          <p:nvPr/>
        </p:nvSpPr>
        <p:spPr>
          <a:xfrm>
            <a:off x="2540000" y="6044184"/>
            <a:ext cx="9652000"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9" name="Subtitle 8"/>
          <p:cNvSpPr>
            <a:spLocks noGrp="1"/>
          </p:cNvSpPr>
          <p:nvPr>
            <p:ph type="subTitle" idx="1"/>
          </p:nvPr>
        </p:nvSpPr>
        <p:spPr>
          <a:xfrm>
            <a:off x="2641600" y="6050037"/>
            <a:ext cx="9194800" cy="685800"/>
          </a:xfrm>
        </p:spPr>
        <p:txBody>
          <a:bodyPr anchor="ctr"/>
          <a:lstStyle>
            <a:lvl1pPr marL="0" indent="0" algn="l" eaLnBrk="1" latinLnBrk="0" hangingPunct="1">
              <a:buNone/>
              <a:defRPr kumimoji="0" sz="2800">
                <a:solidFill>
                  <a:srgbClr val="FFFFFF"/>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pPr eaLnBrk="1" latinLnBrk="1" hangingPunct="1"/>
            <a:r>
              <a:rPr lang="en-US" dirty="0" smtClean="0"/>
              <a:t>Click to edit Master subtitle style</a:t>
            </a:r>
            <a:endParaRPr dirty="0"/>
          </a:p>
        </p:txBody>
      </p:sp>
      <p:sp>
        <p:nvSpPr>
          <p:cNvPr id="28" name="Date Placeholder 27"/>
          <p:cNvSpPr>
            <a:spLocks noGrp="1"/>
          </p:cNvSpPr>
          <p:nvPr>
            <p:ph type="dt" sz="half" idx="10"/>
          </p:nvPr>
        </p:nvSpPr>
        <p:spPr>
          <a:xfrm>
            <a:off x="101600" y="6068699"/>
            <a:ext cx="2743200" cy="685800"/>
          </a:xfrm>
        </p:spPr>
        <p:txBody>
          <a:bodyPr>
            <a:noAutofit/>
          </a:bodyPr>
          <a:lstStyle>
            <a:lvl1pPr algn="ctr" eaLnBrk="1" latinLnBrk="0" hangingPunct="1">
              <a:defRPr kumimoji="0" sz="2000">
                <a:solidFill>
                  <a:srgbClr val="FFFFFF"/>
                </a:solidFill>
              </a:defRPr>
            </a:lvl1pPr>
            <a:extLst/>
          </a:lstStyle>
          <a:p>
            <a:fld id="{047E157E-8DCB-4F70-A0AF-5EB586A91DD4}" type="datetime1">
              <a:rPr lang="en-US" smtClean="0"/>
              <a:pPr/>
              <a:t>8/12/2015</a:t>
            </a:fld>
            <a:endParaRPr lang="en-US" dirty="0"/>
          </a:p>
        </p:txBody>
      </p:sp>
      <p:sp>
        <p:nvSpPr>
          <p:cNvPr id="17" name="Footer Placeholder 16"/>
          <p:cNvSpPr>
            <a:spLocks noGrp="1"/>
          </p:cNvSpPr>
          <p:nvPr>
            <p:ph type="ftr" sz="quarter" idx="11"/>
          </p:nvPr>
        </p:nvSpPr>
        <p:spPr>
          <a:xfrm>
            <a:off x="2780524" y="236540"/>
            <a:ext cx="7823200" cy="365125"/>
          </a:xfrm>
        </p:spPr>
        <p:txBody>
          <a:bodyPr/>
          <a:lstStyle>
            <a:lvl1pPr algn="r" eaLnBrk="1" latinLnBrk="0" hangingPunct="1">
              <a:defRPr kumimoji="0">
                <a:solidFill>
                  <a:schemeClr val="tx2"/>
                </a:solidFill>
              </a:defRPr>
            </a:lvl1pPr>
            <a:extLst/>
          </a:lstStyle>
          <a:p>
            <a:endParaRPr lang="en-US" dirty="0">
              <a:solidFill>
                <a:srgbClr val="DEF5FA"/>
              </a:solidFill>
            </a:endParaRPr>
          </a:p>
        </p:txBody>
      </p:sp>
      <p:sp>
        <p:nvSpPr>
          <p:cNvPr id="29" name="Slide Number Placeholder 28"/>
          <p:cNvSpPr>
            <a:spLocks noGrp="1"/>
          </p:cNvSpPr>
          <p:nvPr>
            <p:ph type="sldNum" sz="quarter" idx="12"/>
          </p:nvPr>
        </p:nvSpPr>
        <p:spPr>
          <a:xfrm>
            <a:off x="10668000" y="228600"/>
            <a:ext cx="1117600" cy="381000"/>
          </a:xfrm>
        </p:spPr>
        <p:txBody>
          <a:bodyPr/>
          <a:lstStyle>
            <a:lvl1pPr eaLnBrk="1" latinLnBrk="0" hangingPunct="1">
              <a:defRPr kumimoji="0">
                <a:solidFill>
                  <a:schemeClr val="tx2"/>
                </a:solidFill>
              </a:defRPr>
            </a:lvl1pPr>
            <a:extLst/>
          </a:lstStyle>
          <a:p>
            <a:fld id="{8F82E0A0-C266-4798-8C8F-B9F91E9DA37E}" type="slidenum">
              <a:rPr lang="en-US" smtClean="0">
                <a:solidFill>
                  <a:srgbClr val="DEF5FA"/>
                </a:solidFill>
              </a:rPr>
              <a:pPr/>
              <a:t>‹#›</a:t>
            </a:fld>
            <a:endParaRPr lang="en-US" dirty="0">
              <a:solidFill>
                <a:srgbClr val="DEF5FA"/>
              </a:solidFill>
            </a:endParaRPr>
          </a:p>
        </p:txBody>
      </p:sp>
      <p:sp>
        <p:nvSpPr>
          <p:cNvPr id="12" name="Rectangle 11"/>
          <p:cNvSpPr>
            <a:spLocks noGrp="1"/>
          </p:cNvSpPr>
          <p:nvPr>
            <p:ph type="title"/>
          </p:nvPr>
        </p:nvSpPr>
        <p:spPr>
          <a:xfrm>
            <a:off x="3149600" y="3124200"/>
            <a:ext cx="8636000" cy="2717800"/>
          </a:xfrm>
        </p:spPr>
        <p:txBody>
          <a:bodyPr rtlCol="0" anchor="b"/>
          <a:lstStyle>
            <a:lvl1pPr eaLnBrk="1" latinLnBrk="0" hangingPunct="1">
              <a:defRPr kumimoji="0" cap="all" baseline="0"/>
            </a:lvl1pPr>
            <a:extLst/>
          </a:lstStyle>
          <a:p>
            <a:pPr eaLnBrk="1" latinLnBrk="1" hangingPunct="1"/>
            <a:r>
              <a:rPr lang="en-US" smtClean="0"/>
              <a:t>Click to edit Master title style</a:t>
            </a:r>
            <a:endParaRPr/>
          </a:p>
        </p:txBody>
      </p:sp>
    </p:spTree>
    <p:extLst>
      <p:ext uri="{BB962C8B-B14F-4D97-AF65-F5344CB8AC3E}">
        <p14:creationId xmlns:p14="http://schemas.microsoft.com/office/powerpoint/2010/main" val="121381100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5883952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pPr eaLnBrk="1" latinLnBrk="1" hangingPunct="1"/>
            <a:r>
              <a:rPr lang="en-US" smtClean="0"/>
              <a:t>Click to edit Master title style</a:t>
            </a:r>
            <a:endParaRPr/>
          </a:p>
        </p:txBody>
      </p:sp>
      <p:sp>
        <p:nvSpPr>
          <p:cNvPr id="3" name="Rectangle 2"/>
          <p:cNvSpPr>
            <a:spLocks noGrp="1"/>
          </p:cNvSpPr>
          <p:nvPr>
            <p:ph type="dt" sz="half" idx="10"/>
          </p:nvPr>
        </p:nvSpPr>
        <p:spPr/>
        <p:txBody>
          <a:bodyPr/>
          <a:lstStyle>
            <a:extLst/>
          </a:lstStyle>
          <a:p>
            <a:fld id="{E4606EA6-EFEA-4C30-9264-4F9291A5780D}" type="datetime1">
              <a:rPr lang="en-US" smtClean="0">
                <a:solidFill>
                  <a:srgbClr val="464646"/>
                </a:solidFill>
              </a:rPr>
              <a:pPr/>
              <a:t>8/12/2015</a:t>
            </a:fld>
            <a:endParaRPr lang="en-US">
              <a:solidFill>
                <a:srgbClr val="464646"/>
              </a:solidFill>
            </a:endParaRPr>
          </a:p>
        </p:txBody>
      </p:sp>
      <p:sp>
        <p:nvSpPr>
          <p:cNvPr id="4" name="Rectangle 3"/>
          <p:cNvSpPr>
            <a:spLocks noGrp="1"/>
          </p:cNvSpPr>
          <p:nvPr>
            <p:ph type="ftr" sz="quarter" idx="11"/>
          </p:nvPr>
        </p:nvSpPr>
        <p:spPr/>
        <p:txBody>
          <a:bodyPr/>
          <a:lstStyle>
            <a:extLst/>
          </a:lstStyle>
          <a:p>
            <a:endParaRPr lang="en-US">
              <a:solidFill>
                <a:srgbClr val="464646"/>
              </a:solidFill>
            </a:endParaRPr>
          </a:p>
        </p:txBody>
      </p:sp>
      <p:sp>
        <p:nvSpPr>
          <p:cNvPr id="5" name="Rectangle 4"/>
          <p:cNvSpPr>
            <a:spLocks noGrp="1"/>
          </p:cNvSpPr>
          <p:nvPr>
            <p:ph type="sldNum" sz="quarter" idx="12"/>
          </p:nvPr>
        </p:nvSpPr>
        <p:spPr/>
        <p:txBody>
          <a:bodyPr/>
          <a:lstStyle>
            <a:extLst/>
          </a:lstStyle>
          <a:p>
            <a:fld id="{8F82E0A0-C266-4798-8C8F-B9F91E9DA37E}" type="slidenum">
              <a:rPr lang="en-US" smtClean="0"/>
              <a:pPr/>
              <a:t>‹#›</a:t>
            </a:fld>
            <a:endParaRPr lang="en-US"/>
          </a:p>
        </p:txBody>
      </p:sp>
      <p:sp>
        <p:nvSpPr>
          <p:cNvPr id="7" name="Rectangle 6"/>
          <p:cNvSpPr>
            <a:spLocks noGrp="1"/>
          </p:cNvSpPr>
          <p:nvPr>
            <p:ph sz="quarter" idx="13"/>
          </p:nvPr>
        </p:nvSpPr>
        <p:spPr>
          <a:xfrm>
            <a:off x="812800" y="1803400"/>
            <a:ext cx="10871200" cy="4368800"/>
          </a:xfrm>
        </p:spPr>
        <p:txBody>
          <a:bodyPr/>
          <a:lstStyle>
            <a:extLst/>
          </a:lstStyle>
          <a:p>
            <a:pPr lvl="0" eaLnBrk="1" latinLnBrk="1" hangingPunct="1"/>
            <a:r>
              <a:rPr lang="en-US" smtClean="0"/>
              <a:t>Click to edit Master text styles</a:t>
            </a:r>
          </a:p>
          <a:p>
            <a:pPr lvl="1" eaLnBrk="1" latinLnBrk="1" hangingPunct="1"/>
            <a:r>
              <a:rPr lang="en-US" smtClean="0"/>
              <a:t>Second level</a:t>
            </a:r>
          </a:p>
          <a:p>
            <a:pPr lvl="2" eaLnBrk="1" latinLnBrk="1" hangingPunct="1"/>
            <a:r>
              <a:rPr lang="en-US" smtClean="0"/>
              <a:t>Third level</a:t>
            </a:r>
          </a:p>
          <a:p>
            <a:pPr lvl="3" eaLnBrk="1" latinLnBrk="1" hangingPunct="1"/>
            <a:r>
              <a:rPr lang="en-US" smtClean="0"/>
              <a:t>Fourth level</a:t>
            </a:r>
          </a:p>
          <a:p>
            <a:pPr lvl="4" eaLnBrk="1" latinLnBrk="1" hangingPunct="1"/>
            <a:r>
              <a:rPr lang="en-US" smtClean="0"/>
              <a:t>Fifth level</a:t>
            </a:r>
            <a:endParaRPr/>
          </a:p>
        </p:txBody>
      </p:sp>
    </p:spTree>
    <p:extLst>
      <p:ext uri="{BB962C8B-B14F-4D97-AF65-F5344CB8AC3E}">
        <p14:creationId xmlns:p14="http://schemas.microsoft.com/office/powerpoint/2010/main" val="2002787989"/>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6864" y="157480"/>
            <a:ext cx="10871200" cy="1341120"/>
          </a:xfrm>
        </p:spPr>
        <p:txBody>
          <a:bodyPr anchor="b"/>
          <a:lstStyle>
            <a:lvl1pPr eaLnBrk="1" latinLnBrk="0" hangingPunct="1">
              <a:defRPr kumimoji="0"/>
            </a:lvl1pPr>
            <a:extLst/>
          </a:lstStyle>
          <a:p>
            <a:pPr eaLnBrk="1" latinLnBrk="1" hangingPunct="1"/>
            <a:r>
              <a:rPr lang="en-US" smtClean="0"/>
              <a:t>Click to edit Master title style</a:t>
            </a:r>
            <a:endParaRPr/>
          </a:p>
        </p:txBody>
      </p:sp>
      <p:sp>
        <p:nvSpPr>
          <p:cNvPr id="11" name="Content Placeholder 10"/>
          <p:cNvSpPr>
            <a:spLocks noGrp="1"/>
          </p:cNvSpPr>
          <p:nvPr>
            <p:ph sz="quarter" idx="13"/>
          </p:nvPr>
        </p:nvSpPr>
        <p:spPr>
          <a:xfrm>
            <a:off x="812800" y="2559757"/>
            <a:ext cx="5181600" cy="3505200"/>
          </a:xfrm>
        </p:spPr>
        <p:txBody>
          <a:bodyPr/>
          <a:lstStyle>
            <a:extLst/>
          </a:lstStyle>
          <a:p>
            <a:pPr lvl="0" eaLnBrk="1" latinLnBrk="1" hangingPunct="1"/>
            <a:r>
              <a:rPr lang="en-US" smtClean="0"/>
              <a:t>Click to edit Master text styles</a:t>
            </a:r>
          </a:p>
          <a:p>
            <a:pPr lvl="1" eaLnBrk="1" latinLnBrk="1" hangingPunct="1"/>
            <a:r>
              <a:rPr lang="en-US" smtClean="0"/>
              <a:t>Second level</a:t>
            </a:r>
          </a:p>
          <a:p>
            <a:pPr lvl="2" eaLnBrk="1" latinLnBrk="1" hangingPunct="1"/>
            <a:r>
              <a:rPr lang="en-US" smtClean="0"/>
              <a:t>Third level</a:t>
            </a:r>
          </a:p>
          <a:p>
            <a:pPr lvl="3" eaLnBrk="1" latinLnBrk="1" hangingPunct="1"/>
            <a:r>
              <a:rPr lang="en-US" smtClean="0"/>
              <a:t>Fourth level</a:t>
            </a:r>
          </a:p>
          <a:p>
            <a:pPr lvl="4" eaLnBrk="1" latinLnBrk="1" hangingPunct="1"/>
            <a:r>
              <a:rPr lang="en-US" smtClean="0"/>
              <a:t>Fifth level</a:t>
            </a:r>
            <a:endParaRPr/>
          </a:p>
        </p:txBody>
      </p:sp>
      <p:sp>
        <p:nvSpPr>
          <p:cNvPr id="13" name="Content Placeholder 12"/>
          <p:cNvSpPr>
            <a:spLocks noGrp="1"/>
          </p:cNvSpPr>
          <p:nvPr>
            <p:ph sz="quarter" idx="14"/>
          </p:nvPr>
        </p:nvSpPr>
        <p:spPr>
          <a:xfrm>
            <a:off x="6400800" y="2559757"/>
            <a:ext cx="5181600" cy="3505200"/>
          </a:xfrm>
        </p:spPr>
        <p:txBody>
          <a:bodyPr/>
          <a:lstStyle>
            <a:extLst/>
          </a:lstStyle>
          <a:p>
            <a:pPr lvl="0" eaLnBrk="1" latinLnBrk="1" hangingPunct="1"/>
            <a:r>
              <a:rPr lang="en-US" smtClean="0"/>
              <a:t>Click to edit Master text styles</a:t>
            </a:r>
          </a:p>
          <a:p>
            <a:pPr lvl="1" eaLnBrk="1" latinLnBrk="1" hangingPunct="1"/>
            <a:r>
              <a:rPr lang="en-US" smtClean="0"/>
              <a:t>Second level</a:t>
            </a:r>
          </a:p>
          <a:p>
            <a:pPr lvl="2" eaLnBrk="1" latinLnBrk="1" hangingPunct="1"/>
            <a:r>
              <a:rPr lang="en-US" smtClean="0"/>
              <a:t>Third level</a:t>
            </a:r>
          </a:p>
          <a:p>
            <a:pPr lvl="3" eaLnBrk="1" latinLnBrk="1" hangingPunct="1"/>
            <a:r>
              <a:rPr lang="en-US" smtClean="0"/>
              <a:t>Fourth level</a:t>
            </a:r>
          </a:p>
          <a:p>
            <a:pPr lvl="4" eaLnBrk="1" latinLnBrk="1" hangingPunct="1"/>
            <a:r>
              <a:rPr lang="en-US" smtClean="0"/>
              <a:t>Fifth level</a:t>
            </a:r>
            <a:endParaRPr/>
          </a:p>
        </p:txBody>
      </p:sp>
      <p:sp>
        <p:nvSpPr>
          <p:cNvPr id="10" name="Date Placeholder 9"/>
          <p:cNvSpPr>
            <a:spLocks noGrp="1"/>
          </p:cNvSpPr>
          <p:nvPr>
            <p:ph type="dt" sz="half" idx="15"/>
          </p:nvPr>
        </p:nvSpPr>
        <p:spPr/>
        <p:txBody>
          <a:bodyPr rtlCol="0"/>
          <a:lstStyle>
            <a:extLst/>
          </a:lstStyle>
          <a:p>
            <a:fld id="{E4606EA6-EFEA-4C30-9264-4F9291A5780D}" type="datetime1">
              <a:rPr lang="en-US" smtClean="0">
                <a:solidFill>
                  <a:srgbClr val="464646"/>
                </a:solidFill>
              </a:rPr>
              <a:pPr/>
              <a:t>8/12/2015</a:t>
            </a:fld>
            <a:endParaRPr lang="en-US">
              <a:solidFill>
                <a:srgbClr val="464646"/>
              </a:solidFill>
            </a:endParaRPr>
          </a:p>
        </p:txBody>
      </p:sp>
      <p:sp>
        <p:nvSpPr>
          <p:cNvPr id="12" name="Slide Number Placeholder 11"/>
          <p:cNvSpPr>
            <a:spLocks noGrp="1"/>
          </p:cNvSpPr>
          <p:nvPr>
            <p:ph type="sldNum" sz="quarter" idx="16"/>
          </p:nvPr>
        </p:nvSpPr>
        <p:spPr/>
        <p:txBody>
          <a:bodyPr rtlCol="0"/>
          <a:lstStyle>
            <a:extLst/>
          </a:lstStyle>
          <a:p>
            <a:fld id="{8F82E0A0-C266-4798-8C8F-B9F91E9DA37E}" type="slidenum">
              <a:rPr lang="en-US" smtClean="0"/>
              <a:pPr/>
              <a:t>‹#›</a:t>
            </a:fld>
            <a:endParaRPr lang="en-US"/>
          </a:p>
        </p:txBody>
      </p:sp>
      <p:sp>
        <p:nvSpPr>
          <p:cNvPr id="14" name="Footer Placeholder 13"/>
          <p:cNvSpPr>
            <a:spLocks noGrp="1"/>
          </p:cNvSpPr>
          <p:nvPr>
            <p:ph type="ftr" sz="quarter" idx="17"/>
          </p:nvPr>
        </p:nvSpPr>
        <p:spPr/>
        <p:txBody>
          <a:bodyPr rtlCol="0"/>
          <a:lstStyle>
            <a:extLst/>
          </a:lstStyle>
          <a:p>
            <a:endParaRPr lang="en-US">
              <a:solidFill>
                <a:srgbClr val="464646"/>
              </a:solidFill>
            </a:endParaRPr>
          </a:p>
        </p:txBody>
      </p:sp>
      <p:sp>
        <p:nvSpPr>
          <p:cNvPr id="16" name="Text Placeholder 15"/>
          <p:cNvSpPr>
            <a:spLocks noGrp="1"/>
          </p:cNvSpPr>
          <p:nvPr>
            <p:ph type="body" sz="quarter" idx="18"/>
          </p:nvPr>
        </p:nvSpPr>
        <p:spPr>
          <a:xfrm>
            <a:off x="812800" y="1816383"/>
            <a:ext cx="5181600" cy="707136"/>
          </a:xfrm>
          <a:solidFill>
            <a:schemeClr val="accent2"/>
          </a:solidFill>
        </p:spPr>
        <p:txBody>
          <a:bodyPr rtlCol="0" anchor="ctr"/>
          <a:lstStyle>
            <a:lvl1pPr eaLnBrk="1" latinLnBrk="0" hangingPunct="1">
              <a:buFontTx/>
              <a:buNone/>
              <a:defRPr kumimoji="0" sz="2000" b="1">
                <a:solidFill>
                  <a:srgbClr val="FFFFFF"/>
                </a:solidFill>
              </a:defRPr>
            </a:lvl1pPr>
            <a:extLst/>
          </a:lstStyle>
          <a:p>
            <a:pPr lvl="0" eaLnBrk="1" latinLnBrk="1" hangingPunct="1"/>
            <a:r>
              <a:rPr lang="en-US" smtClean="0"/>
              <a:t>Click to edit Master text styles</a:t>
            </a:r>
          </a:p>
        </p:txBody>
      </p:sp>
      <p:sp>
        <p:nvSpPr>
          <p:cNvPr id="15" name="Text Placeholder 14"/>
          <p:cNvSpPr>
            <a:spLocks noGrp="1"/>
          </p:cNvSpPr>
          <p:nvPr>
            <p:ph type="body" sz="quarter" idx="19"/>
          </p:nvPr>
        </p:nvSpPr>
        <p:spPr>
          <a:xfrm>
            <a:off x="6400800" y="1816383"/>
            <a:ext cx="5181600" cy="707136"/>
          </a:xfrm>
          <a:solidFill>
            <a:schemeClr val="accent4"/>
          </a:solidFill>
        </p:spPr>
        <p:txBody>
          <a:bodyPr rtlCol="0" anchor="ctr"/>
          <a:lstStyle>
            <a:lvl1pPr eaLnBrk="1" latinLnBrk="0" hangingPunct="1">
              <a:buFontTx/>
              <a:buNone/>
              <a:defRPr kumimoji="0" sz="2000" b="1">
                <a:solidFill>
                  <a:srgbClr val="FFFFFF"/>
                </a:solidFill>
              </a:defRPr>
            </a:lvl1pPr>
            <a:extLst/>
          </a:lstStyle>
          <a:p>
            <a:pPr lvl="0" eaLnBrk="1" latinLnBrk="1" hangingPunct="1"/>
            <a:r>
              <a:rPr lang="en-US" smtClean="0"/>
              <a:t>Click to edit Master text styles</a:t>
            </a:r>
          </a:p>
        </p:txBody>
      </p:sp>
    </p:spTree>
    <p:extLst>
      <p:ext uri="{BB962C8B-B14F-4D97-AF65-F5344CB8AC3E}">
        <p14:creationId xmlns:p14="http://schemas.microsoft.com/office/powerpoint/2010/main" val="276292675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pPr eaLnBrk="1" latinLnBrk="1" hangingPunct="1"/>
            <a:r>
              <a:rPr lang="en-US" smtClean="0"/>
              <a:t>Click to edit Master title style</a:t>
            </a:r>
            <a:endParaRPr/>
          </a:p>
        </p:txBody>
      </p:sp>
      <p:sp>
        <p:nvSpPr>
          <p:cNvPr id="3" name="Date Placeholder 2"/>
          <p:cNvSpPr>
            <a:spLocks noGrp="1"/>
          </p:cNvSpPr>
          <p:nvPr>
            <p:ph type="dt" sz="half" idx="10"/>
          </p:nvPr>
        </p:nvSpPr>
        <p:spPr/>
        <p:txBody>
          <a:bodyPr/>
          <a:lstStyle>
            <a:extLst/>
          </a:lstStyle>
          <a:p>
            <a:fld id="{6DFADB5D-B7A0-47E3-AD2D-B1A6F8614213}" type="datetime1">
              <a:rPr lang="en-US" smtClean="0">
                <a:solidFill>
                  <a:srgbClr val="464646"/>
                </a:solidFill>
              </a:rPr>
              <a:pPr/>
              <a:t>8/12/2015</a:t>
            </a:fld>
            <a:endParaRPr lang="en-US">
              <a:solidFill>
                <a:srgbClr val="464646"/>
              </a:solidFill>
            </a:endParaRPr>
          </a:p>
        </p:txBody>
      </p:sp>
      <p:sp>
        <p:nvSpPr>
          <p:cNvPr id="4" name="Footer Placeholder 3"/>
          <p:cNvSpPr>
            <a:spLocks noGrp="1"/>
          </p:cNvSpPr>
          <p:nvPr>
            <p:ph type="ftr" sz="quarter" idx="11"/>
          </p:nvPr>
        </p:nvSpPr>
        <p:spPr/>
        <p:txBody>
          <a:bodyPr/>
          <a:lstStyle>
            <a:extLst/>
          </a:lstStyle>
          <a:p>
            <a:endParaRPr lang="en-US">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a:solidFill>
                  <a:srgbClr val="FFFFFF"/>
                </a:solidFill>
              </a:defRPr>
            </a:lvl1pPr>
            <a:extLst/>
          </a:lstStyle>
          <a:p>
            <a:fld id="{A3F7CB7D-F184-43C7-B6FD-03D728E1BBFF}" type="slidenum">
              <a:rPr lang="en-US" smtClean="0"/>
              <a:pPr/>
              <a:t>‹#›</a:t>
            </a:fld>
            <a:endParaRPr lang="en-US" dirty="0"/>
          </a:p>
        </p:txBody>
      </p:sp>
    </p:spTree>
    <p:extLst>
      <p:ext uri="{BB962C8B-B14F-4D97-AF65-F5344CB8AC3E}">
        <p14:creationId xmlns:p14="http://schemas.microsoft.com/office/powerpoint/2010/main" val="94595048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360715" y="0"/>
            <a:ext cx="10831285" cy="4559808"/>
          </a:xfrm>
          <a:solidFill>
            <a:schemeClr val="tx2">
              <a:shade val="50000"/>
            </a:schemeClr>
          </a:solidFill>
          <a:ln>
            <a:noFill/>
          </a:ln>
        </p:spPr>
        <p:txBody>
          <a:bodyPr/>
          <a:lstStyle>
            <a:lvl1pPr eaLnBrk="1" latinLnBrk="0" hangingPunct="1">
              <a:buNone/>
              <a:defRPr kumimoji="0" sz="3200"/>
            </a:lvl1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2133600" y="5486400"/>
            <a:ext cx="9753600" cy="685800"/>
          </a:xfrm>
        </p:spPr>
        <p:txBody>
          <a:bodyPr/>
          <a:lstStyle>
            <a:lvl1pPr marL="0" indent="0" eaLnBrk="1" latinLnBrk="0" hangingPunct="1">
              <a:buFontTx/>
              <a:buNone/>
              <a:defRPr kumimoji="0" sz="1700"/>
            </a:lvl1pPr>
            <a:lvl2pPr eaLnBrk="1" latinLnBrk="0" hangingPunct="1">
              <a:buFontTx/>
              <a:buNone/>
              <a:defRPr kumimoji="0" sz="1200"/>
            </a:lvl2pPr>
            <a:lvl3pPr eaLnBrk="1" latinLnBrk="0" hangingPunct="1">
              <a:buFontTx/>
              <a:buNone/>
              <a:defRPr kumimoji="0" sz="1000"/>
            </a:lvl3pPr>
            <a:lvl4pPr eaLnBrk="1" latinLnBrk="0" hangingPunct="1">
              <a:buFontTx/>
              <a:buNone/>
              <a:defRPr kumimoji="0" sz="900"/>
            </a:lvl4pPr>
            <a:lvl5pPr eaLnBrk="1" latinLnBrk="0" hangingPunct="1">
              <a:buFontTx/>
              <a:buNone/>
              <a:defRPr kumimoji="0" sz="900"/>
            </a:lvl5pPr>
            <a:extLst/>
          </a:lstStyle>
          <a:p>
            <a:pPr lvl="0" eaLnBrk="1" latinLnBrk="1" hangingPunct="1"/>
            <a:r>
              <a:rPr lang="en-US" smtClean="0"/>
              <a:t>Click to edit Master text styles</a:t>
            </a:r>
          </a:p>
        </p:txBody>
      </p:sp>
      <p:sp>
        <p:nvSpPr>
          <p:cNvPr id="2" name="Title 1"/>
          <p:cNvSpPr>
            <a:spLocks noGrp="1"/>
          </p:cNvSpPr>
          <p:nvPr>
            <p:ph type="title"/>
          </p:nvPr>
        </p:nvSpPr>
        <p:spPr>
          <a:xfrm>
            <a:off x="2133600" y="4724400"/>
            <a:ext cx="9753600" cy="609600"/>
          </a:xfrm>
        </p:spPr>
        <p:txBody>
          <a:bodyPr anchor="ctr"/>
          <a:lstStyle>
            <a:lvl1pPr algn="l" eaLnBrk="1" latinLnBrk="0" hangingPunct="1">
              <a:buNone/>
              <a:defRPr kumimoji="0" sz="2800" b="0">
                <a:solidFill>
                  <a:srgbClr val="FFFFFF"/>
                </a:solidFill>
              </a:defRPr>
            </a:lvl1pPr>
            <a:extLst/>
          </a:lstStyle>
          <a:p>
            <a:pPr eaLnBrk="1" latinLnBrk="1" hangingPunct="1"/>
            <a:r>
              <a:rPr lang="en-US" smtClean="0"/>
              <a:t>Click to edit Master title style</a:t>
            </a:r>
            <a:endParaRPr/>
          </a:p>
        </p:txBody>
      </p:sp>
      <p:sp>
        <p:nvSpPr>
          <p:cNvPr id="11" name="Rectangle 10"/>
          <p:cNvSpPr/>
          <p:nvPr/>
        </p:nvSpPr>
        <p:spPr>
          <a:xfrm>
            <a:off x="979715" y="-9144"/>
            <a:ext cx="134112"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12" name="Date Placeholder 11"/>
          <p:cNvSpPr>
            <a:spLocks noGrp="1"/>
          </p:cNvSpPr>
          <p:nvPr>
            <p:ph type="dt" sz="half" idx="10"/>
          </p:nvPr>
        </p:nvSpPr>
        <p:spPr>
          <a:xfrm>
            <a:off x="8331200" y="6248401"/>
            <a:ext cx="3556000" cy="365125"/>
          </a:xfrm>
        </p:spPr>
        <p:txBody>
          <a:bodyPr rtlCol="0"/>
          <a:lstStyle>
            <a:extLst/>
          </a:lstStyle>
          <a:p>
            <a:fld id="{E4606EA6-EFEA-4C30-9264-4F9291A5780D}" type="datetime1">
              <a:rPr lang="en-US" smtClean="0">
                <a:solidFill>
                  <a:srgbClr val="DEF5FA"/>
                </a:solidFill>
              </a:rPr>
              <a:pPr/>
              <a:t>8/12/2015</a:t>
            </a:fld>
            <a:endParaRPr lang="en-US">
              <a:solidFill>
                <a:srgbClr val="DEF5FA"/>
              </a:solidFill>
            </a:endParaRPr>
          </a:p>
        </p:txBody>
      </p:sp>
      <p:sp>
        <p:nvSpPr>
          <p:cNvPr id="13" name="Slide Number Placeholder 12"/>
          <p:cNvSpPr>
            <a:spLocks noGrp="1"/>
          </p:cNvSpPr>
          <p:nvPr>
            <p:ph type="sldNum" sz="quarter" idx="11"/>
          </p:nvPr>
        </p:nvSpPr>
        <p:spPr>
          <a:xfrm>
            <a:off x="0" y="4667250"/>
            <a:ext cx="1930400" cy="663579"/>
          </a:xfrm>
        </p:spPr>
        <p:txBody>
          <a:bodyPr rtlCol="0"/>
          <a:lstStyle>
            <a:lvl1pPr eaLnBrk="1" latinLnBrk="0" hangingPunct="1">
              <a:defRPr kumimoji="0" sz="2800"/>
            </a:lvl1pPr>
            <a:extLst/>
          </a:lstStyle>
          <a:p>
            <a:fld id="{8F82E0A0-C266-4798-8C8F-B9F91E9DA37E}" type="slidenum">
              <a:rPr lang="en-US" smtClean="0"/>
              <a:pPr/>
              <a:t>‹#›</a:t>
            </a:fld>
            <a:endParaRPr lang="en-US" dirty="0"/>
          </a:p>
        </p:txBody>
      </p:sp>
      <p:sp>
        <p:nvSpPr>
          <p:cNvPr id="14" name="Footer Placeholder 13"/>
          <p:cNvSpPr>
            <a:spLocks noGrp="1"/>
          </p:cNvSpPr>
          <p:nvPr>
            <p:ph type="ftr" sz="quarter" idx="12"/>
          </p:nvPr>
        </p:nvSpPr>
        <p:spPr>
          <a:xfrm>
            <a:off x="2133600" y="6248208"/>
            <a:ext cx="6096000" cy="365125"/>
          </a:xfrm>
        </p:spPr>
        <p:txBody>
          <a:bodyPr rtlCol="0"/>
          <a:lstStyle>
            <a:extLst/>
          </a:lstStyle>
          <a:p>
            <a:endParaRPr lang="en-US" dirty="0">
              <a:solidFill>
                <a:srgbClr val="DEF5FA"/>
              </a:solidFill>
            </a:endParaRPr>
          </a:p>
        </p:txBody>
      </p:sp>
    </p:spTree>
    <p:extLst>
      <p:ext uri="{BB962C8B-B14F-4D97-AF65-F5344CB8AC3E}">
        <p14:creationId xmlns:p14="http://schemas.microsoft.com/office/powerpoint/2010/main" val="3426298266"/>
      </p:ext>
    </p:extLst>
  </p:cSld>
  <p:clrMapOvr>
    <a:overrideClrMapping bg1="dk1" tx1="lt1" bg2="dk2" tx2="lt2" accent1="accent1" accent2="accent2" accent3="accent3" accent4="accent4" accent5="accent5" accent6="accent6" hlink="hlink" folHlink="folHlink"/>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61776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E0FA9E5-6744-4841-888F-9E7CC0C2B7EC}" type="datetimeFigureOut">
              <a:rPr lang="en-US">
                <a:solidFill>
                  <a:srgbClr val="464646"/>
                </a:solidFill>
              </a:rPr>
              <a:pPr/>
              <a:t>8/12/2015</a:t>
            </a:fld>
            <a:endParaRPr>
              <a:solidFill>
                <a:srgbClr val="464646"/>
              </a:solidFill>
            </a:endParaRPr>
          </a:p>
        </p:txBody>
      </p:sp>
      <p:sp>
        <p:nvSpPr>
          <p:cNvPr id="5" name="Footer Placeholder 4"/>
          <p:cNvSpPr>
            <a:spLocks noGrp="1"/>
          </p:cNvSpPr>
          <p:nvPr>
            <p:ph type="ftr" sz="quarter" idx="11"/>
          </p:nvPr>
        </p:nvSpPr>
        <p:spPr/>
        <p:txBody>
          <a:bodyPr/>
          <a:lstStyle/>
          <a:p>
            <a:endParaRPr>
              <a:solidFill>
                <a:srgbClr val="464646"/>
              </a:solidFill>
            </a:endParaRPr>
          </a:p>
        </p:txBody>
      </p:sp>
      <p:sp>
        <p:nvSpPr>
          <p:cNvPr id="6" name="Slide Number Placeholder 5"/>
          <p:cNvSpPr>
            <a:spLocks noGrp="1"/>
          </p:cNvSpPr>
          <p:nvPr>
            <p:ph type="sldNum" sz="quarter" idx="12"/>
          </p:nvPr>
        </p:nvSpPr>
        <p:spPr/>
        <p:txBody>
          <a:bodyPr/>
          <a:lstStyle/>
          <a:p>
            <a:fld id="{AAEAE4A8-A6E5-453E-B946-FB774B73F48C}" type="slidenum">
              <a:rPr/>
              <a:pPr/>
              <a:t>‹#›</a:t>
            </a:fld>
            <a:endParaRPr/>
          </a:p>
        </p:txBody>
      </p:sp>
    </p:spTree>
    <p:extLst>
      <p:ext uri="{BB962C8B-B14F-4D97-AF65-F5344CB8AC3E}">
        <p14:creationId xmlns:p14="http://schemas.microsoft.com/office/powerpoint/2010/main" val="58966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141F9C-1248-415E-8EF2-E6682DB4DE00}"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790559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B77961-B9FC-4B7A-84B4-A30EB983993D}"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616767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E8E580-DBFE-447C-AF8D-62CD3FE5F59B}"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022965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7EA7C7-F1D0-4489-899F-E9B372681971}" type="datetime1">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4636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727319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00E4DC-2D82-4CC2-B837-D82FA3616C01}" type="datetime1">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209480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DE3911-A5B0-4DCA-B373-4A324EADCAFA}" type="datetime1">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843512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43CC2E-4A79-4CDA-84D9-698A50FDF552}" type="datetime1">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514318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45DD8F-4F39-466C-9306-4225060F9989}" type="datetime1">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004014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D1A477-48A2-4344-ADF5-94B55C44A8A4}" type="datetime1">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433911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9177F9-9439-42DF-BBE9-5F91D49EBA8B}"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463663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1677F-D7EC-4CAE-986A-24B888C8B7B0}"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767008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0" name="Rectangle 9"/>
          <p:cNvSpPr/>
          <p:nvPr/>
        </p:nvSpPr>
        <p:spPr>
          <a:xfrm>
            <a:off x="-12192" y="6053328"/>
            <a:ext cx="2999232"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1" name="Rectangle 10"/>
          <p:cNvSpPr/>
          <p:nvPr/>
        </p:nvSpPr>
        <p:spPr>
          <a:xfrm>
            <a:off x="3145536" y="6044184"/>
            <a:ext cx="90464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01600" y="6068699"/>
            <a:ext cx="2743200" cy="685800"/>
          </a:xfrm>
        </p:spPr>
        <p:txBody>
          <a:bodyPr>
            <a:noAutofit/>
          </a:bodyPr>
          <a:lstStyle>
            <a:lvl1pPr algn="ctr">
              <a:defRPr sz="2000">
                <a:solidFill>
                  <a:srgbClr val="FFFFFF"/>
                </a:solidFill>
              </a:defRPr>
            </a:lvl1pPr>
          </a:lstStyle>
          <a:p>
            <a:fld id="{4A5AA033-AA58-46C1-A36E-124AEF86664F}" type="datetimeFigureOut">
              <a:rPr lang="en-US" smtClean="0"/>
              <a:pPr/>
              <a:t>8/12/2015</a:t>
            </a:fld>
            <a:endParaRPr lang="en-US"/>
          </a:p>
        </p:txBody>
      </p:sp>
      <p:sp>
        <p:nvSpPr>
          <p:cNvPr id="17" name="Footer Placeholder 16"/>
          <p:cNvSpPr>
            <a:spLocks noGrp="1"/>
          </p:cNvSpPr>
          <p:nvPr>
            <p:ph type="ftr" sz="quarter" idx="11"/>
          </p:nvPr>
        </p:nvSpPr>
        <p:spPr>
          <a:xfrm>
            <a:off x="2780524" y="236539"/>
            <a:ext cx="7823200" cy="365125"/>
          </a:xfrm>
        </p:spPr>
        <p:txBody>
          <a:bodyPr/>
          <a:lstStyle>
            <a:lvl1pPr algn="r">
              <a:defRPr>
                <a:solidFill>
                  <a:schemeClr val="tx2"/>
                </a:solidFill>
              </a:defRPr>
            </a:lvl1pPr>
          </a:lstStyle>
          <a:p>
            <a:endParaRPr lang="en-US">
              <a:solidFill>
                <a:srgbClr val="92D050"/>
              </a:solidFill>
            </a:endParaRPr>
          </a:p>
        </p:txBody>
      </p:sp>
      <p:sp>
        <p:nvSpPr>
          <p:cNvPr id="29"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fld id="{1C7927A1-4E23-4797-980E-C9A8177325AC}" type="slidenum">
              <a:rPr lang="en-US" smtClean="0">
                <a:solidFill>
                  <a:srgbClr val="92D050"/>
                </a:solidFill>
              </a:rPr>
              <a:pPr/>
              <a:t>‹#›</a:t>
            </a:fld>
            <a:endParaRPr lang="en-US">
              <a:solidFill>
                <a:srgbClr val="92D050"/>
              </a:solidFill>
            </a:endParaRPr>
          </a:p>
        </p:txBody>
      </p:sp>
    </p:spTree>
    <p:extLst>
      <p:ext uri="{BB962C8B-B14F-4D97-AF65-F5344CB8AC3E}">
        <p14:creationId xmlns:p14="http://schemas.microsoft.com/office/powerpoint/2010/main" val="392272336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5" name="Footer Placeholder 4"/>
          <p:cNvSpPr>
            <a:spLocks noGrp="1"/>
          </p:cNvSpPr>
          <p:nvPr>
            <p:ph type="ftr" sz="quarter" idx="11"/>
          </p:nvPr>
        </p:nvSpPr>
        <p:spPr/>
        <p:txBody>
          <a:bodyPr/>
          <a:lstStyle/>
          <a:p>
            <a:endParaRPr lang="en-US">
              <a:solidFill>
                <a:srgbClr val="92D050"/>
              </a:solidFill>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C7927A1-4E23-4797-980E-C9A8177325AC}" type="slidenum">
              <a:rPr lang="en-US" smtClean="0"/>
              <a:pPr/>
              <a:t>‹#›</a:t>
            </a:fld>
            <a:endParaRPr lang="en-US"/>
          </a:p>
        </p:txBody>
      </p:sp>
      <p:sp>
        <p:nvSpPr>
          <p:cNvPr id="8" name="Content Placeholder 7"/>
          <p:cNvSpPr>
            <a:spLocks noGrp="1"/>
          </p:cNvSpPr>
          <p:nvPr>
            <p:ph sz="quarter" idx="1"/>
          </p:nvPr>
        </p:nvSpPr>
        <p:spPr>
          <a:xfrm>
            <a:off x="816864" y="1600200"/>
            <a:ext cx="108712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21435747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828801" y="2743200"/>
            <a:ext cx="9497484"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8" name="Rectangle 7"/>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9" name="Rectangle 8"/>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13" name="Slide Number Placeholder 12"/>
          <p:cNvSpPr>
            <a:spLocks noGrp="1"/>
          </p:cNvSpPr>
          <p:nvPr>
            <p:ph type="sldNum" sz="quarter" idx="11"/>
          </p:nvPr>
        </p:nvSpPr>
        <p:spPr>
          <a:xfrm>
            <a:off x="0" y="1752600"/>
            <a:ext cx="1727200" cy="701676"/>
          </a:xfrm>
        </p:spPr>
        <p:txBody>
          <a:bodyPr>
            <a:noAutofit/>
          </a:bodyPr>
          <a:lstStyle>
            <a:lvl1pPr>
              <a:defRPr sz="2400">
                <a:solidFill>
                  <a:srgbClr val="FFFFFF"/>
                </a:solidFill>
              </a:defRPr>
            </a:lvl1pPr>
          </a:lstStyle>
          <a:p>
            <a:fld id="{1C7927A1-4E23-4797-980E-C9A8177325AC}"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92D050"/>
              </a:solidFill>
            </a:endParaRPr>
          </a:p>
        </p:txBody>
      </p:sp>
    </p:spTree>
    <p:extLst>
      <p:ext uri="{BB962C8B-B14F-4D97-AF65-F5344CB8AC3E}">
        <p14:creationId xmlns:p14="http://schemas.microsoft.com/office/powerpoint/2010/main" val="3206556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9929459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812800" y="1589567"/>
            <a:ext cx="5181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6459868" y="1589567"/>
            <a:ext cx="5181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4A5AA033-AA58-46C1-A36E-124AEF86664F}" type="datetimeFigureOut">
              <a:rPr lang="en-US" smtClean="0">
                <a:solidFill>
                  <a:srgbClr val="92D050"/>
                </a:solidFill>
              </a:rPr>
              <a:pPr/>
              <a:t>8/12/2015</a:t>
            </a:fld>
            <a:endParaRPr lang="en-US">
              <a:solidFill>
                <a:srgbClr val="92D050"/>
              </a:solidFill>
            </a:endParaRPr>
          </a:p>
        </p:txBody>
      </p:sp>
      <p:sp>
        <p:nvSpPr>
          <p:cNvPr id="10" name="Slide Number Placeholder 9"/>
          <p:cNvSpPr>
            <a:spLocks noGrp="1"/>
          </p:cNvSpPr>
          <p:nvPr>
            <p:ph type="sldNum" sz="quarter" idx="16"/>
          </p:nvPr>
        </p:nvSpPr>
        <p:spPr/>
        <p:txBody>
          <a:bodyPr rtlCol="0"/>
          <a:lstStyle/>
          <a:p>
            <a:fld id="{1C7927A1-4E23-4797-980E-C9A8177325AC}"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solidFill>
                <a:srgbClr val="92D050"/>
              </a:solidFill>
            </a:endParaRPr>
          </a:p>
        </p:txBody>
      </p:sp>
    </p:spTree>
    <p:extLst>
      <p:ext uri="{BB962C8B-B14F-4D97-AF65-F5344CB8AC3E}">
        <p14:creationId xmlns:p14="http://schemas.microsoft.com/office/powerpoint/2010/main" val="10298258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812800" y="2438400"/>
            <a:ext cx="51816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6400800" y="2438400"/>
            <a:ext cx="51816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4A5AA033-AA58-46C1-A36E-124AEF86664F}" type="datetimeFigureOut">
              <a:rPr lang="en-US" smtClean="0">
                <a:solidFill>
                  <a:srgbClr val="92D050"/>
                </a:solidFill>
              </a:rPr>
              <a:pPr/>
              <a:t>8/12/2015</a:t>
            </a:fld>
            <a:endParaRPr lang="en-US">
              <a:solidFill>
                <a:srgbClr val="92D050"/>
              </a:solidFill>
            </a:endParaRPr>
          </a:p>
        </p:txBody>
      </p:sp>
      <p:sp>
        <p:nvSpPr>
          <p:cNvPr id="12" name="Slide Number Placeholder 11"/>
          <p:cNvSpPr>
            <a:spLocks noGrp="1"/>
          </p:cNvSpPr>
          <p:nvPr>
            <p:ph type="sldNum" sz="quarter" idx="16"/>
          </p:nvPr>
        </p:nvSpPr>
        <p:spPr/>
        <p:txBody>
          <a:bodyPr rtlCol="0"/>
          <a:lstStyle/>
          <a:p>
            <a:fld id="{1C7927A1-4E23-4797-980E-C9A8177325AC}"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solidFill>
                <a:srgbClr val="92D050"/>
              </a:solidFill>
            </a:endParaRPr>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7783000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4" name="Footer Placeholder 3"/>
          <p:cNvSpPr>
            <a:spLocks noGrp="1"/>
          </p:cNvSpPr>
          <p:nvPr>
            <p:ph type="ftr" sz="quarter" idx="11"/>
          </p:nvPr>
        </p:nvSpPr>
        <p:spPr/>
        <p:txBody>
          <a:bodyPr/>
          <a:lstStyle/>
          <a:p>
            <a:endParaRPr lang="en-US">
              <a:solidFill>
                <a:srgbClr val="92D050"/>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C7927A1-4E23-4797-980E-C9A8177325AC}" type="slidenum">
              <a:rPr lang="en-US" smtClean="0"/>
              <a:pPr/>
              <a:t>‹#›</a:t>
            </a:fld>
            <a:endParaRPr lang="en-US"/>
          </a:p>
        </p:txBody>
      </p:sp>
    </p:spTree>
    <p:extLst>
      <p:ext uri="{BB962C8B-B14F-4D97-AF65-F5344CB8AC3E}">
        <p14:creationId xmlns:p14="http://schemas.microsoft.com/office/powerpoint/2010/main" val="64719057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3" name="Footer Placeholder 2"/>
          <p:cNvSpPr>
            <a:spLocks noGrp="1"/>
          </p:cNvSpPr>
          <p:nvPr>
            <p:ph type="ftr" sz="quarter" idx="11"/>
          </p:nvPr>
        </p:nvSpPr>
        <p:spPr/>
        <p:txBody>
          <a:bodyPr/>
          <a:lstStyle/>
          <a:p>
            <a:endParaRPr lang="en-US">
              <a:solidFill>
                <a:srgbClr val="92D050"/>
              </a:solidFill>
            </a:endParaRPr>
          </a:p>
        </p:txBody>
      </p:sp>
      <p:sp>
        <p:nvSpPr>
          <p:cNvPr id="4" name="Slide Number Placeholder 3"/>
          <p:cNvSpPr>
            <a:spLocks noGrp="1"/>
          </p:cNvSpPr>
          <p:nvPr>
            <p:ph type="sldNum" sz="quarter" idx="12"/>
          </p:nvPr>
        </p:nvSpPr>
        <p:spPr>
          <a:xfrm>
            <a:off x="0" y="6248400"/>
            <a:ext cx="711200" cy="381000"/>
          </a:xfrm>
        </p:spPr>
        <p:txBody>
          <a:bodyPr/>
          <a:lstStyle>
            <a:lvl1pPr>
              <a:defRPr>
                <a:solidFill>
                  <a:schemeClr val="tx2"/>
                </a:solidFill>
              </a:defRPr>
            </a:lvl1pPr>
          </a:lstStyle>
          <a:p>
            <a:fld id="{1C7927A1-4E23-4797-980E-C9A8177325AC}" type="slidenum">
              <a:rPr lang="en-US" smtClean="0">
                <a:solidFill>
                  <a:srgbClr val="92D050"/>
                </a:solidFill>
              </a:rPr>
              <a:pPr/>
              <a:t>‹#›</a:t>
            </a:fld>
            <a:endParaRPr lang="en-US">
              <a:solidFill>
                <a:srgbClr val="92D050"/>
              </a:solidFill>
            </a:endParaRPr>
          </a:p>
        </p:txBody>
      </p:sp>
    </p:spTree>
    <p:extLst>
      <p:ext uri="{BB962C8B-B14F-4D97-AF65-F5344CB8AC3E}">
        <p14:creationId xmlns:p14="http://schemas.microsoft.com/office/powerpoint/2010/main" val="191551713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6" name="Footer Placeholder 5"/>
          <p:cNvSpPr>
            <a:spLocks noGrp="1"/>
          </p:cNvSpPr>
          <p:nvPr>
            <p:ph type="ftr" sz="quarter" idx="11"/>
          </p:nvPr>
        </p:nvSpPr>
        <p:spPr/>
        <p:txBody>
          <a:bodyPr/>
          <a:lstStyle/>
          <a:p>
            <a:endParaRPr lang="en-US">
              <a:solidFill>
                <a:srgbClr val="92D050"/>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C7927A1-4E23-4797-980E-C9A8177325AC}" type="slidenum">
              <a:rPr lang="en-US" smtClean="0"/>
              <a:pPr/>
              <a:t>‹#›</a:t>
            </a:fld>
            <a:endParaRPr lang="en-US"/>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86447048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12192" y="4572000"/>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9" name="Rectangle 8"/>
          <p:cNvSpPr/>
          <p:nvPr/>
        </p:nvSpPr>
        <p:spPr>
          <a:xfrm>
            <a:off x="-12192" y="4663440"/>
            <a:ext cx="195072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0" name="Rectangle 9"/>
          <p:cNvSpPr/>
          <p:nvPr/>
        </p:nvSpPr>
        <p:spPr>
          <a:xfrm>
            <a:off x="2060448" y="4654296"/>
            <a:ext cx="10131552"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2" name="Title 1"/>
          <p:cNvSpPr>
            <a:spLocks noGrp="1"/>
          </p:cNvSpPr>
          <p:nvPr>
            <p:ph type="title"/>
          </p:nvPr>
        </p:nvSpPr>
        <p:spPr>
          <a:xfrm>
            <a:off x="2133600" y="4648200"/>
            <a:ext cx="97536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930400" y="0"/>
            <a:ext cx="134112"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12" name="Date Placeholder 11"/>
          <p:cNvSpPr>
            <a:spLocks noGrp="1"/>
          </p:cNvSpPr>
          <p:nvPr>
            <p:ph type="dt" sz="half" idx="10"/>
          </p:nvPr>
        </p:nvSpPr>
        <p:spPr>
          <a:xfrm>
            <a:off x="8331200" y="6248401"/>
            <a:ext cx="3556000" cy="365125"/>
          </a:xfrm>
        </p:spPr>
        <p:txBody>
          <a:bodyPr rtlCol="0"/>
          <a:lstStyle/>
          <a:p>
            <a:fld id="{4A5AA033-AA58-46C1-A36E-124AEF86664F}" type="datetimeFigureOut">
              <a:rPr lang="en-US" smtClean="0">
                <a:solidFill>
                  <a:srgbClr val="92D050"/>
                </a:solidFill>
              </a:rPr>
              <a:pPr/>
              <a:t>8/12/2015</a:t>
            </a:fld>
            <a:endParaRPr lang="en-US">
              <a:solidFill>
                <a:srgbClr val="92D050"/>
              </a:solidFill>
            </a:endParaRPr>
          </a:p>
        </p:txBody>
      </p:sp>
      <p:sp>
        <p:nvSpPr>
          <p:cNvPr id="13" name="Slide Number Placeholder 12"/>
          <p:cNvSpPr>
            <a:spLocks noGrp="1"/>
          </p:cNvSpPr>
          <p:nvPr>
            <p:ph type="sldNum" sz="quarter" idx="11"/>
          </p:nvPr>
        </p:nvSpPr>
        <p:spPr>
          <a:xfrm>
            <a:off x="0" y="4667249"/>
            <a:ext cx="1930400" cy="663578"/>
          </a:xfrm>
        </p:spPr>
        <p:txBody>
          <a:bodyPr rtlCol="0"/>
          <a:lstStyle>
            <a:lvl1pPr>
              <a:defRPr sz="2800"/>
            </a:lvl1pPr>
          </a:lstStyle>
          <a:p>
            <a:fld id="{1C7927A1-4E23-4797-980E-C9A8177325AC}" type="slidenum">
              <a:rPr lang="en-US" smtClean="0"/>
              <a:pPr/>
              <a:t>‹#›</a:t>
            </a:fld>
            <a:endParaRPr lang="en-US"/>
          </a:p>
        </p:txBody>
      </p:sp>
      <p:sp>
        <p:nvSpPr>
          <p:cNvPr id="14" name="Footer Placeholder 13"/>
          <p:cNvSpPr>
            <a:spLocks noGrp="1"/>
          </p:cNvSpPr>
          <p:nvPr>
            <p:ph type="ftr" sz="quarter" idx="12"/>
          </p:nvPr>
        </p:nvSpPr>
        <p:spPr>
          <a:xfrm>
            <a:off x="2133600" y="6248207"/>
            <a:ext cx="6096000" cy="365125"/>
          </a:xfrm>
        </p:spPr>
        <p:txBody>
          <a:bodyPr rtlCol="0"/>
          <a:lstStyle/>
          <a:p>
            <a:endParaRPr lang="en-US">
              <a:solidFill>
                <a:srgbClr val="92D050"/>
              </a:solidFill>
            </a:endParaRPr>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105779534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5" name="Footer Placeholder 4"/>
          <p:cNvSpPr>
            <a:spLocks noGrp="1"/>
          </p:cNvSpPr>
          <p:nvPr>
            <p:ph type="ftr" sz="quarter" idx="11"/>
          </p:nvPr>
        </p:nvSpPr>
        <p:spPr/>
        <p:txBody>
          <a:bodyPr/>
          <a:lstStyle/>
          <a:p>
            <a:endParaRPr lang="en-US">
              <a:solidFill>
                <a:srgbClr val="92D050"/>
              </a:solidFill>
            </a:endParaRPr>
          </a:p>
        </p:txBody>
      </p:sp>
      <p:sp>
        <p:nvSpPr>
          <p:cNvPr id="6" name="Slide Number Placeholder 5"/>
          <p:cNvSpPr>
            <a:spLocks noGrp="1"/>
          </p:cNvSpPr>
          <p:nvPr>
            <p:ph type="sldNum" sz="quarter" idx="12"/>
          </p:nvPr>
        </p:nvSpPr>
        <p:spPr/>
        <p:txBody>
          <a:bodyPr/>
          <a:lstStyle/>
          <a:p>
            <a:fld id="{1C7927A1-4E23-4797-980E-C9A8177325AC}" type="slidenum">
              <a:rPr lang="en-US" smtClean="0"/>
              <a:pPr/>
              <a:t>‹#›</a:t>
            </a:fld>
            <a:endParaRPr lang="en-US"/>
          </a:p>
        </p:txBody>
      </p:sp>
    </p:spTree>
    <p:extLst>
      <p:ext uri="{BB962C8B-B14F-4D97-AF65-F5344CB8AC3E}">
        <p14:creationId xmlns:p14="http://schemas.microsoft.com/office/powerpoint/2010/main" val="110182776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609601"/>
            <a:ext cx="27432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609600"/>
            <a:ext cx="74168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8737600" y="6248403"/>
            <a:ext cx="2946400" cy="365125"/>
          </a:xfrm>
        </p:spPr>
        <p:txBody>
          <a:body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5" name="Footer Placeholder 4"/>
          <p:cNvSpPr>
            <a:spLocks noGrp="1"/>
          </p:cNvSpPr>
          <p:nvPr>
            <p:ph type="ftr" sz="quarter" idx="11"/>
          </p:nvPr>
        </p:nvSpPr>
        <p:spPr>
          <a:xfrm>
            <a:off x="609602" y="6248208"/>
            <a:ext cx="7431311" cy="365125"/>
          </a:xfrm>
        </p:spPr>
        <p:txBody>
          <a:bodyPr/>
          <a:lstStyle/>
          <a:p>
            <a:endParaRPr lang="en-US">
              <a:solidFill>
                <a:srgbClr val="92D050"/>
              </a:solidFill>
            </a:endParaRPr>
          </a:p>
        </p:txBody>
      </p:sp>
      <p:sp>
        <p:nvSpPr>
          <p:cNvPr id="7" name="Rectangle 6"/>
          <p:cNvSpPr/>
          <p:nvPr/>
        </p:nvSpPr>
        <p:spPr bwMode="white">
          <a:xfrm>
            <a:off x="8128424" y="0"/>
            <a:ext cx="42672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8" name="Rectangle 7"/>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9" name="Rectangle 8"/>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6" name="Slide Number Placeholder 5"/>
          <p:cNvSpPr>
            <a:spLocks noGrp="1"/>
          </p:cNvSpPr>
          <p:nvPr>
            <p:ph type="sldNum" sz="quarter" idx="12"/>
          </p:nvPr>
        </p:nvSpPr>
        <p:spPr>
          <a:xfrm rot="5400000">
            <a:off x="8075084" y="103716"/>
            <a:ext cx="533400" cy="325968"/>
          </a:xfrm>
        </p:spPr>
        <p:txBody>
          <a:bodyPr/>
          <a:lstStyle/>
          <a:p>
            <a:fld id="{1C7927A1-4E23-4797-980E-C9A8177325AC}" type="slidenum">
              <a:rPr lang="en-US" smtClean="0"/>
              <a:pPr/>
              <a:t>‹#›</a:t>
            </a:fld>
            <a:endParaRPr lang="en-US"/>
          </a:p>
        </p:txBody>
      </p:sp>
    </p:spTree>
    <p:extLst>
      <p:ext uri="{BB962C8B-B14F-4D97-AF65-F5344CB8AC3E}">
        <p14:creationId xmlns:p14="http://schemas.microsoft.com/office/powerpoint/2010/main" val="350331948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flipH="1">
            <a:off x="3556000" y="0"/>
            <a:ext cx="8636000" cy="6858000"/>
          </a:xfrm>
          <a:prstGeom prst="rect">
            <a:avLst/>
          </a:prstGeom>
          <a:blipFill>
            <a:blip r:embed="rId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sz="1800" dirty="0">
              <a:solidFill>
                <a:prstClr val="white"/>
              </a:solidFill>
            </a:endParaRPr>
          </a:p>
        </p:txBody>
      </p:sp>
      <p:sp>
        <p:nvSpPr>
          <p:cNvPr id="5" name="Straight Connector 4"/>
          <p:cNvSpPr>
            <a:spLocks noChangeShapeType="1"/>
          </p:cNvSpPr>
          <p:nvPr/>
        </p:nvSpPr>
        <p:spPr bwMode="auto">
          <a:xfrm rot="16200000">
            <a:off x="127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defRPr/>
            </a:pPr>
            <a:endParaRPr lang="en-US" sz="1800" dirty="0">
              <a:solidFill>
                <a:prstClr val="black"/>
              </a:solidFill>
              <a:cs typeface="Arial" panose="020B0604020202020204" pitchFamily="34" charset="0"/>
            </a:endParaRPr>
          </a:p>
        </p:txBody>
      </p:sp>
      <p:sp>
        <p:nvSpPr>
          <p:cNvPr id="12" name="Title 11"/>
          <p:cNvSpPr>
            <a:spLocks noGrp="1"/>
          </p:cNvSpPr>
          <p:nvPr>
            <p:ph type="ctrTitle"/>
          </p:nvPr>
        </p:nvSpPr>
        <p:spPr>
          <a:xfrm>
            <a:off x="4489157" y="533400"/>
            <a:ext cx="68072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4472589" y="3539864"/>
            <a:ext cx="6819704"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7827434" y="6557963"/>
            <a:ext cx="2671233" cy="227012"/>
          </a:xfrm>
        </p:spPr>
        <p:txBody>
          <a:bodyPr/>
          <a:lstStyle>
            <a:lvl1pPr>
              <a:defRPr lang="en-US">
                <a:solidFill>
                  <a:srgbClr val="FFFFFF"/>
                </a:solidFill>
              </a:defRPr>
            </a:lvl1pPr>
            <a:extLst/>
          </a:lstStyle>
          <a:p>
            <a:pPr>
              <a:defRPr/>
            </a:pPr>
            <a:fld id="{FE06BF6B-49D9-4E59-993F-FC2AF6F19619}" type="datetimeFigureOut">
              <a:rPr lang="en-US"/>
              <a:pPr>
                <a:defRPr/>
              </a:pPr>
              <a:t>8/12/2015</a:t>
            </a:fld>
            <a:endParaRPr dirty="0"/>
          </a:p>
        </p:txBody>
      </p:sp>
      <p:sp>
        <p:nvSpPr>
          <p:cNvPr id="7" name="Footer Placeholder 17"/>
          <p:cNvSpPr>
            <a:spLocks noGrp="1"/>
          </p:cNvSpPr>
          <p:nvPr>
            <p:ph type="ftr" sz="quarter" idx="11"/>
          </p:nvPr>
        </p:nvSpPr>
        <p:spPr>
          <a:xfrm>
            <a:off x="3759200" y="6557963"/>
            <a:ext cx="3903133" cy="228600"/>
          </a:xfrm>
        </p:spPr>
        <p:txBody>
          <a:bodyPr/>
          <a:lstStyle>
            <a:lvl1pPr>
              <a:defRPr lang="en-US">
                <a:solidFill>
                  <a:srgbClr val="FFFFFF"/>
                </a:solidFill>
              </a:defRPr>
            </a:lvl1pPr>
            <a:extLst/>
          </a:lstStyle>
          <a:p>
            <a:pPr>
              <a:defRPr/>
            </a:pPr>
            <a:endParaRPr/>
          </a:p>
        </p:txBody>
      </p:sp>
      <p:sp>
        <p:nvSpPr>
          <p:cNvPr id="8" name="Slide Number Placeholder 28"/>
          <p:cNvSpPr>
            <a:spLocks noGrp="1"/>
          </p:cNvSpPr>
          <p:nvPr>
            <p:ph type="sldNum" sz="quarter" idx="12"/>
          </p:nvPr>
        </p:nvSpPr>
        <p:spPr>
          <a:xfrm>
            <a:off x="10507134" y="6556375"/>
            <a:ext cx="785284" cy="228600"/>
          </a:xfrm>
        </p:spPr>
        <p:txBody>
          <a:bodyPr/>
          <a:lstStyle>
            <a:lvl1pPr>
              <a:defRPr>
                <a:solidFill>
                  <a:srgbClr val="FFFFFF"/>
                </a:solidFill>
              </a:defRPr>
            </a:lvl1pPr>
          </a:lstStyle>
          <a:p>
            <a:fld id="{736E7DA3-1F22-4C81-B4B2-9116769115C7}" type="slidenum">
              <a:rPr lang="en-US" altLang="en-US"/>
              <a:pPr/>
              <a:t>‹#›</a:t>
            </a:fld>
            <a:endParaRPr lang="en-US" altLang="en-US"/>
          </a:p>
        </p:txBody>
      </p:sp>
    </p:spTree>
    <p:extLst>
      <p:ext uri="{BB962C8B-B14F-4D97-AF65-F5344CB8AC3E}">
        <p14:creationId xmlns:p14="http://schemas.microsoft.com/office/powerpoint/2010/main" val="3373686945"/>
      </p:ext>
    </p:extLst>
  </p:cSld>
  <p:clrMapOvr>
    <a:overrideClrMapping bg1="lt1" tx1="dk1" bg2="lt2" tx2="dk2" accent1="accent1" accent2="accent2" accent3="accent3" accent4="accent4" accent5="accent5" accent6="accent6" hlink="hlink" folHlink="folHlink"/>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A13D9425-3A8B-47ED-8EB6-1EDB0748A322}" type="datetimeFigureOut">
              <a:rPr lang="en-US">
                <a:solidFill>
                  <a:srgbClr val="B13F9A"/>
                </a:solidFill>
              </a:rPr>
              <a:pPr>
                <a:defRPr/>
              </a:pPr>
              <a:t>8/12/2015</a:t>
            </a:fld>
            <a:endParaRPr lang="en-US" dirty="0">
              <a:solidFill>
                <a:srgbClr val="B13F9A"/>
              </a:solidFill>
            </a:endParaRPr>
          </a:p>
        </p:txBody>
      </p:sp>
      <p:sp>
        <p:nvSpPr>
          <p:cNvPr id="5"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6" name="Slide Number Placeholder 15"/>
          <p:cNvSpPr>
            <a:spLocks noGrp="1"/>
          </p:cNvSpPr>
          <p:nvPr>
            <p:ph type="sldNum" sz="quarter" idx="12"/>
          </p:nvPr>
        </p:nvSpPr>
        <p:spPr/>
        <p:txBody>
          <a:bodyPr/>
          <a:lstStyle>
            <a:lvl1pPr>
              <a:defRPr/>
            </a:lvl1pPr>
          </a:lstStyle>
          <a:p>
            <a:fld id="{D9DDC96F-CD81-4AE5-8BD1-CC93E8C26831}"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3844377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5722649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22400" y="2821838"/>
            <a:ext cx="8340651"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422400" y="1905001"/>
            <a:ext cx="8340651"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6299200" y="6556376"/>
            <a:ext cx="2669117" cy="227013"/>
          </a:xfrm>
        </p:spPr>
        <p:txBody>
          <a:bodyPr/>
          <a:lstStyle>
            <a:lvl1pPr>
              <a:defRPr>
                <a:solidFill>
                  <a:schemeClr val="tx2"/>
                </a:solidFill>
              </a:defRPr>
            </a:lvl1pPr>
            <a:extLst/>
          </a:lstStyle>
          <a:p>
            <a:pPr>
              <a:defRPr/>
            </a:pPr>
            <a:fld id="{8ED4A1EE-FF6C-41D6-9B15-2C89B4917847}" type="datetimeFigureOut">
              <a:rPr lang="en-US">
                <a:solidFill>
                  <a:srgbClr val="B13F9A"/>
                </a:solidFill>
              </a:rPr>
              <a:pPr>
                <a:defRPr/>
              </a:pPr>
              <a:t>8/12/2015</a:t>
            </a:fld>
            <a:endParaRPr lang="en-US" dirty="0">
              <a:solidFill>
                <a:srgbClr val="B13F9A"/>
              </a:solidFill>
            </a:endParaRPr>
          </a:p>
        </p:txBody>
      </p:sp>
      <p:sp>
        <p:nvSpPr>
          <p:cNvPr id="5" name="Footer Placeholder 4"/>
          <p:cNvSpPr>
            <a:spLocks noGrp="1"/>
          </p:cNvSpPr>
          <p:nvPr>
            <p:ph type="ftr" sz="quarter" idx="11"/>
          </p:nvPr>
        </p:nvSpPr>
        <p:spPr>
          <a:xfrm>
            <a:off x="2313517" y="6556375"/>
            <a:ext cx="3860800" cy="228600"/>
          </a:xfrm>
        </p:spPr>
        <p:txBody>
          <a:bodyPr/>
          <a:lstStyle>
            <a:lvl1pPr>
              <a:defRPr>
                <a:solidFill>
                  <a:schemeClr val="tx2"/>
                </a:solidFill>
              </a:defRPr>
            </a:lvl1pPr>
            <a:extLst/>
          </a:lstStyle>
          <a:p>
            <a:pPr>
              <a:defRPr/>
            </a:pPr>
            <a:endParaRPr lang="en-US">
              <a:solidFill>
                <a:srgbClr val="B13F9A"/>
              </a:solidFill>
            </a:endParaRPr>
          </a:p>
        </p:txBody>
      </p:sp>
      <p:sp>
        <p:nvSpPr>
          <p:cNvPr id="6" name="Slide Number Placeholder 5"/>
          <p:cNvSpPr>
            <a:spLocks noGrp="1"/>
          </p:cNvSpPr>
          <p:nvPr>
            <p:ph type="sldNum" sz="quarter" idx="12"/>
          </p:nvPr>
        </p:nvSpPr>
        <p:spPr>
          <a:xfrm>
            <a:off x="8978901" y="6554788"/>
            <a:ext cx="783167" cy="228600"/>
          </a:xfrm>
        </p:spPr>
        <p:txBody>
          <a:bodyPr/>
          <a:lstStyle>
            <a:lvl1pPr>
              <a:defRPr/>
            </a:lvl1pPr>
          </a:lstStyle>
          <a:p>
            <a:fld id="{CC0ED5EA-A7EF-41C7-9DBF-0E229D19F932}"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1696369915"/>
      </p:ext>
    </p:extLst>
  </p:cSld>
  <p:clrMapOvr>
    <a:overrideClrMapping bg1="lt1" tx1="dk1" bg2="lt2" tx2="dk2" accent1="accent1" accent2="accent2" accent3="accent3" accent4="accent4" accent5="accent5" accent6="accent6" hlink="hlink" folHlink="folHlink"/>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609600" y="1600201"/>
            <a:ext cx="469392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71744" y="1600201"/>
            <a:ext cx="469392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E2FA537E-A368-4629-8D0D-B2C16C701961}" type="datetimeFigureOut">
              <a:rPr lang="en-US">
                <a:solidFill>
                  <a:srgbClr val="B13F9A"/>
                </a:solidFill>
              </a:rPr>
              <a:pPr>
                <a:defRPr/>
              </a:pPr>
              <a:t>8/12/2015</a:t>
            </a:fld>
            <a:endParaRPr lang="en-US" dirty="0">
              <a:solidFill>
                <a:srgbClr val="B13F9A"/>
              </a:solidFill>
            </a:endParaRPr>
          </a:p>
        </p:txBody>
      </p:sp>
      <p:sp>
        <p:nvSpPr>
          <p:cNvPr id="6"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7" name="Slide Number Placeholder 15"/>
          <p:cNvSpPr>
            <a:spLocks noGrp="1"/>
          </p:cNvSpPr>
          <p:nvPr>
            <p:ph type="sldNum" sz="quarter" idx="12"/>
          </p:nvPr>
        </p:nvSpPr>
        <p:spPr/>
        <p:txBody>
          <a:bodyPr/>
          <a:lstStyle>
            <a:lvl1pPr>
              <a:defRPr/>
            </a:lvl1pPr>
          </a:lstStyle>
          <a:p>
            <a:fld id="{935FF5AB-87ED-472C-A8F4-1985C2A17323}"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5814320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609600" y="5867400"/>
            <a:ext cx="469392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5571744" y="5867400"/>
            <a:ext cx="469392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9600" y="1711840"/>
            <a:ext cx="469392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71744" y="1711840"/>
            <a:ext cx="469392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6"/>
          <p:cNvSpPr>
            <a:spLocks noGrp="1"/>
          </p:cNvSpPr>
          <p:nvPr>
            <p:ph type="dt" sz="half" idx="10"/>
          </p:nvPr>
        </p:nvSpPr>
        <p:spPr/>
        <p:txBody>
          <a:bodyPr/>
          <a:lstStyle>
            <a:lvl1pPr>
              <a:defRPr/>
            </a:lvl1pPr>
          </a:lstStyle>
          <a:p>
            <a:pPr>
              <a:defRPr/>
            </a:pPr>
            <a:fld id="{A08E7F3E-D69D-4697-A814-C20643E00B4D}" type="datetimeFigureOut">
              <a:rPr lang="en-US">
                <a:solidFill>
                  <a:srgbClr val="B13F9A"/>
                </a:solidFill>
              </a:rPr>
              <a:pPr>
                <a:defRPr/>
              </a:pPr>
              <a:t>8/12/2015</a:t>
            </a:fld>
            <a:endParaRPr lang="en-US" dirty="0">
              <a:solidFill>
                <a:srgbClr val="B13F9A"/>
              </a:solidFill>
            </a:endParaRPr>
          </a:p>
        </p:txBody>
      </p:sp>
      <p:sp>
        <p:nvSpPr>
          <p:cNvPr id="8"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9" name="Slide Number Placeholder 15"/>
          <p:cNvSpPr>
            <a:spLocks noGrp="1"/>
          </p:cNvSpPr>
          <p:nvPr>
            <p:ph type="sldNum" sz="quarter" idx="12"/>
          </p:nvPr>
        </p:nvSpPr>
        <p:spPr/>
        <p:txBody>
          <a:bodyPr/>
          <a:lstStyle>
            <a:lvl1pPr>
              <a:defRPr/>
            </a:lvl1pPr>
          </a:lstStyle>
          <a:p>
            <a:fld id="{DDA2BAA5-EAEE-4A95-9F66-33D70570F29E}"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35412951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lang="en-US" smtClean="0"/>
              <a:t>Click to edit Master title style</a:t>
            </a:r>
            <a:endParaRPr lang="en-US"/>
          </a:p>
        </p:txBody>
      </p:sp>
      <p:sp>
        <p:nvSpPr>
          <p:cNvPr id="3" name="Date Placeholder 26"/>
          <p:cNvSpPr>
            <a:spLocks noGrp="1"/>
          </p:cNvSpPr>
          <p:nvPr>
            <p:ph type="dt" sz="half" idx="10"/>
          </p:nvPr>
        </p:nvSpPr>
        <p:spPr/>
        <p:txBody>
          <a:bodyPr/>
          <a:lstStyle>
            <a:lvl1pPr>
              <a:defRPr/>
            </a:lvl1pPr>
          </a:lstStyle>
          <a:p>
            <a:pPr>
              <a:defRPr/>
            </a:pPr>
            <a:fld id="{43544C44-7609-42A4-8ECB-209865EBB966}" type="datetimeFigureOut">
              <a:rPr lang="en-US">
                <a:solidFill>
                  <a:srgbClr val="B13F9A"/>
                </a:solidFill>
              </a:rPr>
              <a:pPr>
                <a:defRPr/>
              </a:pPr>
              <a:t>8/12/2015</a:t>
            </a:fld>
            <a:endParaRPr lang="en-US" dirty="0">
              <a:solidFill>
                <a:srgbClr val="B13F9A"/>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5" name="Slide Number Placeholder 15"/>
          <p:cNvSpPr>
            <a:spLocks noGrp="1"/>
          </p:cNvSpPr>
          <p:nvPr>
            <p:ph type="sldNum" sz="quarter" idx="12"/>
          </p:nvPr>
        </p:nvSpPr>
        <p:spPr/>
        <p:txBody>
          <a:bodyPr/>
          <a:lstStyle>
            <a:lvl1pPr>
              <a:defRPr/>
            </a:lvl1pPr>
          </a:lstStyle>
          <a:p>
            <a:fld id="{87EA85C7-7C53-4E62-A331-7A9766DC83F7}"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18032394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6"/>
          <p:cNvSpPr>
            <a:spLocks noGrp="1"/>
          </p:cNvSpPr>
          <p:nvPr>
            <p:ph type="dt" sz="half" idx="10"/>
          </p:nvPr>
        </p:nvSpPr>
        <p:spPr/>
        <p:txBody>
          <a:bodyPr/>
          <a:lstStyle>
            <a:lvl1pPr>
              <a:defRPr/>
            </a:lvl1pPr>
          </a:lstStyle>
          <a:p>
            <a:pPr>
              <a:defRPr/>
            </a:pPr>
            <a:fld id="{486FA4CD-70E0-417C-8E65-09CB7C363CD9}" type="datetimeFigureOut">
              <a:rPr lang="en-US">
                <a:solidFill>
                  <a:srgbClr val="B13F9A"/>
                </a:solidFill>
              </a:rPr>
              <a:pPr>
                <a:defRPr/>
              </a:pPr>
              <a:t>8/12/2015</a:t>
            </a:fld>
            <a:endParaRPr lang="en-US" dirty="0">
              <a:solidFill>
                <a:srgbClr val="B13F9A"/>
              </a:solidFill>
            </a:endParaRPr>
          </a:p>
        </p:txBody>
      </p:sp>
      <p:sp>
        <p:nvSpPr>
          <p:cNvPr id="3"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4" name="Slide Number Placeholder 15"/>
          <p:cNvSpPr>
            <a:spLocks noGrp="1"/>
          </p:cNvSpPr>
          <p:nvPr>
            <p:ph type="sldNum" sz="quarter" idx="12"/>
          </p:nvPr>
        </p:nvSpPr>
        <p:spPr/>
        <p:txBody>
          <a:bodyPr/>
          <a:lstStyle>
            <a:lvl1pPr>
              <a:defRPr/>
            </a:lvl1pPr>
          </a:lstStyle>
          <a:p>
            <a:fld id="{904D518C-994E-42EA-9538-534A83C99AD2}"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335969671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86384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609600" y="1497416"/>
            <a:ext cx="786384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609600" y="2133600"/>
            <a:ext cx="9652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E4420F6D-80E1-49A4-B713-CF46014D16FC}" type="datetimeFigureOut">
              <a:rPr lang="en-US">
                <a:solidFill>
                  <a:srgbClr val="B13F9A"/>
                </a:solidFill>
              </a:rPr>
              <a:pPr>
                <a:defRPr/>
              </a:pPr>
              <a:t>8/12/2015</a:t>
            </a:fld>
            <a:endParaRPr lang="en-US" dirty="0">
              <a:solidFill>
                <a:srgbClr val="B13F9A"/>
              </a:solidFill>
            </a:endParaRPr>
          </a:p>
        </p:txBody>
      </p:sp>
      <p:sp>
        <p:nvSpPr>
          <p:cNvPr id="6"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7" name="Slide Number Placeholder 15"/>
          <p:cNvSpPr>
            <a:spLocks noGrp="1"/>
          </p:cNvSpPr>
          <p:nvPr>
            <p:ph type="sldNum" sz="quarter" idx="12"/>
          </p:nvPr>
        </p:nvSpPr>
        <p:spPr/>
        <p:txBody>
          <a:bodyPr/>
          <a:lstStyle>
            <a:lvl1pPr>
              <a:defRPr/>
            </a:lvl1pPr>
          </a:lstStyle>
          <a:p>
            <a:fld id="{CA46E711-4CC5-4794-ADE0-3B53A176EC52}"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8114878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rot="21240000">
            <a:off x="797985" y="1004888"/>
            <a:ext cx="5759449"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sz="1800" dirty="0">
              <a:solidFill>
                <a:prstClr val="white"/>
              </a:solidFill>
            </a:endParaRPr>
          </a:p>
        </p:txBody>
      </p:sp>
      <p:sp>
        <p:nvSpPr>
          <p:cNvPr id="6" name="Rectangle 5"/>
          <p:cNvSpPr/>
          <p:nvPr/>
        </p:nvSpPr>
        <p:spPr>
          <a:xfrm rot="21420000">
            <a:off x="795867" y="998539"/>
            <a:ext cx="5759451"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sz="1800" dirty="0">
              <a:solidFill>
                <a:prstClr val="white"/>
              </a:solidFill>
            </a:endParaRPr>
          </a:p>
        </p:txBody>
      </p:sp>
      <p:sp>
        <p:nvSpPr>
          <p:cNvPr id="2" name="Title 1"/>
          <p:cNvSpPr>
            <a:spLocks noGrp="1"/>
          </p:cNvSpPr>
          <p:nvPr>
            <p:ph type="title"/>
          </p:nvPr>
        </p:nvSpPr>
        <p:spPr>
          <a:xfrm>
            <a:off x="7185464" y="1143000"/>
            <a:ext cx="4572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7185464" y="3283634"/>
            <a:ext cx="4572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884909" y="1041002"/>
            <a:ext cx="560832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fld id="{8CCECDA7-6428-42EF-AD6B-B9551451504B}" type="datetimeFigureOut">
              <a:rPr lang="en-US">
                <a:solidFill>
                  <a:srgbClr val="F4E7ED"/>
                </a:solidFill>
              </a:rPr>
              <a:pPr>
                <a:defRPr/>
              </a:pPr>
              <a:t>8/12/2015</a:t>
            </a:fld>
            <a:endParaRPr lang="en-US" dirty="0">
              <a:solidFill>
                <a:srgbClr val="F4E7ED"/>
              </a:solidFill>
            </a:endParaRPr>
          </a:p>
        </p:txBody>
      </p:sp>
      <p:sp>
        <p:nvSpPr>
          <p:cNvPr id="8" name="Footer Placeholder 5"/>
          <p:cNvSpPr>
            <a:spLocks noGrp="1"/>
          </p:cNvSpPr>
          <p:nvPr>
            <p:ph type="ftr" sz="quarter" idx="11"/>
          </p:nvPr>
        </p:nvSpPr>
        <p:spPr/>
        <p:txBody>
          <a:bodyPr/>
          <a:lstStyle>
            <a:lvl1pPr>
              <a:defRPr/>
            </a:lvl1pPr>
            <a:extLst/>
          </a:lstStyle>
          <a:p>
            <a:pPr>
              <a:defRPr/>
            </a:pPr>
            <a:endParaRPr lang="en-US">
              <a:solidFill>
                <a:srgbClr val="F4E7ED"/>
              </a:solidFill>
            </a:endParaRPr>
          </a:p>
        </p:txBody>
      </p:sp>
      <p:sp>
        <p:nvSpPr>
          <p:cNvPr id="9" name="Slide Number Placeholder 6"/>
          <p:cNvSpPr>
            <a:spLocks noGrp="1"/>
          </p:cNvSpPr>
          <p:nvPr>
            <p:ph type="sldNum" sz="quarter" idx="12"/>
          </p:nvPr>
        </p:nvSpPr>
        <p:spPr/>
        <p:txBody>
          <a:bodyPr/>
          <a:lstStyle>
            <a:lvl1pPr>
              <a:defRPr/>
            </a:lvl1pPr>
          </a:lstStyle>
          <a:p>
            <a:fld id="{12A8C352-A457-49BE-BA19-8EB883FAB4AF}" type="slidenum">
              <a:rPr lang="en-US" altLang="en-US">
                <a:solidFill>
                  <a:srgbClr val="F4E7ED"/>
                </a:solidFill>
              </a:rPr>
              <a:pPr/>
              <a:t>‹#›</a:t>
            </a:fld>
            <a:endParaRPr lang="en-US" altLang="en-US">
              <a:solidFill>
                <a:srgbClr val="F4E7ED"/>
              </a:solidFill>
            </a:endParaRPr>
          </a:p>
        </p:txBody>
      </p:sp>
    </p:spTree>
    <p:extLst>
      <p:ext uri="{BB962C8B-B14F-4D97-AF65-F5344CB8AC3E}">
        <p14:creationId xmlns:p14="http://schemas.microsoft.com/office/powerpoint/2010/main" val="852681724"/>
      </p:ext>
    </p:extLst>
  </p:cSld>
  <p:clrMapOvr>
    <a:overrideClrMapping bg1="dk1" tx1="lt1" bg2="dk2" tx2="lt2" accent1="accent1" accent2="accent2" accent3="accent3" accent4="accent4" accent5="accent5" accent6="accent6" hlink="hlink" folHlink="folHlink"/>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0F7CF3B0-3685-4EED-A50B-48F4C4B88B7C}" type="datetimeFigureOut">
              <a:rPr lang="en-US">
                <a:solidFill>
                  <a:srgbClr val="B13F9A"/>
                </a:solidFill>
              </a:rPr>
              <a:pPr>
                <a:defRPr/>
              </a:pPr>
              <a:t>8/12/2015</a:t>
            </a:fld>
            <a:endParaRPr lang="en-US" dirty="0">
              <a:solidFill>
                <a:srgbClr val="B13F9A"/>
              </a:solidFill>
            </a:endParaRPr>
          </a:p>
        </p:txBody>
      </p:sp>
      <p:sp>
        <p:nvSpPr>
          <p:cNvPr id="5" name="Footer Placeholder 3"/>
          <p:cNvSpPr>
            <a:spLocks noGrp="1"/>
          </p:cNvSpPr>
          <p:nvPr>
            <p:ph type="ftr" sz="quarter" idx="11"/>
          </p:nvPr>
        </p:nvSpPr>
        <p:spPr/>
        <p:txBody>
          <a:bodyPr/>
          <a:lstStyle>
            <a:lvl1pPr>
              <a:defRPr/>
            </a:lvl1pPr>
          </a:lstStyle>
          <a:p>
            <a:pPr>
              <a:defRPr/>
            </a:pPr>
            <a:endParaRPr lang="en-US">
              <a:solidFill>
                <a:srgbClr val="B13F9A"/>
              </a:solidFill>
            </a:endParaRPr>
          </a:p>
        </p:txBody>
      </p:sp>
      <p:sp>
        <p:nvSpPr>
          <p:cNvPr id="6" name="Slide Number Placeholder 15"/>
          <p:cNvSpPr>
            <a:spLocks noGrp="1"/>
          </p:cNvSpPr>
          <p:nvPr>
            <p:ph type="sldNum" sz="quarter" idx="12"/>
          </p:nvPr>
        </p:nvSpPr>
        <p:spPr/>
        <p:txBody>
          <a:bodyPr/>
          <a:lstStyle>
            <a:lvl1pPr>
              <a:defRPr/>
            </a:lvl1pPr>
          </a:lstStyle>
          <a:p>
            <a:fld id="{E8DC7F51-1F13-44BF-B254-DAA7CF6C3A50}"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352637900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274956"/>
            <a:ext cx="2032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657851" y="6557963"/>
            <a:ext cx="2669116" cy="227012"/>
          </a:xfrm>
        </p:spPr>
        <p:txBody>
          <a:bodyPr/>
          <a:lstStyle>
            <a:lvl1pPr>
              <a:defRPr/>
            </a:lvl1pPr>
            <a:extLst/>
          </a:lstStyle>
          <a:p>
            <a:pPr>
              <a:defRPr/>
            </a:pPr>
            <a:fld id="{10221441-E81F-4C51-9EB8-4DC2918C08CF}" type="datetimeFigureOut">
              <a:rPr lang="en-US">
                <a:solidFill>
                  <a:srgbClr val="B13F9A"/>
                </a:solidFill>
              </a:rPr>
              <a:pPr>
                <a:defRPr/>
              </a:pPr>
              <a:t>8/12/2015</a:t>
            </a:fld>
            <a:endParaRPr lang="en-US" dirty="0">
              <a:solidFill>
                <a:srgbClr val="B13F9A"/>
              </a:solidFill>
            </a:endParaRPr>
          </a:p>
        </p:txBody>
      </p:sp>
      <p:sp>
        <p:nvSpPr>
          <p:cNvPr id="5" name="Footer Placeholder 4"/>
          <p:cNvSpPr>
            <a:spLocks noGrp="1"/>
          </p:cNvSpPr>
          <p:nvPr>
            <p:ph type="ftr" sz="quarter" idx="11"/>
          </p:nvPr>
        </p:nvSpPr>
        <p:spPr>
          <a:xfrm>
            <a:off x="609600" y="6556375"/>
            <a:ext cx="4876800" cy="228600"/>
          </a:xfrm>
        </p:spPr>
        <p:txBody>
          <a:bodyPr/>
          <a:lstStyle>
            <a:lvl1pPr>
              <a:defRPr/>
            </a:lvl1pPr>
            <a:extLst/>
          </a:lstStyle>
          <a:p>
            <a:pPr>
              <a:defRPr/>
            </a:pPr>
            <a:endParaRPr lang="en-US">
              <a:solidFill>
                <a:srgbClr val="B13F9A"/>
              </a:solidFill>
            </a:endParaRPr>
          </a:p>
        </p:txBody>
      </p:sp>
      <p:sp>
        <p:nvSpPr>
          <p:cNvPr id="6" name="Slide Number Placeholder 5"/>
          <p:cNvSpPr>
            <a:spLocks noGrp="1"/>
          </p:cNvSpPr>
          <p:nvPr>
            <p:ph type="sldNum" sz="quarter" idx="12"/>
          </p:nvPr>
        </p:nvSpPr>
        <p:spPr>
          <a:xfrm>
            <a:off x="8339667" y="6553200"/>
            <a:ext cx="783167" cy="228600"/>
          </a:xfrm>
        </p:spPr>
        <p:txBody>
          <a:bodyPr/>
          <a:lstStyle>
            <a:lvl1pPr>
              <a:defRPr/>
            </a:lvl1pPr>
          </a:lstStyle>
          <a:p>
            <a:fld id="{45E36C60-496C-4458-8C60-F3519E9AE8EC}"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113669056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B13F9A"/>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B13F9A"/>
              </a:solidFill>
            </a:endParaRPr>
          </a:p>
        </p:txBody>
      </p:sp>
      <p:sp>
        <p:nvSpPr>
          <p:cNvPr id="5" name="Rectangle 6"/>
          <p:cNvSpPr>
            <a:spLocks noGrp="1" noChangeArrowheads="1"/>
          </p:cNvSpPr>
          <p:nvPr>
            <p:ph type="sldNum" sz="quarter" idx="12"/>
          </p:nvPr>
        </p:nvSpPr>
        <p:spPr/>
        <p:txBody>
          <a:bodyPr/>
          <a:lstStyle>
            <a:lvl1pPr>
              <a:defRPr/>
            </a:lvl1pPr>
          </a:lstStyle>
          <a:p>
            <a:fld id="{6A312763-EB2A-44DD-A032-89902F39871E}" type="slidenum">
              <a:rPr lang="en-US" altLang="en-US">
                <a:solidFill>
                  <a:srgbClr val="B13F9A"/>
                </a:solidFill>
              </a:rPr>
              <a:pPr/>
              <a:t>‹#›</a:t>
            </a:fld>
            <a:endParaRPr lang="en-US" altLang="en-US">
              <a:solidFill>
                <a:srgbClr val="B13F9A"/>
              </a:solidFill>
            </a:endParaRPr>
          </a:p>
        </p:txBody>
      </p:sp>
    </p:spTree>
    <p:extLst>
      <p:ext uri="{BB962C8B-B14F-4D97-AF65-F5344CB8AC3E}">
        <p14:creationId xmlns:p14="http://schemas.microsoft.com/office/powerpoint/2010/main" val="3926765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2556094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413263392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87382142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33650436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51960790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2263531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42886983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01811796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75190963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04797864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58135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F8F899-7E76-4580-B049-2BEBEF1C8DDA}"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8712533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4006365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endParaRPr lang="en-US" dirty="0">
              <a:solidFill>
                <a:srgbClr val="90C226">
                  <a:lumMod val="60000"/>
                  <a:lumOff val="40000"/>
                </a:srgbClr>
              </a:solidFill>
              <a:latin typeface="Arial"/>
            </a:endParaRPr>
          </a:p>
        </p:txBody>
      </p:sp>
    </p:spTree>
    <p:extLst>
      <p:ext uri="{BB962C8B-B14F-4D97-AF65-F5344CB8AC3E}">
        <p14:creationId xmlns:p14="http://schemas.microsoft.com/office/powerpoint/2010/main" val="13011869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4651661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379553726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0119229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89435528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78364239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10972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3941763"/>
            <a:ext cx="10972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43638"/>
            <a:ext cx="2844800" cy="457200"/>
          </a:xfrm>
        </p:spPr>
        <p:txBody>
          <a:bodyPr/>
          <a:lstStyle>
            <a:lvl1pPr>
              <a:defRPr/>
            </a:lvl1pPr>
          </a:lstStyle>
          <a:p>
            <a:pPr>
              <a:defRPr/>
            </a:pPr>
            <a:endParaRPr lang="en-US" dirty="0">
              <a:solidFill>
                <a:prstClr val="black">
                  <a:tint val="75000"/>
                </a:prstClr>
              </a:solidFill>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5181600" y="6282682"/>
            <a:ext cx="2844800" cy="457200"/>
          </a:xfrm>
        </p:spPr>
        <p:txBody>
          <a:bodyPr/>
          <a:lstStyle>
            <a:lvl1pPr>
              <a:defRPr/>
            </a:lvl1pPr>
          </a:lstStyle>
          <a:p>
            <a:pPr>
              <a:defRPr/>
            </a:pPr>
            <a:fld id="{CAEEAB86-2948-476B-B7CF-91438222612E}" type="slidenum">
              <a:rPr lang="en-US">
                <a:solidFill>
                  <a:srgbClr val="90C226"/>
                </a:solidFill>
              </a:rPr>
              <a:pPr>
                <a:defRPr/>
              </a:pPr>
              <a:t>‹#›</a:t>
            </a:fld>
            <a:endParaRPr lang="en-US" dirty="0">
              <a:solidFill>
                <a:srgbClr val="90C226"/>
              </a:solidFill>
            </a:endParaRPr>
          </a:p>
        </p:txBody>
      </p:sp>
    </p:spTree>
    <p:extLst>
      <p:ext uri="{BB962C8B-B14F-4D97-AF65-F5344CB8AC3E}">
        <p14:creationId xmlns:p14="http://schemas.microsoft.com/office/powerpoint/2010/main" val="373395015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80966334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01187238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425325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2269085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59305986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93713692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3498064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7667430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21367480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351298833"/>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72057689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endParaRPr lang="en-US" dirty="0">
              <a:solidFill>
                <a:srgbClr val="90C226">
                  <a:lumMod val="60000"/>
                  <a:lumOff val="40000"/>
                </a:srgbClr>
              </a:solidFill>
              <a:latin typeface="Arial"/>
            </a:endParaRPr>
          </a:p>
        </p:txBody>
      </p:sp>
    </p:spTree>
    <p:extLst>
      <p:ext uri="{BB962C8B-B14F-4D97-AF65-F5344CB8AC3E}">
        <p14:creationId xmlns:p14="http://schemas.microsoft.com/office/powerpoint/2010/main" val="194842791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87072107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41720474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64E128-C50C-4D19-A843-5567C71504E3}" type="datetimeFigureOut">
              <a:rPr lang="en-US" smtClean="0">
                <a:solidFill>
                  <a:prstClr val="white">
                    <a:tint val="75000"/>
                  </a:prstClr>
                </a:solidFill>
              </a:rPr>
              <a:pPr/>
              <a:t>8/12/2015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7F0F696-ABB8-416E-BFC1-E6E79E33842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2077080"/>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12349483"/>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11225980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ED8703-F226-44E7-9A1F-3BDA44EF8423}"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782D9EB-B742-41B7-9D34-FA20BB4BD42B}"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428546991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10972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3941763"/>
            <a:ext cx="10972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43638"/>
            <a:ext cx="2844800" cy="457200"/>
          </a:xfrm>
        </p:spPr>
        <p:txBody>
          <a:bodyPr/>
          <a:lstStyle>
            <a:lvl1pPr>
              <a:defRPr/>
            </a:lvl1pPr>
          </a:lstStyle>
          <a:p>
            <a:pPr>
              <a:defRPr/>
            </a:pPr>
            <a:endParaRPr lang="en-US" dirty="0">
              <a:solidFill>
                <a:prstClr val="black">
                  <a:tint val="75000"/>
                </a:prstClr>
              </a:solidFill>
            </a:endParaRPr>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5181600" y="6282682"/>
            <a:ext cx="2844800" cy="457200"/>
          </a:xfrm>
        </p:spPr>
        <p:txBody>
          <a:bodyPr/>
          <a:lstStyle>
            <a:lvl1pPr>
              <a:defRPr/>
            </a:lvl1pPr>
          </a:lstStyle>
          <a:p>
            <a:pPr>
              <a:defRPr/>
            </a:pPr>
            <a:fld id="{CAEEAB86-2948-476B-B7CF-91438222612E}" type="slidenum">
              <a:rPr lang="en-US">
                <a:solidFill>
                  <a:srgbClr val="90C226"/>
                </a:solidFill>
              </a:rPr>
              <a:pPr>
                <a:defRPr/>
              </a:pPr>
              <a:t>‹#›</a:t>
            </a:fld>
            <a:endParaRPr lang="en-US" dirty="0">
              <a:solidFill>
                <a:srgbClr val="90C226"/>
              </a:solidFill>
            </a:endParaRPr>
          </a:p>
        </p:txBody>
      </p:sp>
    </p:spTree>
    <p:extLst>
      <p:ext uri="{BB962C8B-B14F-4D97-AF65-F5344CB8AC3E}">
        <p14:creationId xmlns:p14="http://schemas.microsoft.com/office/powerpoint/2010/main" val="186538281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2E2B21">
                  <a:lumMod val="90000"/>
                  <a:lumOff val="10000"/>
                </a:srgbClr>
              </a:solidFill>
            </a:endParaRPr>
          </a:p>
        </p:txBody>
      </p:sp>
      <p:sp>
        <p:nvSpPr>
          <p:cNvPr id="6" name="Slide Number Placeholder 5"/>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17694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2E2B21">
                  <a:lumMod val="90000"/>
                  <a:lumOff val="10000"/>
                </a:srgbClr>
              </a:solidFill>
            </a:endParaRPr>
          </a:p>
        </p:txBody>
      </p:sp>
      <p:sp>
        <p:nvSpPr>
          <p:cNvPr id="6" name="Slide Number Placeholder 5"/>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32305486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2E2B21">
                  <a:lumMod val="90000"/>
                  <a:lumOff val="10000"/>
                </a:srgbClr>
              </a:solidFill>
            </a:endParaRPr>
          </a:p>
        </p:txBody>
      </p:sp>
      <p:sp>
        <p:nvSpPr>
          <p:cNvPr id="6" name="Slide Number Placeholder 5"/>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80961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2E2B21">
                  <a:lumMod val="90000"/>
                  <a:lumOff val="10000"/>
                </a:srgbClr>
              </a:solidFill>
            </a:endParaRPr>
          </a:p>
        </p:txBody>
      </p:sp>
      <p:sp>
        <p:nvSpPr>
          <p:cNvPr id="7" name="Slide Number Placeholder 6"/>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237451584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8" name="Footer Placeholder 7"/>
          <p:cNvSpPr>
            <a:spLocks noGrp="1"/>
          </p:cNvSpPr>
          <p:nvPr>
            <p:ph type="ftr" sz="quarter" idx="11"/>
          </p:nvPr>
        </p:nvSpPr>
        <p:spPr/>
        <p:txBody>
          <a:bodyPr/>
          <a:lstStyle/>
          <a:p>
            <a:endParaRPr lang="en-US">
              <a:solidFill>
                <a:srgbClr val="2E2B21">
                  <a:lumMod val="90000"/>
                  <a:lumOff val="10000"/>
                </a:srgbClr>
              </a:solidFill>
            </a:endParaRPr>
          </a:p>
        </p:txBody>
      </p:sp>
      <p:sp>
        <p:nvSpPr>
          <p:cNvPr id="9" name="Slide Number Placeholder 8"/>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3611466167"/>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4" name="Footer Placeholder 3"/>
          <p:cNvSpPr>
            <a:spLocks noGrp="1"/>
          </p:cNvSpPr>
          <p:nvPr>
            <p:ph type="ftr" sz="quarter" idx="11"/>
          </p:nvPr>
        </p:nvSpPr>
        <p:spPr/>
        <p:txBody>
          <a:bodyPr/>
          <a:lstStyle/>
          <a:p>
            <a:endParaRPr lang="en-US">
              <a:solidFill>
                <a:srgbClr val="2E2B21">
                  <a:lumMod val="90000"/>
                  <a:lumOff val="10000"/>
                </a:srgbClr>
              </a:solidFill>
            </a:endParaRPr>
          </a:p>
        </p:txBody>
      </p:sp>
      <p:sp>
        <p:nvSpPr>
          <p:cNvPr id="5" name="Slide Number Placeholder 4"/>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3480465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3A5041F-91ED-4690-9F96-7B9A58AFBB5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1189516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3" name="Footer Placeholder 2"/>
          <p:cNvSpPr>
            <a:spLocks noGrp="1"/>
          </p:cNvSpPr>
          <p:nvPr>
            <p:ph type="ftr" sz="quarter" idx="11"/>
          </p:nvPr>
        </p:nvSpPr>
        <p:spPr/>
        <p:txBody>
          <a:bodyPr/>
          <a:lstStyle/>
          <a:p>
            <a:endParaRPr lang="en-US">
              <a:solidFill>
                <a:srgbClr val="2E2B21">
                  <a:lumMod val="90000"/>
                  <a:lumOff val="10000"/>
                </a:srgbClr>
              </a:solidFill>
            </a:endParaRPr>
          </a:p>
        </p:txBody>
      </p:sp>
      <p:sp>
        <p:nvSpPr>
          <p:cNvPr id="4" name="Slide Number Placeholder 3"/>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639724076"/>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2E2B21">
                  <a:lumMod val="90000"/>
                  <a:lumOff val="10000"/>
                </a:srgbClr>
              </a:solidFill>
            </a:endParaRPr>
          </a:p>
        </p:txBody>
      </p:sp>
      <p:sp>
        <p:nvSpPr>
          <p:cNvPr id="7" name="Slide Number Placeholder 6"/>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119800202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6" name="Footer Placeholder 5"/>
          <p:cNvSpPr>
            <a:spLocks noGrp="1"/>
          </p:cNvSpPr>
          <p:nvPr>
            <p:ph type="ftr" sz="quarter" idx="11"/>
          </p:nvPr>
        </p:nvSpPr>
        <p:spPr/>
        <p:txBody>
          <a:bodyPr/>
          <a:lstStyle/>
          <a:p>
            <a:endParaRPr lang="en-US">
              <a:solidFill>
                <a:srgbClr val="2E2B21">
                  <a:lumMod val="90000"/>
                  <a:lumOff val="10000"/>
                </a:srgbClr>
              </a:solidFill>
            </a:endParaRPr>
          </a:p>
        </p:txBody>
      </p:sp>
      <p:sp>
        <p:nvSpPr>
          <p:cNvPr id="7" name="Slide Number Placeholder 6"/>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904590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2E2B21">
                  <a:lumMod val="90000"/>
                  <a:lumOff val="10000"/>
                </a:srgbClr>
              </a:solidFill>
            </a:endParaRPr>
          </a:p>
        </p:txBody>
      </p:sp>
      <p:sp>
        <p:nvSpPr>
          <p:cNvPr id="6" name="Slide Number Placeholder 5"/>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spTree>
    <p:extLst>
      <p:ext uri="{BB962C8B-B14F-4D97-AF65-F5344CB8AC3E}">
        <p14:creationId xmlns:p14="http://schemas.microsoft.com/office/powerpoint/2010/main" val="3614986461"/>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11"/>
          </p:nvPr>
        </p:nvSpPr>
        <p:spPr/>
        <p:txBody>
          <a:bodyPr/>
          <a:lstStyle/>
          <a:p>
            <a:endParaRPr lang="en-US">
              <a:solidFill>
                <a:srgbClr val="2E2B21">
                  <a:lumMod val="90000"/>
                  <a:lumOff val="10000"/>
                </a:srgbClr>
              </a:solidFill>
            </a:endParaRPr>
          </a:p>
        </p:txBody>
      </p:sp>
      <p:sp>
        <p:nvSpPr>
          <p:cNvPr id="6" name="Slide Number Placeholder 5"/>
          <p:cNvSpPr>
            <a:spLocks noGrp="1"/>
          </p:cNvSpPr>
          <p:nvPr>
            <p:ph type="sldNum" sz="quarter" idx="12"/>
          </p:nvPr>
        </p:nvSpPr>
        <p:spPr/>
        <p:txBody>
          <a:body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9937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15131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198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62474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1258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8497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6591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F8F899-7E76-4580-B049-2BEBEF1C8DDA}" type="datetimeFigureOut">
              <a:rPr lang="en-US" smtClean="0"/>
              <a:t>8/12/2015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29843051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7509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2265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4720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61087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A719F57-0023-4D6B-AAD1-9BBAEB33BECA}" type="slidenum">
              <a:rPr lang="en-US" smtClean="0">
                <a:solidFill>
                  <a:prstClr val="black">
                    <a:tint val="75000"/>
                  </a:prstClr>
                </a:solidFill>
              </a:rPr>
              <a:pPr/>
              <a:t>‹#›</a:t>
            </a:fld>
            <a:endParaRPr lang="en-US">
              <a:solidFill>
                <a:prstClr val="black">
                  <a:tint val="75000"/>
                </a:prstClr>
              </a:solidFill>
            </a:endParaRPr>
          </a:p>
        </p:txBody>
      </p:sp>
      <p:cxnSp>
        <p:nvCxnSpPr>
          <p:cNvPr id="5" name="Straight Connector 4"/>
          <p:cNvCxnSpPr/>
          <p:nvPr userDrawn="1"/>
        </p:nvCxnSpPr>
        <p:spPr>
          <a:xfrm>
            <a:off x="609600" y="1447800"/>
            <a:ext cx="10972800" cy="0"/>
          </a:xfrm>
          <a:prstGeom prst="line">
            <a:avLst/>
          </a:prstGeom>
          <a:ln w="57150">
            <a:solidFill>
              <a:srgbClr val="00B0F0"/>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5057347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Rounded Rectangle 1"/>
          <p:cNvSpPr/>
          <p:nvPr userDrawn="1"/>
        </p:nvSpPr>
        <p:spPr>
          <a:xfrm>
            <a:off x="203200" y="381000"/>
            <a:ext cx="11785600" cy="914400"/>
          </a:xfrm>
          <a:prstGeom prst="roundRect">
            <a:avLst/>
          </a:prstGeom>
          <a:solidFill>
            <a:srgbClr val="78A22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1800" dirty="0">
              <a:solidFill>
                <a:prstClr val="white"/>
              </a:solidFill>
            </a:endParaRPr>
          </a:p>
        </p:txBody>
      </p:sp>
      <p:cxnSp>
        <p:nvCxnSpPr>
          <p:cNvPr id="3" name="Straight Connector 2"/>
          <p:cNvCxnSpPr/>
          <p:nvPr userDrawn="1"/>
        </p:nvCxnSpPr>
        <p:spPr>
          <a:xfrm>
            <a:off x="203200" y="1371600"/>
            <a:ext cx="11785600" cy="0"/>
          </a:xfrm>
          <a:prstGeom prst="line">
            <a:avLst/>
          </a:prstGeom>
          <a:ln w="57150">
            <a:solidFill>
              <a:srgbClr val="00AF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03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extLst>
      <p:ext uri="{BB962C8B-B14F-4D97-AF65-F5344CB8AC3E}">
        <p14:creationId xmlns:p14="http://schemas.microsoft.com/office/powerpoint/2010/main" val="14860331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78933" y="177800"/>
            <a:ext cx="10566400" cy="6096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45891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745877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190500"/>
            <a:ext cx="10566400" cy="6096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16002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325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F8F899-7E76-4580-B049-2BEBEF1C8DDA}"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7481974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2800" y="211138"/>
            <a:ext cx="10566400" cy="563562"/>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6"/>
            <a:ext cx="5386917"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6"/>
            <a:ext cx="5389033"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78982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78933" y="190500"/>
            <a:ext cx="10566400" cy="609600"/>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9935566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222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121920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1219201"/>
            <a:ext cx="6815667" cy="4800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601" y="2362201"/>
            <a:ext cx="4011084" cy="36576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042656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8400" y="46482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08000" y="1143000"/>
            <a:ext cx="11074400" cy="342900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438400" y="5257800"/>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40355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63600" y="190500"/>
            <a:ext cx="10617200" cy="6096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53342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88400" y="1219201"/>
            <a:ext cx="2794000" cy="49069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06400" y="1219201"/>
            <a:ext cx="8178800" cy="4906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66980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ver slide PURPLE">
    <p:spTree>
      <p:nvGrpSpPr>
        <p:cNvPr id="1" name=""/>
        <p:cNvGrpSpPr/>
        <p:nvPr/>
      </p:nvGrpSpPr>
      <p:grpSpPr>
        <a:xfrm>
          <a:off x="0" y="0"/>
          <a:ext cx="0" cy="0"/>
          <a:chOff x="0" y="0"/>
          <a:chExt cx="0" cy="0"/>
        </a:xfrm>
      </p:grpSpPr>
      <p:sp>
        <p:nvSpPr>
          <p:cNvPr id="64518" name="Text Box 6"/>
          <p:cNvSpPr txBox="1">
            <a:spLocks noChangeArrowheads="1"/>
          </p:cNvSpPr>
          <p:nvPr/>
        </p:nvSpPr>
        <p:spPr bwMode="black">
          <a:xfrm>
            <a:off x="412748" y="333376"/>
            <a:ext cx="36576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sz="1300" b="1" dirty="0">
                <a:solidFill>
                  <a:srgbClr val="7D3F98"/>
                </a:solidFill>
              </a:rPr>
              <a:t>Quality health plans &amp; benefits</a:t>
            </a:r>
          </a:p>
          <a:p>
            <a:pPr fontAlgn="base">
              <a:spcBef>
                <a:spcPct val="0"/>
              </a:spcBef>
              <a:spcAft>
                <a:spcPct val="0"/>
              </a:spcAft>
            </a:pPr>
            <a:r>
              <a:rPr lang="en-US" sz="1300" b="1" dirty="0">
                <a:solidFill>
                  <a:srgbClr val="7D3F98"/>
                </a:solidFill>
              </a:rPr>
              <a:t>Healthier living</a:t>
            </a:r>
          </a:p>
          <a:p>
            <a:pPr fontAlgn="base">
              <a:spcBef>
                <a:spcPct val="0"/>
              </a:spcBef>
              <a:spcAft>
                <a:spcPct val="0"/>
              </a:spcAft>
            </a:pPr>
            <a:r>
              <a:rPr lang="en-US" sz="1300" b="1" dirty="0">
                <a:solidFill>
                  <a:srgbClr val="7D3F98"/>
                </a:solidFill>
              </a:rPr>
              <a:t>Financial well-being</a:t>
            </a:r>
          </a:p>
          <a:p>
            <a:pPr fontAlgn="base">
              <a:spcBef>
                <a:spcPct val="0"/>
              </a:spcBef>
              <a:spcAft>
                <a:spcPct val="0"/>
              </a:spcAft>
            </a:pPr>
            <a:r>
              <a:rPr lang="en-US" sz="1300" b="1" dirty="0">
                <a:solidFill>
                  <a:srgbClr val="7D3F98"/>
                </a:solidFill>
              </a:rPr>
              <a:t>Intelligent solutions</a:t>
            </a:r>
          </a:p>
        </p:txBody>
      </p:sp>
      <p:sp>
        <p:nvSpPr>
          <p:cNvPr id="9" name="Rectangle 3"/>
          <p:cNvSpPr>
            <a:spLocks noGrp="1" noChangeArrowheads="1"/>
          </p:cNvSpPr>
          <p:nvPr>
            <p:ph type="subTitle" idx="1" hasCustomPrompt="1"/>
          </p:nvPr>
        </p:nvSpPr>
        <p:spPr>
          <a:xfrm>
            <a:off x="400048" y="4252326"/>
            <a:ext cx="10261600" cy="432216"/>
          </a:xfrm>
        </p:spPr>
        <p:txBody>
          <a:bodyPr/>
          <a:lstStyle>
            <a:lvl1pPr>
              <a:defRPr sz="2300" baseline="0"/>
            </a:lvl1pPr>
          </a:lstStyle>
          <a:p>
            <a:r>
              <a:rPr lang="en-US" dirty="0" smtClean="0"/>
              <a:t>Presenter Name in black text</a:t>
            </a:r>
            <a:endParaRPr lang="en-US" dirty="0"/>
          </a:p>
        </p:txBody>
      </p:sp>
      <p:sp>
        <p:nvSpPr>
          <p:cNvPr id="10" name="Rectangle 4"/>
          <p:cNvSpPr>
            <a:spLocks noGrp="1" noChangeArrowheads="1"/>
          </p:cNvSpPr>
          <p:nvPr>
            <p:ph type="dt" sz="half" idx="2"/>
          </p:nvPr>
        </p:nvSpPr>
        <p:spPr bwMode="black">
          <a:xfrm>
            <a:off x="391581" y="4621554"/>
            <a:ext cx="52832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2300">
                <a:latin typeface="+mn-lt"/>
              </a:defRPr>
            </a:lvl1pPr>
          </a:lstStyle>
          <a:p>
            <a:pPr fontAlgn="base">
              <a:spcBef>
                <a:spcPct val="0"/>
              </a:spcBef>
              <a:spcAft>
                <a:spcPct val="0"/>
              </a:spcAft>
            </a:pPr>
            <a:endParaRPr lang="en-US" dirty="0">
              <a:solidFill>
                <a:srgbClr val="000000"/>
              </a:solidFill>
            </a:endParaRPr>
          </a:p>
        </p:txBody>
      </p:sp>
      <p:sp>
        <p:nvSpPr>
          <p:cNvPr id="11" name="Rectangle 4"/>
          <p:cNvSpPr>
            <a:spLocks noGrp="1" noChangeArrowheads="1"/>
          </p:cNvSpPr>
          <p:nvPr>
            <p:ph type="ctrTitle"/>
          </p:nvPr>
        </p:nvSpPr>
        <p:spPr>
          <a:xfrm>
            <a:off x="390515" y="2556758"/>
            <a:ext cx="8829823" cy="1730375"/>
          </a:xfrm>
        </p:spPr>
        <p:txBody>
          <a:bodyPr/>
          <a:lstStyle>
            <a:lvl1pPr>
              <a:defRPr b="0">
                <a:solidFill>
                  <a:schemeClr val="accent1"/>
                </a:solidFill>
              </a:defRPr>
            </a:lvl1pPr>
          </a:lstStyle>
          <a:p>
            <a:r>
              <a:rPr lang="en-US" sz="5400" dirty="0" smtClean="0"/>
              <a:t>Title here</a:t>
            </a:r>
            <a:r>
              <a:rPr lang="en-US" sz="5400" dirty="0"/>
              <a:t> </a:t>
            </a:r>
            <a:r>
              <a:rPr lang="en-US" sz="5400" dirty="0" smtClean="0"/>
              <a:t>in same color as logo</a:t>
            </a:r>
            <a:endParaRPr lang="en-US" sz="540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1462" y="393700"/>
            <a:ext cx="3885349" cy="749746"/>
          </a:xfrm>
          <a:prstGeom prst="rect">
            <a:avLst/>
          </a:prstGeom>
        </p:spPr>
      </p:pic>
    </p:spTree>
    <p:extLst>
      <p:ext uri="{BB962C8B-B14F-4D97-AF65-F5344CB8AC3E}">
        <p14:creationId xmlns:p14="http://schemas.microsoft.com/office/powerpoint/2010/main" val="219111429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divider PURP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02337" y="155448"/>
            <a:ext cx="11309351" cy="5494338"/>
          </a:xfrm>
        </p:spPr>
        <p:txBody>
          <a:bodyPr/>
          <a:lstStyle>
            <a:lvl1pPr>
              <a:lnSpc>
                <a:spcPct val="90000"/>
              </a:lnSpc>
              <a:defRPr sz="5400" b="0" baseline="0">
                <a:solidFill>
                  <a:schemeClr val="accent1"/>
                </a:solidFill>
              </a:defRPr>
            </a:lvl1pPr>
          </a:lstStyle>
          <a:p>
            <a:r>
              <a:rPr lang="en-US" dirty="0" smtClean="0"/>
              <a:t>Divider page use </a:t>
            </a:r>
            <a:br>
              <a:rPr lang="en-US" dirty="0" smtClean="0"/>
            </a:br>
            <a:r>
              <a:rPr lang="en-US" dirty="0" smtClean="0"/>
              <a:t>sparingly to break </a:t>
            </a:r>
            <a:br>
              <a:rPr lang="en-US" dirty="0" smtClean="0"/>
            </a:br>
            <a:r>
              <a:rPr lang="en-US" dirty="0" smtClean="0"/>
              <a:t>up information</a:t>
            </a:r>
            <a:endParaRPr lang="en-US" dirty="0"/>
          </a:p>
        </p:txBody>
      </p:sp>
      <p:sp>
        <p:nvSpPr>
          <p:cNvPr id="2" name="Rectangle 1"/>
          <p:cNvSpPr/>
          <p:nvPr userDrawn="1"/>
        </p:nvSpPr>
        <p:spPr>
          <a:xfrm>
            <a:off x="0" y="6063176"/>
            <a:ext cx="12192000" cy="7948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dirty="0">
              <a:solidFill>
                <a:srgbClr val="000000"/>
              </a:solidFill>
            </a:endParaRPr>
          </a:p>
        </p:txBody>
      </p:sp>
    </p:spTree>
    <p:extLst>
      <p:ext uri="{BB962C8B-B14F-4D97-AF65-F5344CB8AC3E}">
        <p14:creationId xmlns:p14="http://schemas.microsoft.com/office/powerpoint/2010/main" val="395467627"/>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 column,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1190232" cy="1143000"/>
          </a:xfrm>
        </p:spPr>
        <p:txBody>
          <a:bodyPr/>
          <a:lstStyle>
            <a:lvl1pPr>
              <a:lnSpc>
                <a:spcPct val="85000"/>
              </a:lnSpc>
              <a:defRPr baseline="0">
                <a:solidFill>
                  <a:schemeClr val="accent1"/>
                </a:solidFill>
              </a:defRPr>
            </a:lvl1pPr>
          </a:lstStyle>
          <a:p>
            <a:r>
              <a:rPr lang="en-US" dirty="0" smtClean="0"/>
              <a:t>Headline text should always match the color theme to the particular deck</a:t>
            </a:r>
            <a:endParaRPr lang="en-US" dirty="0"/>
          </a:p>
        </p:txBody>
      </p:sp>
      <p:sp>
        <p:nvSpPr>
          <p:cNvPr id="3" name="Content Placeholder 2"/>
          <p:cNvSpPr>
            <a:spLocks noGrp="1"/>
          </p:cNvSpPr>
          <p:nvPr>
            <p:ph idx="1" hasCustomPrompt="1"/>
          </p:nvPr>
        </p:nvSpPr>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
        <p:nvSpPr>
          <p:cNvPr id="5" name="Slide Number Placeholder 4"/>
          <p:cNvSpPr>
            <a:spLocks noGrp="1"/>
          </p:cNvSpPr>
          <p:nvPr>
            <p:ph type="sldNum" sz="quarter" idx="11"/>
          </p:nvPr>
        </p:nvSpPr>
        <p:spPr>
          <a:xfrm>
            <a:off x="11033760" y="6381750"/>
            <a:ext cx="711200" cy="476250"/>
          </a:xfrm>
        </p:spPr>
        <p:txBody>
          <a:bodyPr/>
          <a:lstStyle>
            <a:lvl1pPr>
              <a:defRPr/>
            </a:lvl1pPr>
          </a:lstStyle>
          <a:p>
            <a:fld id="{5350A51A-D8F8-4115-9BCF-3D754AB88010}" type="slidenum">
              <a:rPr lang="en-US">
                <a:solidFill>
                  <a:srgbClr val="000000"/>
                </a:solidFill>
              </a:rPr>
              <a:pPr/>
              <a:t>‹#›</a:t>
            </a:fld>
            <a:endParaRPr lang="en-US" dirty="0">
              <a:solidFill>
                <a:srgbClr val="000000"/>
              </a:solidFill>
            </a:endParaRPr>
          </a:p>
        </p:txBody>
      </p:sp>
      <p:sp>
        <p:nvSpPr>
          <p:cNvPr id="6" name="Text Placeholder 7"/>
          <p:cNvSpPr txBox="1">
            <a:spLocks/>
          </p:cNvSpPr>
          <p:nvPr userDrawn="1"/>
        </p:nvSpPr>
        <p:spPr>
          <a:xfrm>
            <a:off x="418387" y="6380999"/>
            <a:ext cx="8576284" cy="523875"/>
          </a:xfrm>
          <a:prstGeom prst="rect">
            <a:avLst/>
          </a:prstGeom>
        </p:spPr>
        <p:txBody>
          <a:bodyPr/>
          <a:lstStyle>
            <a:lvl1pPr algn="l" rtl="0" fontAlgn="base">
              <a:spcBef>
                <a:spcPct val="20000"/>
              </a:spcBef>
              <a:spcAft>
                <a:spcPct val="0"/>
              </a:spcAft>
              <a:defRPr sz="1400" b="0">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a:lstStyle>
          <a:p>
            <a:endParaRPr lang="en-US" sz="1400" dirty="0">
              <a:solidFill>
                <a:srgbClr val="000000"/>
              </a:solidFill>
            </a:endParaRPr>
          </a:p>
        </p:txBody>
      </p:sp>
    </p:spTree>
    <p:extLst>
      <p:ext uri="{BB962C8B-B14F-4D97-AF65-F5344CB8AC3E}">
        <p14:creationId xmlns:p14="http://schemas.microsoft.com/office/powerpoint/2010/main" val="1980171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F8F899-7E76-4580-B049-2BEBEF1C8DDA}" type="datetimeFigureOut">
              <a:rPr lang="en-US" smtClean="0"/>
              <a:t>8/12/2015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18961834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2 column,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0972800" cy="1143000"/>
          </a:xfrm>
        </p:spPr>
        <p:txBody>
          <a:bodyPr/>
          <a:lstStyle>
            <a:lvl1pPr>
              <a:defRPr>
                <a:solidFill>
                  <a:schemeClr val="accent1"/>
                </a:solidFill>
              </a:defRPr>
            </a:lvl1pPr>
          </a:lstStyle>
          <a:p>
            <a:r>
              <a:rPr lang="en-US" dirty="0" smtClean="0"/>
              <a:t>Slide title same color as the deck theme</a:t>
            </a:r>
            <a:endParaRPr lang="en-US" dirty="0"/>
          </a:p>
        </p:txBody>
      </p:sp>
      <p:sp>
        <p:nvSpPr>
          <p:cNvPr id="6" name="Slide Number Placeholder 5"/>
          <p:cNvSpPr>
            <a:spLocks noGrp="1"/>
          </p:cNvSpPr>
          <p:nvPr>
            <p:ph type="sldNum" sz="quarter" idx="11"/>
          </p:nvPr>
        </p:nvSpPr>
        <p:spPr>
          <a:xfrm>
            <a:off x="11033760" y="6381750"/>
            <a:ext cx="711200" cy="476250"/>
          </a:xfrm>
        </p:spPr>
        <p:txBody>
          <a:bodyPr/>
          <a:lstStyle>
            <a:lvl1pPr>
              <a:defRPr/>
            </a:lvl1pPr>
          </a:lstStyle>
          <a:p>
            <a:fld id="{7A59F844-C645-4211-B8D9-EA77C1F28E4E}" type="slidenum">
              <a:rPr lang="en-US">
                <a:solidFill>
                  <a:srgbClr val="000000"/>
                </a:solidFill>
              </a:rPr>
              <a:pPr/>
              <a:t>‹#›</a:t>
            </a:fld>
            <a:endParaRPr lang="en-US" dirty="0">
              <a:solidFill>
                <a:srgbClr val="000000"/>
              </a:solidFill>
            </a:endParaRPr>
          </a:p>
        </p:txBody>
      </p:sp>
      <p:sp>
        <p:nvSpPr>
          <p:cNvPr id="7" name="Content Placeholder 2"/>
          <p:cNvSpPr>
            <a:spLocks noGrp="1"/>
          </p:cNvSpPr>
          <p:nvPr>
            <p:ph idx="1" hasCustomPrompt="1"/>
          </p:nvPr>
        </p:nvSpPr>
        <p:spPr>
          <a:xfrm>
            <a:off x="387927" y="1529912"/>
            <a:ext cx="5467643" cy="4525963"/>
          </a:xfrm>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
        <p:nvSpPr>
          <p:cNvPr id="8" name="Content Placeholder 2"/>
          <p:cNvSpPr>
            <a:spLocks noGrp="1"/>
          </p:cNvSpPr>
          <p:nvPr>
            <p:ph idx="12" hasCustomPrompt="1"/>
          </p:nvPr>
        </p:nvSpPr>
        <p:spPr>
          <a:xfrm>
            <a:off x="6155681" y="1529912"/>
            <a:ext cx="5403721" cy="4525963"/>
          </a:xfrm>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
        <p:nvSpPr>
          <p:cNvPr id="10" name="Text Placeholder 7"/>
          <p:cNvSpPr txBox="1">
            <a:spLocks/>
          </p:cNvSpPr>
          <p:nvPr userDrawn="1"/>
        </p:nvSpPr>
        <p:spPr>
          <a:xfrm>
            <a:off x="418387" y="6380999"/>
            <a:ext cx="8576284" cy="523875"/>
          </a:xfrm>
          <a:prstGeom prst="rect">
            <a:avLst/>
          </a:prstGeom>
        </p:spPr>
        <p:txBody>
          <a:bodyPr/>
          <a:lstStyle>
            <a:lvl1pPr algn="l" rtl="0" fontAlgn="base">
              <a:spcBef>
                <a:spcPct val="20000"/>
              </a:spcBef>
              <a:spcAft>
                <a:spcPct val="0"/>
              </a:spcAft>
              <a:defRPr sz="1400" b="0">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a:lstStyle>
          <a:p>
            <a:endParaRPr lang="en-US" sz="1400" dirty="0">
              <a:solidFill>
                <a:srgbClr val="000000"/>
              </a:solidFill>
            </a:endParaRPr>
          </a:p>
        </p:txBody>
      </p:sp>
    </p:spTree>
    <p:extLst>
      <p:ext uri="{BB962C8B-B14F-4D97-AF65-F5344CB8AC3E}">
        <p14:creationId xmlns:p14="http://schemas.microsoft.com/office/powerpoint/2010/main" val="18830884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1190232" cy="1143000"/>
          </a:xfrm>
        </p:spPr>
        <p:txBody>
          <a:bodyPr/>
          <a:lstStyle>
            <a:lvl1pPr>
              <a:lnSpc>
                <a:spcPct val="85000"/>
              </a:lnSpc>
              <a:defRPr baseline="0">
                <a:solidFill>
                  <a:schemeClr val="accent1"/>
                </a:solidFill>
              </a:defRPr>
            </a:lvl1pPr>
          </a:lstStyle>
          <a:p>
            <a:r>
              <a:rPr lang="en-US" dirty="0" smtClean="0"/>
              <a:t>Headline text should always match the color theme to the particular deck</a:t>
            </a:r>
            <a:endParaRPr lang="en-US" dirty="0"/>
          </a:p>
        </p:txBody>
      </p:sp>
      <p:sp>
        <p:nvSpPr>
          <p:cNvPr id="5" name="Slide Number Placeholder 4"/>
          <p:cNvSpPr>
            <a:spLocks noGrp="1"/>
          </p:cNvSpPr>
          <p:nvPr>
            <p:ph type="sldNum" sz="quarter" idx="11"/>
          </p:nvPr>
        </p:nvSpPr>
        <p:spPr>
          <a:xfrm>
            <a:off x="11033760" y="6381750"/>
            <a:ext cx="711200" cy="476250"/>
          </a:xfrm>
        </p:spPr>
        <p:txBody>
          <a:bodyPr/>
          <a:lstStyle>
            <a:lvl1pPr>
              <a:defRPr/>
            </a:lvl1pPr>
          </a:lstStyle>
          <a:p>
            <a:fld id="{5350A51A-D8F8-4115-9BCF-3D754AB88010}" type="slidenum">
              <a:rPr lang="en-US">
                <a:solidFill>
                  <a:srgbClr val="000000"/>
                </a:solidFill>
              </a:rPr>
              <a:pPr/>
              <a:t>‹#›</a:t>
            </a:fld>
            <a:endParaRPr lang="en-US" dirty="0">
              <a:solidFill>
                <a:srgbClr val="000000"/>
              </a:solidFill>
            </a:endParaRPr>
          </a:p>
        </p:txBody>
      </p:sp>
      <p:sp>
        <p:nvSpPr>
          <p:cNvPr id="6" name="Text Placeholder 7"/>
          <p:cNvSpPr txBox="1">
            <a:spLocks/>
          </p:cNvSpPr>
          <p:nvPr userDrawn="1"/>
        </p:nvSpPr>
        <p:spPr>
          <a:xfrm>
            <a:off x="418387" y="6380999"/>
            <a:ext cx="8576284" cy="523875"/>
          </a:xfrm>
          <a:prstGeom prst="rect">
            <a:avLst/>
          </a:prstGeom>
        </p:spPr>
        <p:txBody>
          <a:bodyPr/>
          <a:lstStyle>
            <a:lvl1pPr algn="l" rtl="0" fontAlgn="base">
              <a:spcBef>
                <a:spcPct val="20000"/>
              </a:spcBef>
              <a:spcAft>
                <a:spcPct val="0"/>
              </a:spcAft>
              <a:defRPr sz="1400" b="0">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a:lstStyle>
          <a:p>
            <a:endParaRPr lang="en-US" sz="1400" dirty="0">
              <a:solidFill>
                <a:srgbClr val="000000"/>
              </a:solidFill>
            </a:endParaRPr>
          </a:p>
        </p:txBody>
      </p:sp>
    </p:spTree>
    <p:extLst>
      <p:ext uri="{BB962C8B-B14F-4D97-AF65-F5344CB8AC3E}">
        <p14:creationId xmlns:p14="http://schemas.microsoft.com/office/powerpoint/2010/main" val="139995072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033760" y="6381750"/>
            <a:ext cx="711200" cy="476250"/>
          </a:xfrm>
        </p:spPr>
        <p:txBody>
          <a:bodyPr/>
          <a:lstStyle>
            <a:lvl1pPr>
              <a:defRPr/>
            </a:lvl1pPr>
          </a:lstStyle>
          <a:p>
            <a:fld id="{4242E0F6-853E-4F88-89D2-4E50D57FA6C3}" type="slidenum">
              <a:rPr lang="en-US">
                <a:solidFill>
                  <a:srgbClr val="000000"/>
                </a:solidFill>
              </a:rPr>
              <a:pPr/>
              <a:t>‹#›</a:t>
            </a:fld>
            <a:endParaRPr lang="en-US" dirty="0">
              <a:solidFill>
                <a:srgbClr val="000000"/>
              </a:solidFill>
            </a:endParaRPr>
          </a:p>
        </p:txBody>
      </p:sp>
      <p:sp>
        <p:nvSpPr>
          <p:cNvPr id="5" name="Text Placeholder 7"/>
          <p:cNvSpPr txBox="1">
            <a:spLocks/>
          </p:cNvSpPr>
          <p:nvPr userDrawn="1"/>
        </p:nvSpPr>
        <p:spPr>
          <a:xfrm>
            <a:off x="418387" y="6380999"/>
            <a:ext cx="8576284" cy="523875"/>
          </a:xfrm>
          <a:prstGeom prst="rect">
            <a:avLst/>
          </a:prstGeom>
        </p:spPr>
        <p:txBody>
          <a:bodyPr/>
          <a:lstStyle>
            <a:lvl1pPr algn="l" rtl="0" fontAlgn="base">
              <a:spcBef>
                <a:spcPct val="20000"/>
              </a:spcBef>
              <a:spcAft>
                <a:spcPct val="0"/>
              </a:spcAft>
              <a:defRPr sz="1400" b="0">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a:lstStyle>
          <a:p>
            <a:endParaRPr lang="en-US" sz="1400" dirty="0">
              <a:solidFill>
                <a:srgbClr val="000000"/>
              </a:solidFill>
            </a:endParaRPr>
          </a:p>
        </p:txBody>
      </p:sp>
    </p:spTree>
    <p:extLst>
      <p:ext uri="{BB962C8B-B14F-4D97-AF65-F5344CB8AC3E}">
        <p14:creationId xmlns:p14="http://schemas.microsoft.com/office/powerpoint/2010/main" val="11508031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hank you slide PURPLE">
    <p:spTree>
      <p:nvGrpSpPr>
        <p:cNvPr id="1" name=""/>
        <p:cNvGrpSpPr/>
        <p:nvPr/>
      </p:nvGrpSpPr>
      <p:grpSpPr>
        <a:xfrm>
          <a:off x="0" y="0"/>
          <a:ext cx="0" cy="0"/>
          <a:chOff x="0" y="0"/>
          <a:chExt cx="0" cy="0"/>
        </a:xfrm>
      </p:grpSpPr>
      <p:sp>
        <p:nvSpPr>
          <p:cNvPr id="4" name="Rectangle 3"/>
          <p:cNvSpPr/>
          <p:nvPr userDrawn="1"/>
        </p:nvSpPr>
        <p:spPr>
          <a:xfrm>
            <a:off x="0" y="5408908"/>
            <a:ext cx="12192000" cy="14490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dirty="0">
              <a:solidFill>
                <a:srgbClr val="000000"/>
              </a:solidFill>
            </a:endParaRPr>
          </a:p>
        </p:txBody>
      </p:sp>
      <p:sp>
        <p:nvSpPr>
          <p:cNvPr id="2" name="Title 1"/>
          <p:cNvSpPr>
            <a:spLocks noGrp="1"/>
          </p:cNvSpPr>
          <p:nvPr>
            <p:ph type="title" hasCustomPrompt="1"/>
          </p:nvPr>
        </p:nvSpPr>
        <p:spPr/>
        <p:txBody>
          <a:bodyPr/>
          <a:lstStyle>
            <a:lvl1pPr>
              <a:defRPr sz="7000" b="0" baseline="0">
                <a:solidFill>
                  <a:schemeClr val="accent1"/>
                </a:solidFill>
              </a:defRPr>
            </a:lvl1pPr>
          </a:lstStyle>
          <a:p>
            <a:r>
              <a:rPr lang="en-US" dirty="0" smtClean="0"/>
              <a:t>Thank you</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1462" y="5727700"/>
            <a:ext cx="3885349" cy="749746"/>
          </a:xfrm>
          <a:prstGeom prst="rect">
            <a:avLst/>
          </a:prstGeom>
        </p:spPr>
      </p:pic>
    </p:spTree>
    <p:extLst>
      <p:ext uri="{BB962C8B-B14F-4D97-AF65-F5344CB8AC3E}">
        <p14:creationId xmlns:p14="http://schemas.microsoft.com/office/powerpoint/2010/main" val="283248981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a:solidFill>
                <a:srgbClr val="000000"/>
              </a:solidFill>
            </a:endParaRPr>
          </a:p>
        </p:txBody>
      </p:sp>
      <p:pic>
        <p:nvPicPr>
          <p:cNvPr id="8" name="Picture 2" descr="\\Phxp-sfs-001\phxmarketingoutreach\Logos\AETNA\New Logos 2012\Aetna_GIF\aetna_white_rgb.gif"/>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24800" y="393701"/>
            <a:ext cx="3913632" cy="76721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userDrawn="1"/>
        </p:nvSpPr>
        <p:spPr>
          <a:xfrm>
            <a:off x="285136" y="2380923"/>
            <a:ext cx="10669995" cy="2246769"/>
          </a:xfrm>
          <a:prstGeom prst="rect">
            <a:avLst/>
          </a:prstGeom>
          <a:noFill/>
        </p:spPr>
        <p:txBody>
          <a:bodyPr wrap="square" rtlCol="0">
            <a:spAutoFit/>
          </a:bodyPr>
          <a:lstStyle/>
          <a:p>
            <a:pPr fontAlgn="base">
              <a:spcBef>
                <a:spcPct val="0"/>
              </a:spcBef>
              <a:spcAft>
                <a:spcPct val="0"/>
              </a:spcAft>
            </a:pPr>
            <a:r>
              <a:rPr lang="en-US" sz="4600" b="1" dirty="0">
                <a:solidFill>
                  <a:srgbClr val="FFFFFF"/>
                </a:solidFill>
              </a:rPr>
              <a:t>AETNA BETTER HEALTH</a:t>
            </a:r>
            <a:r>
              <a:rPr lang="en-US" sz="4600" b="1" baseline="30000" dirty="0">
                <a:solidFill>
                  <a:srgbClr val="FFFFFF"/>
                </a:solidFill>
                <a:latin typeface="Arial" charset="0"/>
              </a:rPr>
              <a:t>®</a:t>
            </a:r>
            <a:endParaRPr lang="en-US" sz="4600" b="1" baseline="30000" dirty="0">
              <a:solidFill>
                <a:srgbClr val="FFFFFF"/>
              </a:solidFill>
            </a:endParaRPr>
          </a:p>
          <a:p>
            <a:pPr fontAlgn="base">
              <a:spcBef>
                <a:spcPct val="0"/>
              </a:spcBef>
              <a:spcAft>
                <a:spcPct val="0"/>
              </a:spcAft>
              <a:defRPr/>
            </a:pPr>
            <a:r>
              <a:rPr lang="en-US" sz="4800" dirty="0">
                <a:solidFill>
                  <a:srgbClr val="FFFFFF"/>
                </a:solidFill>
              </a:rPr>
              <a:t>Doing the right thing for the right reason</a:t>
            </a:r>
          </a:p>
          <a:p>
            <a:pPr fontAlgn="base">
              <a:spcBef>
                <a:spcPct val="0"/>
              </a:spcBef>
              <a:spcAft>
                <a:spcPct val="0"/>
              </a:spcAft>
            </a:pPr>
            <a:endParaRPr lang="en-US" sz="4600" b="1" dirty="0">
              <a:solidFill>
                <a:srgbClr val="FFFFFF"/>
              </a:solidFill>
            </a:endParaRPr>
          </a:p>
        </p:txBody>
      </p:sp>
    </p:spTree>
    <p:extLst>
      <p:ext uri="{BB962C8B-B14F-4D97-AF65-F5344CB8AC3E}">
        <p14:creationId xmlns:p14="http://schemas.microsoft.com/office/powerpoint/2010/main" val="330837471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over slide TEAL">
    <p:spTree>
      <p:nvGrpSpPr>
        <p:cNvPr id="1" name=""/>
        <p:cNvGrpSpPr/>
        <p:nvPr/>
      </p:nvGrpSpPr>
      <p:grpSpPr>
        <a:xfrm>
          <a:off x="0" y="0"/>
          <a:ext cx="0" cy="0"/>
          <a:chOff x="0" y="0"/>
          <a:chExt cx="0" cy="0"/>
        </a:xfrm>
      </p:grpSpPr>
      <p:sp>
        <p:nvSpPr>
          <p:cNvPr id="12" name="Rectangle 5"/>
          <p:cNvSpPr>
            <a:spLocks noGrp="1" noChangeArrowheads="1"/>
          </p:cNvSpPr>
          <p:nvPr>
            <p:ph type="subTitle" idx="1" hasCustomPrompt="1"/>
          </p:nvPr>
        </p:nvSpPr>
        <p:spPr>
          <a:xfrm>
            <a:off x="414528" y="3895344"/>
            <a:ext cx="10261600" cy="475488"/>
          </a:xfr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a:latin typeface="+mn-lt"/>
              </a:defRPr>
            </a:lvl1pPr>
          </a:lstStyle>
          <a:p>
            <a:r>
              <a:rPr lang="en-US" dirty="0" smtClean="0"/>
              <a:t>Presenter Name</a:t>
            </a:r>
          </a:p>
        </p:txBody>
      </p:sp>
      <p:sp>
        <p:nvSpPr>
          <p:cNvPr id="13" name="Rectangle 4"/>
          <p:cNvSpPr>
            <a:spLocks noGrp="1" noChangeArrowheads="1"/>
          </p:cNvSpPr>
          <p:nvPr>
            <p:ph type="dt" sz="half" idx="2"/>
          </p:nvPr>
        </p:nvSpPr>
        <p:spPr>
          <a:xfrm>
            <a:off x="402336" y="4297681"/>
            <a:ext cx="5283200" cy="541020"/>
          </a:xfrm>
          <a:prstGeom prst="rect">
            <a:avLst/>
          </a:prstGeom>
        </p:spPr>
        <p:txBody>
          <a:bodyPr/>
          <a:lstStyle>
            <a:lvl1pPr>
              <a:defRPr>
                <a:latin typeface="+mn-lt"/>
              </a:defRPr>
            </a:lvl1pPr>
          </a:lstStyle>
          <a:p>
            <a:pPr fontAlgn="base">
              <a:spcBef>
                <a:spcPct val="0"/>
              </a:spcBef>
              <a:spcAft>
                <a:spcPct val="0"/>
              </a:spcAft>
            </a:pPr>
            <a:fld id="{42FF30C1-F917-4E73-ABB4-93DFB019202A}" type="datetime4">
              <a:rPr lang="en-US" smtClean="0">
                <a:solidFill>
                  <a:srgbClr val="000000"/>
                </a:solidFill>
              </a:rPr>
              <a:pPr fontAlgn="base">
                <a:spcBef>
                  <a:spcPct val="0"/>
                </a:spcBef>
                <a:spcAft>
                  <a:spcPct val="0"/>
                </a:spcAft>
              </a:pPr>
              <a:t>August 12, 2015</a:t>
            </a:fld>
            <a:endParaRPr lang="en-US" dirty="0">
              <a:solidFill>
                <a:srgbClr val="000000"/>
              </a:solidFill>
            </a:endParaRPr>
          </a:p>
        </p:txBody>
      </p:sp>
      <p:sp>
        <p:nvSpPr>
          <p:cNvPr id="16" name="Title 4"/>
          <p:cNvSpPr>
            <a:spLocks noGrp="1"/>
          </p:cNvSpPr>
          <p:nvPr>
            <p:ph type="ctrTitle" idx="4294967295"/>
          </p:nvPr>
        </p:nvSpPr>
        <p:spPr>
          <a:xfrm>
            <a:off x="402337" y="2458324"/>
            <a:ext cx="9302495" cy="1418732"/>
          </a:xfrm>
        </p:spPr>
        <p:txBody>
          <a:bodyPr/>
          <a:lstStyle>
            <a:lvl1pPr>
              <a:defRPr sz="3500" b="0" i="0" baseline="0">
                <a:solidFill>
                  <a:schemeClr val="bg1"/>
                </a:solidFill>
              </a:defRPr>
            </a:lvl1pPr>
          </a:lstStyle>
          <a:p>
            <a:endParaRPr lang="en-US" dirty="0"/>
          </a:p>
        </p:txBody>
      </p:sp>
    </p:spTree>
    <p:extLst>
      <p:ext uri="{BB962C8B-B14F-4D97-AF65-F5344CB8AC3E}">
        <p14:creationId xmlns:p14="http://schemas.microsoft.com/office/powerpoint/2010/main" val="3222572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divider TEAL">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02337" y="155448"/>
            <a:ext cx="11309351" cy="5494338"/>
          </a:xfrm>
        </p:spPr>
        <p:txBody>
          <a:bodyPr/>
          <a:lstStyle>
            <a:lvl1pPr>
              <a:lnSpc>
                <a:spcPct val="90000"/>
              </a:lnSpc>
              <a:defRPr sz="5400" b="0" baseline="0">
                <a:solidFill>
                  <a:schemeClr val="accent1"/>
                </a:solidFill>
              </a:defRPr>
            </a:lvl1pPr>
          </a:lstStyle>
          <a:p>
            <a:r>
              <a:rPr lang="en-US" dirty="0" smtClean="0"/>
              <a:t>Divider page use </a:t>
            </a:r>
            <a:br>
              <a:rPr lang="en-US" dirty="0" smtClean="0"/>
            </a:br>
            <a:r>
              <a:rPr lang="en-US" dirty="0" smtClean="0"/>
              <a:t>sparingly to break </a:t>
            </a:r>
            <a:br>
              <a:rPr lang="en-US" dirty="0" smtClean="0"/>
            </a:br>
            <a:r>
              <a:rPr lang="en-US" dirty="0" smtClean="0"/>
              <a:t>up information</a:t>
            </a:r>
            <a:endParaRPr lang="en-US" dirty="0"/>
          </a:p>
        </p:txBody>
      </p:sp>
      <p:sp>
        <p:nvSpPr>
          <p:cNvPr id="2" name="Rectangle 1"/>
          <p:cNvSpPr/>
          <p:nvPr userDrawn="1"/>
        </p:nvSpPr>
        <p:spPr>
          <a:xfrm>
            <a:off x="0" y="6063176"/>
            <a:ext cx="12192000" cy="7948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a:solidFill>
                <a:srgbClr val="000000"/>
              </a:solidFill>
            </a:endParaRPr>
          </a:p>
        </p:txBody>
      </p:sp>
    </p:spTree>
    <p:extLst>
      <p:ext uri="{BB962C8B-B14F-4D97-AF65-F5344CB8AC3E}">
        <p14:creationId xmlns:p14="http://schemas.microsoft.com/office/powerpoint/2010/main" val="944369174"/>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a:solidFill>
                <a:srgbClr val="000000"/>
              </a:solidFill>
            </a:endParaRPr>
          </a:p>
        </p:txBody>
      </p:sp>
      <p:sp>
        <p:nvSpPr>
          <p:cNvPr id="9" name="TextBox 8"/>
          <p:cNvSpPr txBox="1"/>
          <p:nvPr userDrawn="1"/>
        </p:nvSpPr>
        <p:spPr>
          <a:xfrm>
            <a:off x="285136" y="2380923"/>
            <a:ext cx="10669995" cy="2246769"/>
          </a:xfrm>
          <a:prstGeom prst="rect">
            <a:avLst/>
          </a:prstGeom>
          <a:noFill/>
        </p:spPr>
        <p:txBody>
          <a:bodyPr wrap="square" rtlCol="0">
            <a:spAutoFit/>
          </a:bodyPr>
          <a:lstStyle/>
          <a:p>
            <a:pPr fontAlgn="base">
              <a:spcBef>
                <a:spcPct val="0"/>
              </a:spcBef>
              <a:spcAft>
                <a:spcPct val="0"/>
              </a:spcAft>
            </a:pPr>
            <a:r>
              <a:rPr lang="en-US" sz="4600" b="1" dirty="0">
                <a:solidFill>
                  <a:srgbClr val="FFFFFF"/>
                </a:solidFill>
              </a:rPr>
              <a:t>AETNA BETTER HEALTH</a:t>
            </a:r>
            <a:r>
              <a:rPr lang="en-US" sz="4600" b="1" baseline="30000" dirty="0">
                <a:solidFill>
                  <a:srgbClr val="FFFFFF"/>
                </a:solidFill>
                <a:latin typeface="Arial" charset="0"/>
              </a:rPr>
              <a:t>®</a:t>
            </a:r>
            <a:endParaRPr lang="en-US" sz="4600" b="1" baseline="30000" dirty="0">
              <a:solidFill>
                <a:srgbClr val="FFFFFF"/>
              </a:solidFill>
            </a:endParaRPr>
          </a:p>
          <a:p>
            <a:pPr fontAlgn="base">
              <a:spcBef>
                <a:spcPct val="0"/>
              </a:spcBef>
              <a:spcAft>
                <a:spcPct val="0"/>
              </a:spcAft>
              <a:defRPr/>
            </a:pPr>
            <a:r>
              <a:rPr lang="en-US" sz="4800" dirty="0">
                <a:solidFill>
                  <a:srgbClr val="FFFFFF"/>
                </a:solidFill>
              </a:rPr>
              <a:t>Doing the right thing for the right reason</a:t>
            </a:r>
          </a:p>
          <a:p>
            <a:pPr fontAlgn="base">
              <a:spcBef>
                <a:spcPct val="0"/>
              </a:spcBef>
              <a:spcAft>
                <a:spcPct val="0"/>
              </a:spcAft>
            </a:pPr>
            <a:endParaRPr lang="en-US" sz="4600" b="1" dirty="0">
              <a:solidFill>
                <a:srgbClr val="FFFFFF"/>
              </a:soli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1" y="393192"/>
            <a:ext cx="3909484"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049225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a:solidFill>
                <a:srgbClr val="000000"/>
              </a:solidFill>
            </a:endParaRPr>
          </a:p>
        </p:txBody>
      </p:sp>
      <p:sp>
        <p:nvSpPr>
          <p:cNvPr id="9" name="TextBox 8"/>
          <p:cNvSpPr txBox="1"/>
          <p:nvPr userDrawn="1"/>
        </p:nvSpPr>
        <p:spPr>
          <a:xfrm>
            <a:off x="285136" y="2380923"/>
            <a:ext cx="10669995" cy="1538883"/>
          </a:xfrm>
          <a:prstGeom prst="rect">
            <a:avLst/>
          </a:prstGeom>
          <a:noFill/>
        </p:spPr>
        <p:txBody>
          <a:bodyPr wrap="square" rtlCol="0">
            <a:spAutoFit/>
          </a:bodyPr>
          <a:lstStyle/>
          <a:p>
            <a:pPr fontAlgn="base">
              <a:spcBef>
                <a:spcPct val="0"/>
              </a:spcBef>
              <a:spcAft>
                <a:spcPct val="0"/>
              </a:spcAft>
              <a:defRPr/>
            </a:pPr>
            <a:r>
              <a:rPr lang="en-US" sz="4600" b="1" dirty="0">
                <a:solidFill>
                  <a:srgbClr val="FFFFFF"/>
                </a:solidFill>
              </a:rPr>
              <a:t>AETNA BETTER HEALTH</a:t>
            </a:r>
            <a:r>
              <a:rPr lang="en-US" sz="4600" b="1" baseline="30000" dirty="0">
                <a:solidFill>
                  <a:srgbClr val="FFFFFF"/>
                </a:solidFill>
                <a:latin typeface="Arial" charset="0"/>
              </a:rPr>
              <a:t>®</a:t>
            </a:r>
            <a:endParaRPr lang="en-US" sz="4600" b="1" dirty="0">
              <a:solidFill>
                <a:srgbClr val="FFFFFF"/>
              </a:solidFill>
            </a:endParaRPr>
          </a:p>
          <a:p>
            <a:pPr fontAlgn="base">
              <a:spcBef>
                <a:spcPct val="0"/>
              </a:spcBef>
              <a:spcAft>
                <a:spcPct val="0"/>
              </a:spcAft>
            </a:pPr>
            <a:r>
              <a:rPr lang="en-US" sz="4800" dirty="0">
                <a:solidFill>
                  <a:srgbClr val="FFFFFF"/>
                </a:solidFill>
              </a:rPr>
              <a:t>Operating with integrity</a:t>
            </a: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1" y="393192"/>
            <a:ext cx="3909484"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004670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 column,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1190232" cy="1143000"/>
          </a:xfrm>
        </p:spPr>
        <p:txBody>
          <a:bodyPr/>
          <a:lstStyle>
            <a:lvl1pPr>
              <a:lnSpc>
                <a:spcPct val="85000"/>
              </a:lnSpc>
              <a:defRPr baseline="0">
                <a:solidFill>
                  <a:schemeClr val="accent1"/>
                </a:solidFill>
              </a:defRPr>
            </a:lvl1pPr>
          </a:lstStyle>
          <a:p>
            <a:r>
              <a:rPr lang="en-US" dirty="0" smtClean="0"/>
              <a:t>Headline text should always match the color theme to the particular deck</a:t>
            </a:r>
            <a:endParaRPr lang="en-US" dirty="0"/>
          </a:p>
        </p:txBody>
      </p:sp>
      <p:sp>
        <p:nvSpPr>
          <p:cNvPr id="3" name="Content Placeholder 2"/>
          <p:cNvSpPr>
            <a:spLocks noGrp="1"/>
          </p:cNvSpPr>
          <p:nvPr>
            <p:ph idx="1" hasCustomPrompt="1"/>
          </p:nvPr>
        </p:nvSpPr>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
        <p:nvSpPr>
          <p:cNvPr id="5" name="Slide Number Placeholder 4"/>
          <p:cNvSpPr>
            <a:spLocks noGrp="1"/>
          </p:cNvSpPr>
          <p:nvPr>
            <p:ph type="sldNum" sz="quarter" idx="11"/>
          </p:nvPr>
        </p:nvSpPr>
        <p:spPr>
          <a:xfrm>
            <a:off x="11033760" y="6381750"/>
            <a:ext cx="711200" cy="476250"/>
          </a:xfrm>
        </p:spPr>
        <p:txBody>
          <a:bodyPr/>
          <a:lstStyle>
            <a:lvl1pPr>
              <a:defRPr/>
            </a:lvl1pPr>
          </a:lstStyle>
          <a:p>
            <a:fld id="{5350A51A-D8F8-4115-9BCF-3D754AB8801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784011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F8F899-7E76-4580-B049-2BEBEF1C8DDA}" type="datetimeFigureOut">
              <a:rPr lang="en-US" smtClean="0"/>
              <a:t>8/12/2015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6377272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2 column,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0972800" cy="1143000"/>
          </a:xfrm>
        </p:spPr>
        <p:txBody>
          <a:bodyPr/>
          <a:lstStyle>
            <a:lvl1pPr>
              <a:defRPr>
                <a:solidFill>
                  <a:schemeClr val="accent1"/>
                </a:solidFill>
              </a:defRPr>
            </a:lvl1pPr>
          </a:lstStyle>
          <a:p>
            <a:r>
              <a:rPr lang="en-US" dirty="0" smtClean="0"/>
              <a:t>Slide title same color as the deck theme</a:t>
            </a:r>
            <a:endParaRPr lang="en-US" dirty="0"/>
          </a:p>
        </p:txBody>
      </p:sp>
      <p:sp>
        <p:nvSpPr>
          <p:cNvPr id="6" name="Slide Number Placeholder 5"/>
          <p:cNvSpPr>
            <a:spLocks noGrp="1"/>
          </p:cNvSpPr>
          <p:nvPr>
            <p:ph type="sldNum" sz="quarter" idx="11"/>
          </p:nvPr>
        </p:nvSpPr>
        <p:spPr>
          <a:xfrm>
            <a:off x="11033760" y="6381750"/>
            <a:ext cx="711200" cy="476250"/>
          </a:xfrm>
        </p:spPr>
        <p:txBody>
          <a:bodyPr/>
          <a:lstStyle>
            <a:lvl1pPr>
              <a:defRPr/>
            </a:lvl1pPr>
          </a:lstStyle>
          <a:p>
            <a:fld id="{7A59F844-C645-4211-B8D9-EA77C1F28E4E}" type="slidenum">
              <a:rPr lang="en-US">
                <a:solidFill>
                  <a:srgbClr val="000000"/>
                </a:solidFill>
              </a:rPr>
              <a:pPr/>
              <a:t>‹#›</a:t>
            </a:fld>
            <a:endParaRPr lang="en-US" dirty="0">
              <a:solidFill>
                <a:srgbClr val="000000"/>
              </a:solidFill>
            </a:endParaRPr>
          </a:p>
        </p:txBody>
      </p:sp>
      <p:sp>
        <p:nvSpPr>
          <p:cNvPr id="7" name="Content Placeholder 2"/>
          <p:cNvSpPr>
            <a:spLocks noGrp="1"/>
          </p:cNvSpPr>
          <p:nvPr>
            <p:ph idx="1" hasCustomPrompt="1"/>
          </p:nvPr>
        </p:nvSpPr>
        <p:spPr>
          <a:xfrm>
            <a:off x="387927" y="1529912"/>
            <a:ext cx="5467643" cy="4525963"/>
          </a:xfrm>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
        <p:nvSpPr>
          <p:cNvPr id="8" name="Content Placeholder 2"/>
          <p:cNvSpPr>
            <a:spLocks noGrp="1"/>
          </p:cNvSpPr>
          <p:nvPr>
            <p:ph idx="12" hasCustomPrompt="1"/>
          </p:nvPr>
        </p:nvSpPr>
        <p:spPr>
          <a:xfrm>
            <a:off x="6155681" y="1529912"/>
            <a:ext cx="5403721" cy="4525963"/>
          </a:xfrm>
        </p:spPr>
        <p:txBody>
          <a:bodyPr/>
          <a:lstStyle>
            <a:lvl1pPr>
              <a:defRPr/>
            </a:lvl1pPr>
            <a:lvl2pPr>
              <a:defRPr baseline="0"/>
            </a:lvl2pPr>
            <a:lvl4pPr marL="457200" indent="-222250">
              <a:buFont typeface="Calibri" pitchFamily="34" charset="0"/>
              <a:buChar char="─"/>
              <a:defRPr/>
            </a:lvl4pPr>
          </a:lstStyle>
          <a:p>
            <a:r>
              <a:rPr lang="en-US" dirty="0" smtClean="0"/>
              <a:t>All second level text should be black 25 point Calibri. </a:t>
            </a:r>
          </a:p>
          <a:p>
            <a:pPr lvl="1"/>
            <a:r>
              <a:rPr lang="en-US" dirty="0" smtClean="0"/>
              <a:t>All text from the subhead down should be black with</a:t>
            </a:r>
            <a:br>
              <a:rPr lang="en-US" dirty="0" smtClean="0"/>
            </a:br>
            <a:r>
              <a:rPr lang="en-US" dirty="0" smtClean="0"/>
              <a:t> the exception of table heads</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72005240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2336" y="152400"/>
            <a:ext cx="11190232" cy="1143000"/>
          </a:xfrm>
        </p:spPr>
        <p:txBody>
          <a:bodyPr/>
          <a:lstStyle>
            <a:lvl1pPr>
              <a:lnSpc>
                <a:spcPct val="85000"/>
              </a:lnSpc>
              <a:defRPr baseline="0">
                <a:solidFill>
                  <a:schemeClr val="accent1"/>
                </a:solidFill>
              </a:defRPr>
            </a:lvl1pPr>
          </a:lstStyle>
          <a:p>
            <a:r>
              <a:rPr lang="en-US" dirty="0" smtClean="0"/>
              <a:t>Headline text should always match the color theme to the particular deck</a:t>
            </a:r>
            <a:endParaRPr lang="en-US" dirty="0"/>
          </a:p>
        </p:txBody>
      </p:sp>
      <p:sp>
        <p:nvSpPr>
          <p:cNvPr id="5" name="Slide Number Placeholder 4"/>
          <p:cNvSpPr>
            <a:spLocks noGrp="1"/>
          </p:cNvSpPr>
          <p:nvPr>
            <p:ph type="sldNum" sz="quarter" idx="11"/>
          </p:nvPr>
        </p:nvSpPr>
        <p:spPr>
          <a:xfrm>
            <a:off x="11033760" y="6381750"/>
            <a:ext cx="711200" cy="476250"/>
          </a:xfrm>
        </p:spPr>
        <p:txBody>
          <a:bodyPr/>
          <a:lstStyle>
            <a:lvl1pPr>
              <a:defRPr/>
            </a:lvl1pPr>
          </a:lstStyle>
          <a:p>
            <a:fld id="{5350A51A-D8F8-4115-9BCF-3D754AB8801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38912333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TEAL">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11033760" y="6381750"/>
            <a:ext cx="711200" cy="476250"/>
          </a:xfrm>
        </p:spPr>
        <p:txBody>
          <a:bodyPr/>
          <a:lstStyle>
            <a:lvl1pPr>
              <a:defRPr/>
            </a:lvl1pPr>
          </a:lstStyle>
          <a:p>
            <a:fld id="{4242E0F6-853E-4F88-89D2-4E50D57FA6C3}"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2257241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hank you slide TEAL">
    <p:spTree>
      <p:nvGrpSpPr>
        <p:cNvPr id="1" name=""/>
        <p:cNvGrpSpPr/>
        <p:nvPr/>
      </p:nvGrpSpPr>
      <p:grpSpPr>
        <a:xfrm>
          <a:off x="0" y="0"/>
          <a:ext cx="0" cy="0"/>
          <a:chOff x="0" y="0"/>
          <a:chExt cx="0" cy="0"/>
        </a:xfrm>
      </p:grpSpPr>
      <p:sp>
        <p:nvSpPr>
          <p:cNvPr id="4" name="Rectangle 3"/>
          <p:cNvSpPr/>
          <p:nvPr userDrawn="1"/>
        </p:nvSpPr>
        <p:spPr>
          <a:xfrm>
            <a:off x="0" y="5408908"/>
            <a:ext cx="12192000" cy="14490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800">
              <a:solidFill>
                <a:srgbClr val="000000"/>
              </a:solidFill>
            </a:endParaRPr>
          </a:p>
        </p:txBody>
      </p:sp>
      <p:sp>
        <p:nvSpPr>
          <p:cNvPr id="2" name="Title 1"/>
          <p:cNvSpPr>
            <a:spLocks noGrp="1"/>
          </p:cNvSpPr>
          <p:nvPr>
            <p:ph type="title" hasCustomPrompt="1"/>
          </p:nvPr>
        </p:nvSpPr>
        <p:spPr/>
        <p:txBody>
          <a:bodyPr/>
          <a:lstStyle>
            <a:lvl1pPr>
              <a:defRPr sz="7000" b="0" baseline="0">
                <a:solidFill>
                  <a:schemeClr val="accent1"/>
                </a:solidFill>
              </a:defRPr>
            </a:lvl1pPr>
          </a:lstStyle>
          <a:p>
            <a:r>
              <a:rPr lang="en-US" dirty="0" smtClean="0"/>
              <a:t>Thank you</a:t>
            </a:r>
            <a:endParaRPr lang="en-US" dirty="0"/>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4801" y="5724144"/>
            <a:ext cx="3909484"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41894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nem_girl_bubbles_pp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descr="Nemours® RGB_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45600" y="5867400"/>
            <a:ext cx="233680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3" name="Rectangle 3"/>
          <p:cNvSpPr>
            <a:spLocks noGrp="1" noChangeArrowheads="1"/>
          </p:cNvSpPr>
          <p:nvPr>
            <p:ph type="ctrTitle"/>
          </p:nvPr>
        </p:nvSpPr>
        <p:spPr>
          <a:xfrm>
            <a:off x="304800" y="1577976"/>
            <a:ext cx="10363200" cy="1470025"/>
          </a:xfrm>
        </p:spPr>
        <p:txBody>
          <a:bodyPr/>
          <a:lstStyle>
            <a:lvl1pPr>
              <a:defRPr>
                <a:solidFill>
                  <a:schemeClr val="bg1"/>
                </a:solidFill>
              </a:defRPr>
            </a:lvl1pPr>
          </a:lstStyle>
          <a:p>
            <a:r>
              <a:rPr lang="en-US"/>
              <a:t>Click to edit Master title style </a:t>
            </a:r>
          </a:p>
        </p:txBody>
      </p:sp>
      <p:sp>
        <p:nvSpPr>
          <p:cNvPr id="117764" name="Rectangle 4"/>
          <p:cNvSpPr>
            <a:spLocks noGrp="1" noChangeArrowheads="1"/>
          </p:cNvSpPr>
          <p:nvPr>
            <p:ph type="subTitle" idx="1"/>
          </p:nvPr>
        </p:nvSpPr>
        <p:spPr>
          <a:xfrm>
            <a:off x="304800" y="2667000"/>
            <a:ext cx="8534400" cy="1752600"/>
          </a:xfrm>
        </p:spPr>
        <p:txBody>
          <a:bodyPr/>
          <a:lstStyle>
            <a:lvl1pPr marL="0" indent="0">
              <a:buFont typeface="Wingdings" pitchFamily="2" charset="2"/>
              <a:buNone/>
              <a:defRPr sz="2400" b="0">
                <a:solidFill>
                  <a:schemeClr val="bg1"/>
                </a:solidFill>
              </a:defRPr>
            </a:lvl1pPr>
          </a:lstStyle>
          <a:p>
            <a:r>
              <a:rPr lang="en-US"/>
              <a:t>Click to edit Master subtitle style</a:t>
            </a:r>
          </a:p>
        </p:txBody>
      </p:sp>
      <p:sp>
        <p:nvSpPr>
          <p:cNvPr id="6" name="Rectangle 5"/>
          <p:cNvSpPr>
            <a:spLocks noGrp="1" noChangeArrowheads="1"/>
          </p:cNvSpPr>
          <p:nvPr>
            <p:ph type="dt" sz="half" idx="10"/>
          </p:nvPr>
        </p:nvSpPr>
        <p:spPr>
          <a:xfrm>
            <a:off x="609600" y="6245225"/>
            <a:ext cx="2844800" cy="476250"/>
          </a:xfrm>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ftr" sz="quarter" idx="11"/>
          </p:nvPr>
        </p:nvSpPr>
        <p:spPr>
          <a:xfrm>
            <a:off x="4165600" y="6245225"/>
            <a:ext cx="3860800" cy="476250"/>
          </a:xfrm>
        </p:spPr>
        <p:txBody>
          <a:bodyPr/>
          <a:lstStyle>
            <a:lvl1pPr>
              <a:defRPr/>
            </a:lvl1pPr>
          </a:lstStyle>
          <a:p>
            <a:pPr>
              <a:defRPr/>
            </a:pPr>
            <a:endParaRPr lang="en-US">
              <a:solidFill>
                <a:prstClr val="black"/>
              </a:solidFill>
            </a:endParaRPr>
          </a:p>
        </p:txBody>
      </p:sp>
      <p:sp>
        <p:nvSpPr>
          <p:cNvPr id="8" name="Rectangle 7"/>
          <p:cNvSpPr>
            <a:spLocks noGrp="1" noChangeArrowheads="1"/>
          </p:cNvSpPr>
          <p:nvPr>
            <p:ph type="sldNum" sz="quarter" idx="12"/>
          </p:nvPr>
        </p:nvSpPr>
        <p:spPr>
          <a:xfrm>
            <a:off x="8737600" y="6245225"/>
            <a:ext cx="2844800" cy="476250"/>
          </a:xfrm>
        </p:spPr>
        <p:txBody>
          <a:bodyPr/>
          <a:lstStyle>
            <a:lvl1pPr>
              <a:defRPr smtClean="0"/>
            </a:lvl1pPr>
          </a:lstStyle>
          <a:p>
            <a:pPr>
              <a:defRPr/>
            </a:pPr>
            <a:fld id="{AD6DF722-9305-4402-8687-F3586299C46E}"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9528456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5" name="Rectangle 4"/>
          <p:cNvSpPr>
            <a:spLocks noGrp="1" noChangeArrowheads="1"/>
          </p:cNvSpPr>
          <p:nvPr>
            <p:ph type="dt" sz="half" idx="11"/>
          </p:nvPr>
        </p:nvSpPr>
        <p:spPr/>
        <p:txBody>
          <a:bodyPr/>
          <a:lstStyle>
            <a:lvl1pPr>
              <a:defRPr/>
            </a:lvl1pPr>
          </a:lstStyle>
          <a:p>
            <a:pPr>
              <a:defRPr/>
            </a:pPr>
            <a:fld id="{ECC60663-2BA4-4B3F-AE9C-DD4E1527F2C1}" type="datetime1">
              <a:rPr lang="en-US">
                <a:solidFill>
                  <a:prstClr val="black"/>
                </a:solidFill>
              </a:rPr>
              <a:pPr>
                <a:defRPr/>
              </a:pPr>
              <a:t>8/12/2015</a:t>
            </a:fld>
            <a:endParaRPr lang="en-US" dirty="0">
              <a:solidFill>
                <a:prstClr val="black"/>
              </a:solidFill>
            </a:endParaRPr>
          </a:p>
        </p:txBody>
      </p:sp>
      <p:sp>
        <p:nvSpPr>
          <p:cNvPr id="6"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3"/>
          </p:nvPr>
        </p:nvSpPr>
        <p:spPr/>
        <p:txBody>
          <a:bodyPr/>
          <a:lstStyle>
            <a:lvl1pPr>
              <a:defRPr smtClean="0"/>
            </a:lvl1pPr>
          </a:lstStyle>
          <a:p>
            <a:pPr>
              <a:defRPr/>
            </a:pPr>
            <a:fld id="{A4EEA36C-BEBC-4D95-BA7F-227371BE70CE}"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2192300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5" name="Rectangle 4"/>
          <p:cNvSpPr>
            <a:spLocks noGrp="1" noChangeArrowheads="1"/>
          </p:cNvSpPr>
          <p:nvPr>
            <p:ph type="dt" sz="half" idx="11"/>
          </p:nvPr>
        </p:nvSpPr>
        <p:spPr/>
        <p:txBody>
          <a:bodyPr/>
          <a:lstStyle>
            <a:lvl1pPr>
              <a:defRPr/>
            </a:lvl1pPr>
          </a:lstStyle>
          <a:p>
            <a:pPr>
              <a:defRPr/>
            </a:pPr>
            <a:fld id="{94754179-D255-4E84-8EF4-18C78C3B623B}" type="datetime1">
              <a:rPr lang="en-US">
                <a:solidFill>
                  <a:prstClr val="black"/>
                </a:solidFill>
              </a:rPr>
              <a:pPr>
                <a:defRPr/>
              </a:pPr>
              <a:t>8/12/2015</a:t>
            </a:fld>
            <a:endParaRPr lang="en-US" dirty="0">
              <a:solidFill>
                <a:prstClr val="black"/>
              </a:solidFill>
            </a:endParaRPr>
          </a:p>
        </p:txBody>
      </p:sp>
      <p:sp>
        <p:nvSpPr>
          <p:cNvPr id="6"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3"/>
          </p:nvPr>
        </p:nvSpPr>
        <p:spPr/>
        <p:txBody>
          <a:bodyPr/>
          <a:lstStyle>
            <a:lvl1pPr>
              <a:defRPr smtClean="0"/>
            </a:lvl1pPr>
          </a:lstStyle>
          <a:p>
            <a:pPr>
              <a:defRPr/>
            </a:pPr>
            <a:fld id="{FD2A9949-D3EB-46FB-B621-27192C0AE022}"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42127951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371600"/>
            <a:ext cx="4622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740400" y="1371600"/>
            <a:ext cx="46228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6" name="Rectangle 4"/>
          <p:cNvSpPr>
            <a:spLocks noGrp="1" noChangeArrowheads="1"/>
          </p:cNvSpPr>
          <p:nvPr>
            <p:ph type="dt" sz="half" idx="11"/>
          </p:nvPr>
        </p:nvSpPr>
        <p:spPr/>
        <p:txBody>
          <a:bodyPr/>
          <a:lstStyle>
            <a:lvl1pPr>
              <a:defRPr/>
            </a:lvl1pPr>
          </a:lstStyle>
          <a:p>
            <a:pPr>
              <a:defRPr/>
            </a:pPr>
            <a:fld id="{946E82E5-95CB-4B5C-8929-72FE33AE2671}" type="datetime1">
              <a:rPr lang="en-US">
                <a:solidFill>
                  <a:prstClr val="black"/>
                </a:solidFill>
              </a:rPr>
              <a:pPr>
                <a:defRPr/>
              </a:pPr>
              <a:t>8/12/2015</a:t>
            </a:fld>
            <a:endParaRPr lang="en-US" dirty="0">
              <a:solidFill>
                <a:prstClr val="black"/>
              </a:solidFill>
            </a:endParaRPr>
          </a:p>
        </p:txBody>
      </p:sp>
      <p:sp>
        <p:nvSpPr>
          <p:cNvPr id="7"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8" name="Rectangle 6"/>
          <p:cNvSpPr>
            <a:spLocks noGrp="1" noChangeArrowheads="1"/>
          </p:cNvSpPr>
          <p:nvPr>
            <p:ph type="sldNum" sz="quarter" idx="13"/>
          </p:nvPr>
        </p:nvSpPr>
        <p:spPr/>
        <p:txBody>
          <a:bodyPr/>
          <a:lstStyle>
            <a:lvl1pPr>
              <a:defRPr smtClean="0"/>
            </a:lvl1pPr>
          </a:lstStyle>
          <a:p>
            <a:pPr>
              <a:defRPr/>
            </a:pPr>
            <a:fld id="{0D4F1AAE-A9E6-4E82-9873-E692F8C62B30}"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5510884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8" name="Rectangle 4"/>
          <p:cNvSpPr>
            <a:spLocks noGrp="1" noChangeArrowheads="1"/>
          </p:cNvSpPr>
          <p:nvPr>
            <p:ph type="dt" sz="half" idx="11"/>
          </p:nvPr>
        </p:nvSpPr>
        <p:spPr/>
        <p:txBody>
          <a:bodyPr/>
          <a:lstStyle>
            <a:lvl1pPr>
              <a:defRPr/>
            </a:lvl1pPr>
          </a:lstStyle>
          <a:p>
            <a:pPr>
              <a:defRPr/>
            </a:pPr>
            <a:fld id="{73127E75-7AE6-4BCA-AD6A-BE5E95A3FD95}" type="datetime1">
              <a:rPr lang="en-US">
                <a:solidFill>
                  <a:prstClr val="black"/>
                </a:solidFill>
              </a:rPr>
              <a:pPr>
                <a:defRPr/>
              </a:pPr>
              <a:t>8/12/2015</a:t>
            </a:fld>
            <a:endParaRPr lang="en-US" dirty="0">
              <a:solidFill>
                <a:prstClr val="black"/>
              </a:solidFill>
            </a:endParaRPr>
          </a:p>
        </p:txBody>
      </p:sp>
      <p:sp>
        <p:nvSpPr>
          <p:cNvPr id="9"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10" name="Rectangle 6"/>
          <p:cNvSpPr>
            <a:spLocks noGrp="1" noChangeArrowheads="1"/>
          </p:cNvSpPr>
          <p:nvPr>
            <p:ph type="sldNum" sz="quarter" idx="13"/>
          </p:nvPr>
        </p:nvSpPr>
        <p:spPr/>
        <p:txBody>
          <a:bodyPr/>
          <a:lstStyle>
            <a:lvl1pPr>
              <a:defRPr smtClean="0"/>
            </a:lvl1pPr>
          </a:lstStyle>
          <a:p>
            <a:pPr>
              <a:defRPr/>
            </a:pPr>
            <a:fld id="{CF6A3DD2-E8A3-43F7-9269-0F45522A1ACF}"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38179847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4" name="Rectangle 4"/>
          <p:cNvSpPr>
            <a:spLocks noGrp="1" noChangeArrowheads="1"/>
          </p:cNvSpPr>
          <p:nvPr>
            <p:ph type="dt" sz="half" idx="11"/>
          </p:nvPr>
        </p:nvSpPr>
        <p:spPr/>
        <p:txBody>
          <a:bodyPr/>
          <a:lstStyle>
            <a:lvl1pPr>
              <a:defRPr/>
            </a:lvl1pPr>
          </a:lstStyle>
          <a:p>
            <a:pPr>
              <a:defRPr/>
            </a:pPr>
            <a:fld id="{542A5704-4662-43C7-8134-3D9579442CDC}" type="datetime1">
              <a:rPr lang="en-US">
                <a:solidFill>
                  <a:prstClr val="black"/>
                </a:solidFill>
              </a:rPr>
              <a:pPr>
                <a:defRPr/>
              </a:pPr>
              <a:t>8/12/2015</a:t>
            </a:fld>
            <a:endParaRPr lang="en-US" dirty="0">
              <a:solidFill>
                <a:prstClr val="black"/>
              </a:solidFill>
            </a:endParaRPr>
          </a:p>
        </p:txBody>
      </p:sp>
      <p:sp>
        <p:nvSpPr>
          <p:cNvPr id="5"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3"/>
          </p:nvPr>
        </p:nvSpPr>
        <p:spPr/>
        <p:txBody>
          <a:bodyPr/>
          <a:lstStyle>
            <a:lvl1pPr>
              <a:defRPr smtClean="0"/>
            </a:lvl1pPr>
          </a:lstStyle>
          <a:p>
            <a:pPr>
              <a:defRPr/>
            </a:pPr>
            <a:fld id="{21C987BD-8199-4724-A53E-9E1FA4CF11E9}"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3719055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F8F899-7E76-4580-B049-2BEBEF1C8DDA}" type="datetimeFigureOut">
              <a:rPr lang="en-US" smtClean="0"/>
              <a:t>8/12/2015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12417031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3" name="Rectangle 4"/>
          <p:cNvSpPr>
            <a:spLocks noGrp="1" noChangeArrowheads="1"/>
          </p:cNvSpPr>
          <p:nvPr>
            <p:ph type="dt" sz="half" idx="11"/>
          </p:nvPr>
        </p:nvSpPr>
        <p:spPr/>
        <p:txBody>
          <a:bodyPr/>
          <a:lstStyle>
            <a:lvl1pPr>
              <a:defRPr/>
            </a:lvl1pPr>
          </a:lstStyle>
          <a:p>
            <a:pPr>
              <a:defRPr/>
            </a:pPr>
            <a:fld id="{9D316795-E751-4D84-94FE-9FAD077894E9}" type="datetime1">
              <a:rPr lang="en-US">
                <a:solidFill>
                  <a:prstClr val="black"/>
                </a:solidFill>
              </a:rPr>
              <a:pPr>
                <a:defRPr/>
              </a:pPr>
              <a:t>8/12/2015</a:t>
            </a:fld>
            <a:endParaRPr lang="en-US" dirty="0">
              <a:solidFill>
                <a:prstClr val="black"/>
              </a:solidFill>
            </a:endParaRPr>
          </a:p>
        </p:txBody>
      </p:sp>
      <p:sp>
        <p:nvSpPr>
          <p:cNvPr id="4"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3"/>
          </p:nvPr>
        </p:nvSpPr>
        <p:spPr/>
        <p:txBody>
          <a:bodyPr/>
          <a:lstStyle>
            <a:lvl1pPr>
              <a:defRPr smtClean="0"/>
            </a:lvl1pPr>
          </a:lstStyle>
          <a:p>
            <a:pPr>
              <a:defRPr/>
            </a:pPr>
            <a:fld id="{B2D170C6-4415-4954-8984-35B43F91D313}"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40698140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6" name="Rectangle 4"/>
          <p:cNvSpPr>
            <a:spLocks noGrp="1" noChangeArrowheads="1"/>
          </p:cNvSpPr>
          <p:nvPr>
            <p:ph type="dt" sz="half" idx="11"/>
          </p:nvPr>
        </p:nvSpPr>
        <p:spPr/>
        <p:txBody>
          <a:bodyPr/>
          <a:lstStyle>
            <a:lvl1pPr>
              <a:defRPr/>
            </a:lvl1pPr>
          </a:lstStyle>
          <a:p>
            <a:pPr>
              <a:defRPr/>
            </a:pPr>
            <a:fld id="{37446BEA-8EB0-45DF-A0BF-5BEF6B5AFB4A}" type="datetime1">
              <a:rPr lang="en-US">
                <a:solidFill>
                  <a:prstClr val="black"/>
                </a:solidFill>
              </a:rPr>
              <a:pPr>
                <a:defRPr/>
              </a:pPr>
              <a:t>8/12/2015</a:t>
            </a:fld>
            <a:endParaRPr lang="en-US" dirty="0">
              <a:solidFill>
                <a:prstClr val="black"/>
              </a:solidFill>
            </a:endParaRPr>
          </a:p>
        </p:txBody>
      </p:sp>
      <p:sp>
        <p:nvSpPr>
          <p:cNvPr id="7"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8" name="Rectangle 6"/>
          <p:cNvSpPr>
            <a:spLocks noGrp="1" noChangeArrowheads="1"/>
          </p:cNvSpPr>
          <p:nvPr>
            <p:ph type="sldNum" sz="quarter" idx="13"/>
          </p:nvPr>
        </p:nvSpPr>
        <p:spPr/>
        <p:txBody>
          <a:bodyPr/>
          <a:lstStyle>
            <a:lvl1pPr>
              <a:defRPr smtClean="0"/>
            </a:lvl1pPr>
          </a:lstStyle>
          <a:p>
            <a:pPr>
              <a:defRPr/>
            </a:pPr>
            <a:fld id="{C5FF0294-240F-4953-B2C6-A9A1E70F489A}"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7599954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6" name="Rectangle 4"/>
          <p:cNvSpPr>
            <a:spLocks noGrp="1" noChangeArrowheads="1"/>
          </p:cNvSpPr>
          <p:nvPr>
            <p:ph type="dt" sz="half" idx="11"/>
          </p:nvPr>
        </p:nvSpPr>
        <p:spPr/>
        <p:txBody>
          <a:bodyPr/>
          <a:lstStyle>
            <a:lvl1pPr>
              <a:defRPr/>
            </a:lvl1pPr>
          </a:lstStyle>
          <a:p>
            <a:pPr>
              <a:defRPr/>
            </a:pPr>
            <a:fld id="{7EA954F1-6C39-44DA-90BF-99906C4987E8}" type="datetime1">
              <a:rPr lang="en-US">
                <a:solidFill>
                  <a:prstClr val="black"/>
                </a:solidFill>
              </a:rPr>
              <a:pPr>
                <a:defRPr/>
              </a:pPr>
              <a:t>8/12/2015</a:t>
            </a:fld>
            <a:endParaRPr lang="en-US" dirty="0">
              <a:solidFill>
                <a:prstClr val="black"/>
              </a:solidFill>
            </a:endParaRPr>
          </a:p>
        </p:txBody>
      </p:sp>
      <p:sp>
        <p:nvSpPr>
          <p:cNvPr id="7"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8" name="Rectangle 6"/>
          <p:cNvSpPr>
            <a:spLocks noGrp="1" noChangeArrowheads="1"/>
          </p:cNvSpPr>
          <p:nvPr>
            <p:ph type="sldNum" sz="quarter" idx="13"/>
          </p:nvPr>
        </p:nvSpPr>
        <p:spPr/>
        <p:txBody>
          <a:bodyPr/>
          <a:lstStyle>
            <a:lvl1pPr>
              <a:defRPr smtClean="0"/>
            </a:lvl1pPr>
          </a:lstStyle>
          <a:p>
            <a:pPr>
              <a:defRPr/>
            </a:pPr>
            <a:fld id="{66E0ED28-A854-475F-A18C-4F292D39778C}"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19798692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5" name="Rectangle 4"/>
          <p:cNvSpPr>
            <a:spLocks noGrp="1" noChangeArrowheads="1"/>
          </p:cNvSpPr>
          <p:nvPr>
            <p:ph type="dt" sz="half" idx="11"/>
          </p:nvPr>
        </p:nvSpPr>
        <p:spPr/>
        <p:txBody>
          <a:bodyPr/>
          <a:lstStyle>
            <a:lvl1pPr>
              <a:defRPr/>
            </a:lvl1pPr>
          </a:lstStyle>
          <a:p>
            <a:pPr>
              <a:defRPr/>
            </a:pPr>
            <a:fld id="{43812FCA-CED2-4E77-BEEB-2A593F1759D3}" type="datetime1">
              <a:rPr lang="en-US">
                <a:solidFill>
                  <a:prstClr val="black"/>
                </a:solidFill>
              </a:rPr>
              <a:pPr>
                <a:defRPr/>
              </a:pPr>
              <a:t>8/12/2015</a:t>
            </a:fld>
            <a:endParaRPr lang="en-US" dirty="0">
              <a:solidFill>
                <a:prstClr val="black"/>
              </a:solidFill>
            </a:endParaRPr>
          </a:p>
        </p:txBody>
      </p:sp>
      <p:sp>
        <p:nvSpPr>
          <p:cNvPr id="6"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3"/>
          </p:nvPr>
        </p:nvSpPr>
        <p:spPr/>
        <p:txBody>
          <a:bodyPr/>
          <a:lstStyle>
            <a:lvl1pPr>
              <a:defRPr smtClean="0"/>
            </a:lvl1pPr>
          </a:lstStyle>
          <a:p>
            <a:pPr>
              <a:defRPr/>
            </a:pPr>
            <a:fld id="{75D7745B-A41E-44D6-82B3-164259F51732}"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8219423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6924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0"/>
            <a:ext cx="78740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5" name="Rectangle 4"/>
          <p:cNvSpPr>
            <a:spLocks noGrp="1" noChangeArrowheads="1"/>
          </p:cNvSpPr>
          <p:nvPr>
            <p:ph type="dt" sz="half" idx="11"/>
          </p:nvPr>
        </p:nvSpPr>
        <p:spPr/>
        <p:txBody>
          <a:bodyPr/>
          <a:lstStyle>
            <a:lvl1pPr>
              <a:defRPr/>
            </a:lvl1pPr>
          </a:lstStyle>
          <a:p>
            <a:pPr>
              <a:defRPr/>
            </a:pPr>
            <a:fld id="{5FF89BFF-E260-4DF0-A24C-8EBE6EDBFD1D}" type="datetime1">
              <a:rPr lang="en-US">
                <a:solidFill>
                  <a:prstClr val="black"/>
                </a:solidFill>
              </a:rPr>
              <a:pPr>
                <a:defRPr/>
              </a:pPr>
              <a:t>8/12/2015</a:t>
            </a:fld>
            <a:endParaRPr lang="en-US" dirty="0">
              <a:solidFill>
                <a:prstClr val="black"/>
              </a:solidFill>
            </a:endParaRPr>
          </a:p>
        </p:txBody>
      </p:sp>
      <p:sp>
        <p:nvSpPr>
          <p:cNvPr id="6" name="Rectangle 5"/>
          <p:cNvSpPr>
            <a:spLocks noGrp="1" noChangeArrowheads="1"/>
          </p:cNvSpPr>
          <p:nvPr>
            <p:ph type="ftr" sz="quarter" idx="12"/>
          </p:nvPr>
        </p:nvSpPr>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3"/>
          </p:nvPr>
        </p:nvSpPr>
        <p:spPr/>
        <p:txBody>
          <a:bodyPr/>
          <a:lstStyle>
            <a:lvl1pPr>
              <a:defRPr smtClean="0"/>
            </a:lvl1pPr>
          </a:lstStyle>
          <a:p>
            <a:pPr>
              <a:defRPr/>
            </a:pPr>
            <a:fld id="{A23172D3-9784-426A-BB2B-E5DAD386E03C}"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8287477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Arial Narrow" panose="020B0606020202030204" pitchFamily="34" charset="0"/>
              </a:defRPr>
            </a:lvl1pPr>
          </a:lstStyle>
          <a:p>
            <a:pPr>
              <a:defRPr/>
            </a:pPr>
            <a:fld id="{D487D3AC-ABDB-4F1C-A1FB-FB3B78D36CDB}" type="slidenum">
              <a:rPr lang="en-US" altLang="en-US"/>
              <a:pPr>
                <a:defRPr/>
              </a:pPr>
              <a:t>‹#›</a:t>
            </a:fld>
            <a:endParaRPr lang="en-US" altLang="en-US"/>
          </a:p>
        </p:txBody>
      </p:sp>
    </p:spTree>
    <p:extLst>
      <p:ext uri="{BB962C8B-B14F-4D97-AF65-F5344CB8AC3E}">
        <p14:creationId xmlns:p14="http://schemas.microsoft.com/office/powerpoint/2010/main" val="53031681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Arial Narrow" panose="020B0606020202030204" pitchFamily="34" charset="0"/>
              </a:defRPr>
            </a:lvl1pPr>
          </a:lstStyle>
          <a:p>
            <a:pPr>
              <a:defRPr/>
            </a:pPr>
            <a:fld id="{D2A888A9-A8AF-47E3-BF46-04C5044CD1DE}" type="slidenum">
              <a:rPr lang="en-US" altLang="en-US"/>
              <a:pPr>
                <a:defRPr/>
              </a:pPr>
              <a:t>‹#›</a:t>
            </a:fld>
            <a:endParaRPr lang="en-US" altLang="en-US"/>
          </a:p>
        </p:txBody>
      </p:sp>
    </p:spTree>
    <p:extLst>
      <p:ext uri="{BB962C8B-B14F-4D97-AF65-F5344CB8AC3E}">
        <p14:creationId xmlns:p14="http://schemas.microsoft.com/office/powerpoint/2010/main" val="3891015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Arial Narrow" panose="020B0606020202030204" pitchFamily="34" charset="0"/>
              </a:defRPr>
            </a:lvl1pPr>
          </a:lstStyle>
          <a:p>
            <a:pPr>
              <a:defRPr/>
            </a:pPr>
            <a:fld id="{A32806B4-FFF3-4154-8F41-27814B8F73C2}" type="slidenum">
              <a:rPr lang="en-US" altLang="en-US"/>
              <a:pPr>
                <a:defRPr/>
              </a:pPr>
              <a:t>‹#›</a:t>
            </a:fld>
            <a:endParaRPr lang="en-US" altLang="en-US"/>
          </a:p>
        </p:txBody>
      </p:sp>
    </p:spTree>
    <p:extLst>
      <p:ext uri="{BB962C8B-B14F-4D97-AF65-F5344CB8AC3E}">
        <p14:creationId xmlns:p14="http://schemas.microsoft.com/office/powerpoint/2010/main" val="35112591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Arial Narrow" panose="020B0606020202030204" pitchFamily="34" charset="0"/>
              </a:defRPr>
            </a:lvl1pPr>
          </a:lstStyle>
          <a:p>
            <a:pPr>
              <a:defRPr/>
            </a:pPr>
            <a:fld id="{56757A15-D682-49F4-BE0E-DC5189C14EB7}" type="slidenum">
              <a:rPr lang="en-US" altLang="en-US"/>
              <a:pPr>
                <a:defRPr/>
              </a:pPr>
              <a:t>‹#›</a:t>
            </a:fld>
            <a:endParaRPr lang="en-US" altLang="en-US"/>
          </a:p>
        </p:txBody>
      </p:sp>
    </p:spTree>
    <p:extLst>
      <p:ext uri="{BB962C8B-B14F-4D97-AF65-F5344CB8AC3E}">
        <p14:creationId xmlns:p14="http://schemas.microsoft.com/office/powerpoint/2010/main" val="296142365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Arial Narrow" panose="020B0606020202030204" pitchFamily="34" charset="0"/>
              </a:defRPr>
            </a:lvl1pPr>
          </a:lstStyle>
          <a:p>
            <a:pPr>
              <a:defRPr/>
            </a:pPr>
            <a:fld id="{CCE12F37-EB99-46DB-AB2C-F32DA11230FB}" type="slidenum">
              <a:rPr lang="en-US" altLang="en-US"/>
              <a:pPr>
                <a:defRPr/>
              </a:pPr>
              <a:t>‹#›</a:t>
            </a:fld>
            <a:endParaRPr lang="en-US" altLang="en-US"/>
          </a:p>
        </p:txBody>
      </p:sp>
    </p:spTree>
    <p:extLst>
      <p:ext uri="{BB962C8B-B14F-4D97-AF65-F5344CB8AC3E}">
        <p14:creationId xmlns:p14="http://schemas.microsoft.com/office/powerpoint/2010/main" val="3702716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F8F899-7E76-4580-B049-2BEBEF1C8DDA}"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421011014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latin typeface="Arial Narrow" panose="020B0606020202030204" pitchFamily="34" charset="0"/>
              </a:defRPr>
            </a:lvl1pPr>
          </a:lstStyle>
          <a:p>
            <a:pPr>
              <a:defRPr/>
            </a:pPr>
            <a:fld id="{9A465F76-4168-494B-91ED-C160E9757B64}" type="slidenum">
              <a:rPr lang="en-US" altLang="en-US"/>
              <a:pPr>
                <a:defRPr/>
              </a:pPr>
              <a:t>‹#›</a:t>
            </a:fld>
            <a:endParaRPr lang="en-US" altLang="en-US"/>
          </a:p>
        </p:txBody>
      </p:sp>
    </p:spTree>
    <p:extLst>
      <p:ext uri="{BB962C8B-B14F-4D97-AF65-F5344CB8AC3E}">
        <p14:creationId xmlns:p14="http://schemas.microsoft.com/office/powerpoint/2010/main" val="2823640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smtClean="0">
                <a:latin typeface="Arial Narrow" panose="020B0606020202030204" pitchFamily="34" charset="0"/>
              </a:defRPr>
            </a:lvl1pPr>
          </a:lstStyle>
          <a:p>
            <a:pPr>
              <a:defRPr/>
            </a:pPr>
            <a:fld id="{E8060D91-9BF8-4A45-8159-D62FB4A221FB}" type="slidenum">
              <a:rPr lang="en-US" altLang="en-US"/>
              <a:pPr>
                <a:defRPr/>
              </a:pPr>
              <a:t>‹#›</a:t>
            </a:fld>
            <a:endParaRPr lang="en-US" altLang="en-US"/>
          </a:p>
        </p:txBody>
      </p:sp>
    </p:spTree>
    <p:extLst>
      <p:ext uri="{BB962C8B-B14F-4D97-AF65-F5344CB8AC3E}">
        <p14:creationId xmlns:p14="http://schemas.microsoft.com/office/powerpoint/2010/main" val="4936574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Arial Narrow" panose="020B0606020202030204" pitchFamily="34" charset="0"/>
              </a:defRPr>
            </a:lvl1pPr>
          </a:lstStyle>
          <a:p>
            <a:pPr>
              <a:defRPr/>
            </a:pPr>
            <a:fld id="{83AE6FA1-DA23-4322-91BD-938852E20511}" type="slidenum">
              <a:rPr lang="en-US" altLang="en-US"/>
              <a:pPr>
                <a:defRPr/>
              </a:pPr>
              <a:t>‹#›</a:t>
            </a:fld>
            <a:endParaRPr lang="en-US" altLang="en-US"/>
          </a:p>
        </p:txBody>
      </p:sp>
    </p:spTree>
    <p:extLst>
      <p:ext uri="{BB962C8B-B14F-4D97-AF65-F5344CB8AC3E}">
        <p14:creationId xmlns:p14="http://schemas.microsoft.com/office/powerpoint/2010/main" val="374613929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Arial Narrow" panose="020B0606020202030204" pitchFamily="34" charset="0"/>
              </a:defRPr>
            </a:lvl1pPr>
          </a:lstStyle>
          <a:p>
            <a:pPr>
              <a:defRPr/>
            </a:pPr>
            <a:fld id="{A56519F8-5323-4C1E-BF27-2D91D5B24A6B}" type="slidenum">
              <a:rPr lang="en-US" altLang="en-US"/>
              <a:pPr>
                <a:defRPr/>
              </a:pPr>
              <a:t>‹#›</a:t>
            </a:fld>
            <a:endParaRPr lang="en-US" altLang="en-US"/>
          </a:p>
        </p:txBody>
      </p:sp>
    </p:spTree>
    <p:extLst>
      <p:ext uri="{BB962C8B-B14F-4D97-AF65-F5344CB8AC3E}">
        <p14:creationId xmlns:p14="http://schemas.microsoft.com/office/powerpoint/2010/main" val="424296914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Arial Narrow" panose="020B0606020202030204" pitchFamily="34" charset="0"/>
              </a:defRPr>
            </a:lvl1pPr>
          </a:lstStyle>
          <a:p>
            <a:pPr>
              <a:defRPr/>
            </a:pPr>
            <a:fld id="{AAE62A71-B697-479A-AB7E-6F4D0E224653}" type="slidenum">
              <a:rPr lang="en-US" altLang="en-US"/>
              <a:pPr>
                <a:defRPr/>
              </a:pPr>
              <a:t>‹#›</a:t>
            </a:fld>
            <a:endParaRPr lang="en-US" altLang="en-US"/>
          </a:p>
        </p:txBody>
      </p:sp>
    </p:spTree>
    <p:extLst>
      <p:ext uri="{BB962C8B-B14F-4D97-AF65-F5344CB8AC3E}">
        <p14:creationId xmlns:p14="http://schemas.microsoft.com/office/powerpoint/2010/main" val="8855673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Narrow"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Arial Narrow" panose="020B0606020202030204" pitchFamily="34" charset="0"/>
              </a:defRPr>
            </a:lvl1pPr>
          </a:lstStyle>
          <a:p>
            <a:pPr>
              <a:defRPr/>
            </a:pPr>
            <a:fld id="{7B2640C0-DC87-46F8-B390-FF053B670FFE}" type="slidenum">
              <a:rPr lang="en-US" altLang="en-US"/>
              <a:pPr>
                <a:defRPr/>
              </a:pPr>
              <a:t>‹#›</a:t>
            </a:fld>
            <a:endParaRPr lang="en-US" altLang="en-US"/>
          </a:p>
        </p:txBody>
      </p:sp>
    </p:spTree>
    <p:extLst>
      <p:ext uri="{BB962C8B-B14F-4D97-AF65-F5344CB8AC3E}">
        <p14:creationId xmlns:p14="http://schemas.microsoft.com/office/powerpoint/2010/main" val="560110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Picture Only">
    <p:spTree>
      <p:nvGrpSpPr>
        <p:cNvPr id="1" name=""/>
        <p:cNvGrpSpPr/>
        <p:nvPr/>
      </p:nvGrpSpPr>
      <p:grpSpPr>
        <a:xfrm>
          <a:off x="0" y="0"/>
          <a:ext cx="0" cy="0"/>
          <a:chOff x="0" y="0"/>
          <a:chExt cx="0" cy="0"/>
        </a:xfrm>
      </p:grpSpPr>
      <p:sp>
        <p:nvSpPr>
          <p:cNvPr id="4" name="Rectangle 3"/>
          <p:cNvSpPr/>
          <p:nvPr/>
        </p:nvSpPr>
        <p:spPr>
          <a:xfrm>
            <a:off x="0" y="6019800"/>
            <a:ext cx="12192000" cy="838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srgbClr val="FFFFFF"/>
              </a:solidFill>
            </a:endParaRPr>
          </a:p>
        </p:txBody>
      </p:sp>
      <p:pic>
        <p:nvPicPr>
          <p:cNvPr id="5" name="Picture 10" descr="IHI_Symb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87618" y="6224588"/>
            <a:ext cx="586316"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609600" y="1447800"/>
            <a:ext cx="10972800" cy="4648200"/>
          </a:xfrm>
        </p:spPr>
        <p:txBody>
          <a:bodyPr/>
          <a:lstStyle>
            <a:lvl1pPr marL="0" indent="0">
              <a:spcBef>
                <a:spcPts val="0"/>
              </a:spcBef>
              <a:buFont typeface="Arial" pitchFamily="34" charset="0"/>
              <a:buNone/>
              <a:defRPr>
                <a:solidFill>
                  <a:schemeClr val="tx1"/>
                </a:solidFill>
              </a:defRPr>
            </a:lvl1pPr>
          </a:lstStyle>
          <a:p>
            <a:pPr lvl="0"/>
            <a:r>
              <a:rPr lang="en-US" noProof="0" dirty="0" smtClean="0"/>
              <a:t>Click icon to add picture</a:t>
            </a:r>
            <a:endParaRPr lang="en-US" noProof="0" dirty="0"/>
          </a:p>
        </p:txBody>
      </p:sp>
      <p:sp>
        <p:nvSpPr>
          <p:cNvPr id="6" name="Slide Number Placeholder 2"/>
          <p:cNvSpPr>
            <a:spLocks noGrp="1"/>
          </p:cNvSpPr>
          <p:nvPr>
            <p:ph type="sldNum" sz="quarter" idx="11"/>
          </p:nvPr>
        </p:nvSpPr>
        <p:spPr>
          <a:xfrm>
            <a:off x="10972800" y="320676"/>
            <a:ext cx="736600" cy="365125"/>
          </a:xfrm>
        </p:spPr>
        <p:txBody>
          <a:bodyPr/>
          <a:lstStyle>
            <a:lvl1pPr>
              <a:defRPr b="1" smtClean="0">
                <a:solidFill>
                  <a:srgbClr val="777779"/>
                </a:solidFill>
                <a:latin typeface="Arial" panose="020B0604020202020204" pitchFamily="34" charset="0"/>
              </a:defRPr>
            </a:lvl1pPr>
          </a:lstStyle>
          <a:p>
            <a:pPr>
              <a:defRPr/>
            </a:pPr>
            <a:fld id="{39118E60-EC74-4DCA-8226-4533E2CCCCB6}" type="slidenum">
              <a:rPr lang="en-US" altLang="en-US"/>
              <a:pPr>
                <a:defRPr/>
              </a:pPr>
              <a:t>‹#›</a:t>
            </a:fld>
            <a:endParaRPr lang="en-US" altLang="en-US"/>
          </a:p>
        </p:txBody>
      </p:sp>
    </p:spTree>
    <p:extLst>
      <p:ext uri="{BB962C8B-B14F-4D97-AF65-F5344CB8AC3E}">
        <p14:creationId xmlns:p14="http://schemas.microsoft.com/office/powerpoint/2010/main" val="2684195650"/>
      </p:ext>
    </p:extLst>
  </p:cSld>
  <p:clrMapOvr>
    <a:masterClrMapping/>
  </p:clrMapOvr>
  <p:transition advClick="0"/>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326792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690529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4445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F8F899-7E76-4580-B049-2BEBEF1C8DDA}" type="datetimeFigureOut">
              <a:rPr lang="en-US" smtClean="0"/>
              <a:t>8/12/2015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F877-9724-442A-86B7-729207FA0FBE}" type="slidenum">
              <a:rPr lang="en-US" smtClean="0"/>
              <a:t>‹#›</a:t>
            </a:fld>
            <a:endParaRPr lang="en-US"/>
          </a:p>
        </p:txBody>
      </p:sp>
    </p:spTree>
    <p:extLst>
      <p:ext uri="{BB962C8B-B14F-4D97-AF65-F5344CB8AC3E}">
        <p14:creationId xmlns:p14="http://schemas.microsoft.com/office/powerpoint/2010/main" val="28952525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053677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32434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16118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491826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95476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228847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320923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060811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930400" y="2514600"/>
            <a:ext cx="9652000" cy="0"/>
          </a:xfrm>
          <a:prstGeom prst="line">
            <a:avLst/>
          </a:prstGeom>
          <a:noFill/>
          <a:ln w="12700">
            <a:solidFill>
              <a:schemeClr val="tx1"/>
            </a:solidFill>
            <a:round/>
            <a:headEnd/>
            <a:tailEnd/>
          </a:ln>
          <a:effectLst/>
        </p:spPr>
        <p:txBody>
          <a:bodyPr/>
          <a:lstStyle/>
          <a:p>
            <a:pPr eaLnBrk="0" fontAlgn="base" hangingPunct="0">
              <a:spcBef>
                <a:spcPct val="0"/>
              </a:spcBef>
              <a:spcAft>
                <a:spcPct val="0"/>
              </a:spcAft>
              <a:defRPr/>
            </a:pPr>
            <a:endParaRPr lang="en-US" sz="1800" dirty="0">
              <a:solidFill>
                <a:srgbClr val="000000"/>
              </a:solidFill>
              <a:latin typeface="Verdana" pitchFamily="34" charset="0"/>
            </a:endParaRPr>
          </a:p>
        </p:txBody>
      </p:sp>
      <p:grpSp>
        <p:nvGrpSpPr>
          <p:cNvPr id="5" name="Group 5"/>
          <p:cNvGrpSpPr>
            <a:grpSpLocks/>
          </p:cNvGrpSpPr>
          <p:nvPr/>
        </p:nvGrpSpPr>
        <p:grpSpPr bwMode="auto">
          <a:xfrm>
            <a:off x="-6235700" y="-342900"/>
            <a:ext cx="7924800" cy="4648200"/>
            <a:chOff x="-1344" y="-144"/>
            <a:chExt cx="1704" cy="1584"/>
          </a:xfrm>
        </p:grpSpPr>
        <p:sp>
          <p:nvSpPr>
            <p:cNvPr id="6" name="AutoShape 6"/>
            <p:cNvSpPr>
              <a:spLocks noChangeArrowheads="1"/>
            </p:cNvSpPr>
            <p:nvPr userDrawn="1"/>
          </p:nvSpPr>
          <p:spPr bwMode="auto">
            <a:xfrm>
              <a:off x="-1344" y="141"/>
              <a:ext cx="1704" cy="1299"/>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rgbClr val="50AA9B"/>
            </a:solidFill>
            <a:ln w="9525">
              <a:noFill/>
              <a:miter lim="800000"/>
              <a:headEnd/>
              <a:tailEnd/>
            </a:ln>
          </p:spPr>
          <p:txBody>
            <a:bodyPr/>
            <a:lstStyle/>
            <a:p>
              <a:pPr fontAlgn="base">
                <a:spcBef>
                  <a:spcPct val="0"/>
                </a:spcBef>
                <a:spcAft>
                  <a:spcPct val="0"/>
                </a:spcAft>
                <a:defRPr/>
              </a:pPr>
              <a:endParaRPr lang="en-US" sz="2400" dirty="0">
                <a:solidFill>
                  <a:srgbClr val="000000"/>
                </a:solidFill>
                <a:latin typeface="Times New Roman" pitchFamily="18" charset="0"/>
              </a:endParaRPr>
            </a:p>
          </p:txBody>
        </p:sp>
        <p:sp>
          <p:nvSpPr>
            <p:cNvPr id="7" name="AutoShape 7"/>
            <p:cNvSpPr>
              <a:spLocks noChangeArrowheads="1"/>
            </p:cNvSpPr>
            <p:nvPr userDrawn="1"/>
          </p:nvSpPr>
          <p:spPr bwMode="auto">
            <a:xfrm>
              <a:off x="-1007" y="-144"/>
              <a:ext cx="1281" cy="1311"/>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rgbClr val="510369"/>
            </a:solidFill>
            <a:ln w="9525">
              <a:noFill/>
              <a:miter lim="800000"/>
              <a:headEnd/>
              <a:tailEnd/>
            </a:ln>
          </p:spPr>
          <p:txBody>
            <a:bodyPr/>
            <a:lstStyle/>
            <a:p>
              <a:pPr fontAlgn="base">
                <a:spcBef>
                  <a:spcPct val="0"/>
                </a:spcBef>
                <a:spcAft>
                  <a:spcPct val="0"/>
                </a:spcAft>
                <a:defRPr/>
              </a:pPr>
              <a:endParaRPr lang="en-US" sz="1800" dirty="0">
                <a:solidFill>
                  <a:srgbClr val="000000"/>
                </a:solidFill>
              </a:endParaRPr>
            </a:p>
          </p:txBody>
        </p:sp>
      </p:grpSp>
      <p:sp>
        <p:nvSpPr>
          <p:cNvPr id="31747" name="Rectangle 3"/>
          <p:cNvSpPr>
            <a:spLocks noGrp="1" noChangeArrowheads="1"/>
          </p:cNvSpPr>
          <p:nvPr>
            <p:ph type="ctrTitle"/>
          </p:nvPr>
        </p:nvSpPr>
        <p:spPr>
          <a:xfrm>
            <a:off x="1924051" y="985839"/>
            <a:ext cx="9652000" cy="1444625"/>
          </a:xfrm>
        </p:spPr>
        <p:txBody>
          <a:bodyPr/>
          <a:lstStyle>
            <a:lvl1pPr algn="l">
              <a:defRPr sz="3600"/>
            </a:lvl1pPr>
          </a:lstStyle>
          <a:p>
            <a:r>
              <a:rPr lang="en-US"/>
              <a:t>Click to edit Master title style</a:t>
            </a:r>
          </a:p>
        </p:txBody>
      </p:sp>
      <p:sp>
        <p:nvSpPr>
          <p:cNvPr id="31748" name="Rectangle 4"/>
          <p:cNvSpPr>
            <a:spLocks noGrp="1" noChangeArrowheads="1"/>
          </p:cNvSpPr>
          <p:nvPr>
            <p:ph type="subTitle" idx="1"/>
          </p:nvPr>
        </p:nvSpPr>
        <p:spPr>
          <a:xfrm>
            <a:off x="1924051" y="2646363"/>
            <a:ext cx="9652000" cy="1752600"/>
          </a:xfrm>
        </p:spPr>
        <p:txBody>
          <a:bodyPr/>
          <a:lstStyle>
            <a:lvl1pPr marL="0" indent="0">
              <a:buFont typeface="Wingdings" pitchFamily="2" charset="2"/>
              <a:buNone/>
              <a:defRPr sz="2800"/>
            </a:lvl1pPr>
          </a:lstStyle>
          <a:p>
            <a:r>
              <a:rPr lang="en-US"/>
              <a:t>Click to edit Master subtitle style</a:t>
            </a:r>
          </a:p>
        </p:txBody>
      </p:sp>
      <p:pic>
        <p:nvPicPr>
          <p:cNvPr id="10" name="Picture 9"/>
          <p:cNvPicPr/>
          <p:nvPr userDrawn="1"/>
        </p:nvPicPr>
        <p:blipFill>
          <a:blip r:embed="rId2">
            <a:extLst>
              <a:ext uri="{28A0092B-C50C-407E-A947-70E740481C1C}">
                <a14:useLocalDpi xmlns:a14="http://schemas.microsoft.com/office/drawing/2010/main" val="0"/>
              </a:ext>
            </a:extLst>
          </a:blip>
          <a:srcRect t="16374" b="17545"/>
          <a:stretch>
            <a:fillRect/>
          </a:stretch>
        </p:blipFill>
        <p:spPr bwMode="auto">
          <a:xfrm>
            <a:off x="9347200" y="5715000"/>
            <a:ext cx="2479040" cy="883920"/>
          </a:xfrm>
          <a:prstGeom prst="rect">
            <a:avLst/>
          </a:prstGeom>
          <a:noFill/>
          <a:ln>
            <a:noFill/>
          </a:ln>
        </p:spPr>
      </p:pic>
    </p:spTree>
    <p:extLst>
      <p:ext uri="{BB962C8B-B14F-4D97-AF65-F5344CB8AC3E}">
        <p14:creationId xmlns:p14="http://schemas.microsoft.com/office/powerpoint/2010/main" val="15078543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996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image" Target="../media/image15.png"/><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theme" Target="../theme/theme12.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image" Target="../media/image19.jpeg"/><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heme" Target="../theme/theme13.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5" Type="http://schemas.openxmlformats.org/officeDocument/2006/relationships/slideLayout" Target="../slideLayouts/slideLayout153.xml"/><Relationship Id="rId4"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3.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theme" Target="../theme/theme15.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4.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heme" Target="../theme/theme16.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5.xml"/><Relationship Id="rId13" Type="http://schemas.openxmlformats.org/officeDocument/2006/relationships/theme" Target="../theme/theme17.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12" Type="http://schemas.openxmlformats.org/officeDocument/2006/relationships/slideLayout" Target="../slideLayouts/slideLayout189.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5" Type="http://schemas.openxmlformats.org/officeDocument/2006/relationships/slideLayout" Target="../slideLayouts/slideLayout182.xml"/><Relationship Id="rId10" Type="http://schemas.openxmlformats.org/officeDocument/2006/relationships/slideLayout" Target="../slideLayouts/slideLayout187.xml"/><Relationship Id="rId4" Type="http://schemas.openxmlformats.org/officeDocument/2006/relationships/slideLayout" Target="../slideLayouts/slideLayout181.xml"/><Relationship Id="rId9" Type="http://schemas.openxmlformats.org/officeDocument/2006/relationships/slideLayout" Target="../slideLayouts/slideLayout186.xml"/><Relationship Id="rId14" Type="http://schemas.openxmlformats.org/officeDocument/2006/relationships/image" Target="../media/image22.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18" Type="http://schemas.openxmlformats.org/officeDocument/2006/relationships/theme" Target="../theme/theme18.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17" Type="http://schemas.openxmlformats.org/officeDocument/2006/relationships/slideLayout" Target="../slideLayouts/slideLayout206.xml"/><Relationship Id="rId2" Type="http://schemas.openxmlformats.org/officeDocument/2006/relationships/slideLayout" Target="../slideLayouts/slideLayout191.xml"/><Relationship Id="rId16" Type="http://schemas.openxmlformats.org/officeDocument/2006/relationships/slideLayout" Target="../slideLayouts/slideLayout205.xml"/><Relationship Id="rId20" Type="http://schemas.openxmlformats.org/officeDocument/2006/relationships/image" Target="../media/image26.emf"/><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slideLayout" Target="../slideLayouts/slideLayout204.xml"/><Relationship Id="rId10" Type="http://schemas.openxmlformats.org/officeDocument/2006/relationships/slideLayout" Target="../slideLayouts/slideLayout199.xml"/><Relationship Id="rId19" Type="http://schemas.openxmlformats.org/officeDocument/2006/relationships/image" Target="../media/image25.emf"/><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4.xml"/><Relationship Id="rId13" Type="http://schemas.openxmlformats.org/officeDocument/2006/relationships/slideLayout" Target="../slideLayouts/slideLayout219.xml"/><Relationship Id="rId18" Type="http://schemas.openxmlformats.org/officeDocument/2006/relationships/theme" Target="../theme/theme19.xml"/><Relationship Id="rId3" Type="http://schemas.openxmlformats.org/officeDocument/2006/relationships/slideLayout" Target="../slideLayouts/slideLayout209.xml"/><Relationship Id="rId7" Type="http://schemas.openxmlformats.org/officeDocument/2006/relationships/slideLayout" Target="../slideLayouts/slideLayout213.xml"/><Relationship Id="rId12" Type="http://schemas.openxmlformats.org/officeDocument/2006/relationships/slideLayout" Target="../slideLayouts/slideLayout218.xml"/><Relationship Id="rId17" Type="http://schemas.openxmlformats.org/officeDocument/2006/relationships/slideLayout" Target="../slideLayouts/slideLayout223.xml"/><Relationship Id="rId2" Type="http://schemas.openxmlformats.org/officeDocument/2006/relationships/slideLayout" Target="../slideLayouts/slideLayout208.xml"/><Relationship Id="rId16" Type="http://schemas.openxmlformats.org/officeDocument/2006/relationships/slideLayout" Target="../slideLayouts/slideLayout222.xml"/><Relationship Id="rId20" Type="http://schemas.openxmlformats.org/officeDocument/2006/relationships/image" Target="../media/image26.emf"/><Relationship Id="rId1" Type="http://schemas.openxmlformats.org/officeDocument/2006/relationships/slideLayout" Target="../slideLayouts/slideLayout207.xml"/><Relationship Id="rId6" Type="http://schemas.openxmlformats.org/officeDocument/2006/relationships/slideLayout" Target="../slideLayouts/slideLayout212.xml"/><Relationship Id="rId11" Type="http://schemas.openxmlformats.org/officeDocument/2006/relationships/slideLayout" Target="../slideLayouts/slideLayout217.xml"/><Relationship Id="rId5" Type="http://schemas.openxmlformats.org/officeDocument/2006/relationships/slideLayout" Target="../slideLayouts/slideLayout211.xml"/><Relationship Id="rId15" Type="http://schemas.openxmlformats.org/officeDocument/2006/relationships/slideLayout" Target="../slideLayouts/slideLayout221.xml"/><Relationship Id="rId10" Type="http://schemas.openxmlformats.org/officeDocument/2006/relationships/slideLayout" Target="../slideLayouts/slideLayout216.xml"/><Relationship Id="rId19" Type="http://schemas.openxmlformats.org/officeDocument/2006/relationships/image" Target="../media/image25.emf"/><Relationship Id="rId4" Type="http://schemas.openxmlformats.org/officeDocument/2006/relationships/slideLayout" Target="../slideLayouts/slideLayout210.xml"/><Relationship Id="rId9" Type="http://schemas.openxmlformats.org/officeDocument/2006/relationships/slideLayout" Target="../slideLayouts/slideLayout215.xml"/><Relationship Id="rId14" Type="http://schemas.openxmlformats.org/officeDocument/2006/relationships/slideLayout" Target="../slideLayouts/slideLayout2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0.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5.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10" Type="http://schemas.openxmlformats.org/officeDocument/2006/relationships/theme" Target="../theme/theme6.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10.jpe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7.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8.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image" Target="../media/image13.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2D050"/>
            </a:gs>
            <a:gs pos="77000">
              <a:schemeClr val="bg1"/>
            </a:gs>
            <a:gs pos="6000">
              <a:srgbClr val="92D050"/>
            </a:gs>
            <a:gs pos="45000">
              <a:schemeClr val="accent1">
                <a:lumMod val="30000"/>
                <a:lumOff val="7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F8F899-7E76-4580-B049-2BEBEF1C8DDA}" type="datetimeFigureOut">
              <a:rPr lang="en-US" smtClean="0"/>
              <a:t>8/12/2015</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6F877-9724-442A-86B7-729207FA0FBE}" type="slidenum">
              <a:rPr lang="en-US" smtClean="0"/>
              <a:t>‹#›</a:t>
            </a:fld>
            <a:endParaRPr lang="en-US"/>
          </a:p>
        </p:txBody>
      </p:sp>
    </p:spTree>
    <p:extLst>
      <p:ext uri="{BB962C8B-B14F-4D97-AF65-F5344CB8AC3E}">
        <p14:creationId xmlns:p14="http://schemas.microsoft.com/office/powerpoint/2010/main" val="1340031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18" name="Group 2"/>
          <p:cNvGrpSpPr>
            <a:grpSpLocks/>
          </p:cNvGrpSpPr>
          <p:nvPr/>
        </p:nvGrpSpPr>
        <p:grpSpPr bwMode="auto">
          <a:xfrm>
            <a:off x="-2844800" y="-190500"/>
            <a:ext cx="3606800" cy="2514600"/>
            <a:chOff x="-1344" y="-144"/>
            <a:chExt cx="1704" cy="1584"/>
          </a:xfrm>
        </p:grpSpPr>
        <p:sp>
          <p:nvSpPr>
            <p:cNvPr id="30723" name="AutoShape 3"/>
            <p:cNvSpPr>
              <a:spLocks noChangeArrowheads="1"/>
            </p:cNvSpPr>
            <p:nvPr userDrawn="1"/>
          </p:nvSpPr>
          <p:spPr bwMode="auto">
            <a:xfrm>
              <a:off x="-1344" y="141"/>
              <a:ext cx="1704" cy="1299"/>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rgbClr val="50AA9B"/>
            </a:solidFill>
            <a:ln w="9525">
              <a:noFill/>
              <a:miter lim="800000"/>
              <a:headEnd/>
              <a:tailEnd/>
            </a:ln>
          </p:spPr>
          <p:txBody>
            <a:bodyPr/>
            <a:lstStyle/>
            <a:p>
              <a:pPr fontAlgn="base">
                <a:spcBef>
                  <a:spcPct val="0"/>
                </a:spcBef>
                <a:spcAft>
                  <a:spcPct val="0"/>
                </a:spcAft>
                <a:defRPr/>
              </a:pPr>
              <a:endParaRPr lang="en-US" sz="2400" dirty="0">
                <a:solidFill>
                  <a:srgbClr val="000000"/>
                </a:solidFill>
                <a:latin typeface="Times New Roman" pitchFamily="18" charset="0"/>
              </a:endParaRPr>
            </a:p>
          </p:txBody>
        </p:sp>
        <p:sp>
          <p:nvSpPr>
            <p:cNvPr id="30724" name="AutoShape 4"/>
            <p:cNvSpPr>
              <a:spLocks noChangeArrowheads="1"/>
            </p:cNvSpPr>
            <p:nvPr userDrawn="1"/>
          </p:nvSpPr>
          <p:spPr bwMode="auto">
            <a:xfrm>
              <a:off x="-1007" y="-144"/>
              <a:ext cx="1281" cy="1311"/>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rgbClr val="510369"/>
            </a:solidFill>
            <a:ln w="9525">
              <a:noFill/>
              <a:miter lim="800000"/>
              <a:headEnd/>
              <a:tailEnd/>
            </a:ln>
          </p:spPr>
          <p:txBody>
            <a:bodyPr/>
            <a:lstStyle/>
            <a:p>
              <a:pPr fontAlgn="base">
                <a:spcBef>
                  <a:spcPct val="0"/>
                </a:spcBef>
                <a:spcAft>
                  <a:spcPct val="0"/>
                </a:spcAft>
                <a:defRPr/>
              </a:pPr>
              <a:endParaRPr lang="en-US" sz="1800" dirty="0">
                <a:solidFill>
                  <a:srgbClr val="000000"/>
                </a:solidFill>
              </a:endParaRPr>
            </a:p>
          </p:txBody>
        </p:sp>
      </p:grpSp>
      <p:sp>
        <p:nvSpPr>
          <p:cNvPr id="9219" name="Rectangle 5"/>
          <p:cNvSpPr>
            <a:spLocks noGrp="1" noChangeArrowheads="1"/>
          </p:cNvSpPr>
          <p:nvPr>
            <p:ph type="title"/>
          </p:nvPr>
        </p:nvSpPr>
        <p:spPr bwMode="auto">
          <a:xfrm>
            <a:off x="914401" y="152400"/>
            <a:ext cx="106637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9220" name="Rectangle 6"/>
          <p:cNvSpPr>
            <a:spLocks noGrp="1" noChangeArrowheads="1"/>
          </p:cNvSpPr>
          <p:nvPr>
            <p:ph type="body" idx="1"/>
          </p:nvPr>
        </p:nvSpPr>
        <p:spPr bwMode="auto">
          <a:xfrm>
            <a:off x="914401" y="1447800"/>
            <a:ext cx="1066376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30" name="Text Box 10"/>
          <p:cNvSpPr txBox="1">
            <a:spLocks noChangeArrowheads="1"/>
          </p:cNvSpPr>
          <p:nvPr userDrawn="1"/>
        </p:nvSpPr>
        <p:spPr bwMode="auto">
          <a:xfrm>
            <a:off x="800100" y="6334125"/>
            <a:ext cx="2743200" cy="274638"/>
          </a:xfrm>
          <a:prstGeom prst="rect">
            <a:avLst/>
          </a:prstGeom>
          <a:noFill/>
          <a:ln w="9525">
            <a:noFill/>
            <a:miter lim="800000"/>
            <a:headEnd/>
            <a:tailEnd/>
          </a:ln>
          <a:effectLst/>
        </p:spPr>
        <p:txBody>
          <a:bodyPr>
            <a:spAutoFit/>
          </a:bodyPr>
          <a:lstStyle/>
          <a:p>
            <a:pPr eaLnBrk="0" fontAlgn="base" hangingPunct="0">
              <a:spcBef>
                <a:spcPct val="50000"/>
              </a:spcBef>
              <a:spcAft>
                <a:spcPct val="0"/>
              </a:spcAft>
              <a:defRPr/>
            </a:pPr>
            <a:endParaRPr lang="en-US" sz="1200" dirty="0">
              <a:solidFill>
                <a:srgbClr val="000000"/>
              </a:solidFill>
            </a:endParaRPr>
          </a:p>
        </p:txBody>
      </p:sp>
      <p:sp>
        <p:nvSpPr>
          <p:cNvPr id="30733" name="Text Box 13"/>
          <p:cNvSpPr txBox="1">
            <a:spLocks noChangeArrowheads="1"/>
          </p:cNvSpPr>
          <p:nvPr userDrawn="1"/>
        </p:nvSpPr>
        <p:spPr bwMode="auto">
          <a:xfrm>
            <a:off x="11722101" y="6534151"/>
            <a:ext cx="546100" cy="244475"/>
          </a:xfrm>
          <a:prstGeom prst="rect">
            <a:avLst/>
          </a:prstGeom>
          <a:noFill/>
          <a:ln w="9525">
            <a:noFill/>
            <a:miter lim="800000"/>
            <a:headEnd/>
            <a:tailEnd/>
          </a:ln>
          <a:effectLst/>
        </p:spPr>
        <p:txBody>
          <a:bodyPr>
            <a:spAutoFit/>
          </a:bodyPr>
          <a:lstStyle/>
          <a:p>
            <a:pPr eaLnBrk="0" fontAlgn="base" hangingPunct="0">
              <a:spcBef>
                <a:spcPct val="50000"/>
              </a:spcBef>
              <a:spcAft>
                <a:spcPct val="0"/>
              </a:spcAft>
              <a:defRPr/>
            </a:pPr>
            <a:fld id="{86A8BEB3-D431-4198-A69F-4FD2D8583FB2}" type="slidenum">
              <a:rPr lang="en-US" sz="1000">
                <a:solidFill>
                  <a:srgbClr val="000000"/>
                </a:solidFill>
              </a:rPr>
              <a:pPr eaLnBrk="0" fontAlgn="base" hangingPunct="0">
                <a:spcBef>
                  <a:spcPct val="50000"/>
                </a:spcBef>
                <a:spcAft>
                  <a:spcPct val="0"/>
                </a:spcAft>
                <a:defRPr/>
              </a:pPr>
              <a:t>‹#›</a:t>
            </a:fld>
            <a:endParaRPr lang="en-US" sz="1000" dirty="0">
              <a:solidFill>
                <a:srgbClr val="000000"/>
              </a:solidFill>
            </a:endParaRPr>
          </a:p>
        </p:txBody>
      </p:sp>
      <p:pic>
        <p:nvPicPr>
          <p:cNvPr id="10" name="Picture 9"/>
          <p:cNvPicPr/>
          <p:nvPr userDrawn="1"/>
        </p:nvPicPr>
        <p:blipFill>
          <a:blip r:embed="rId15">
            <a:extLst>
              <a:ext uri="{28A0092B-C50C-407E-A947-70E740481C1C}">
                <a14:useLocalDpi xmlns:a14="http://schemas.microsoft.com/office/drawing/2010/main" val="0"/>
              </a:ext>
            </a:extLst>
          </a:blip>
          <a:srcRect t="16374" b="17545"/>
          <a:stretch>
            <a:fillRect/>
          </a:stretch>
        </p:blipFill>
        <p:spPr bwMode="auto">
          <a:xfrm>
            <a:off x="9042400" y="5785079"/>
            <a:ext cx="2479040" cy="883920"/>
          </a:xfrm>
          <a:prstGeom prst="rect">
            <a:avLst/>
          </a:prstGeom>
          <a:noFill/>
          <a:ln>
            <a:noFill/>
          </a:ln>
        </p:spPr>
      </p:pic>
    </p:spTree>
    <p:extLst>
      <p:ext uri="{BB962C8B-B14F-4D97-AF65-F5344CB8AC3E}">
        <p14:creationId xmlns:p14="http://schemas.microsoft.com/office/powerpoint/2010/main" val="23577331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Lst>
  <p:timing>
    <p:tnLst>
      <p:par>
        <p:cTn id="1" dur="indefinite" restart="never" nodeType="tmRoot"/>
      </p:par>
    </p:tnLst>
  </p:timing>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defRPr>
      </a:lvl2pPr>
      <a:lvl3pPr algn="ctr" rtl="0" eaLnBrk="0" fontAlgn="base" hangingPunct="0">
        <a:spcBef>
          <a:spcPct val="0"/>
        </a:spcBef>
        <a:spcAft>
          <a:spcPct val="0"/>
        </a:spcAft>
        <a:defRPr sz="3200">
          <a:solidFill>
            <a:schemeClr val="tx2"/>
          </a:solidFill>
          <a:latin typeface="Arial" charset="0"/>
        </a:defRPr>
      </a:lvl3pPr>
      <a:lvl4pPr algn="ctr" rtl="0" eaLnBrk="0" fontAlgn="base" hangingPunct="0">
        <a:spcBef>
          <a:spcPct val="0"/>
        </a:spcBef>
        <a:spcAft>
          <a:spcPct val="0"/>
        </a:spcAft>
        <a:defRPr sz="3200">
          <a:solidFill>
            <a:schemeClr val="tx2"/>
          </a:solidFill>
          <a:latin typeface="Arial" charset="0"/>
        </a:defRPr>
      </a:lvl4pPr>
      <a:lvl5pPr algn="ctr" rtl="0" eaLnBrk="0" fontAlgn="base" hangingPunct="0">
        <a:spcBef>
          <a:spcPct val="0"/>
        </a:spcBef>
        <a:spcAft>
          <a:spcPct val="0"/>
        </a:spcAft>
        <a:defRPr sz="3200">
          <a:solidFill>
            <a:schemeClr val="tx2"/>
          </a:solidFill>
          <a:latin typeface="Arial" charset="0"/>
        </a:defRPr>
      </a:lvl5pPr>
      <a:lvl6pPr marL="457200" algn="ctr" rtl="0" fontAlgn="base">
        <a:spcBef>
          <a:spcPct val="0"/>
        </a:spcBef>
        <a:spcAft>
          <a:spcPct val="0"/>
        </a:spcAft>
        <a:defRPr sz="3200">
          <a:solidFill>
            <a:schemeClr val="tx2"/>
          </a:solidFill>
          <a:latin typeface="Arial" charset="0"/>
        </a:defRPr>
      </a:lvl6pPr>
      <a:lvl7pPr marL="914400" algn="ctr" rtl="0" fontAlgn="base">
        <a:spcBef>
          <a:spcPct val="0"/>
        </a:spcBef>
        <a:spcAft>
          <a:spcPct val="0"/>
        </a:spcAft>
        <a:defRPr sz="3200">
          <a:solidFill>
            <a:schemeClr val="tx2"/>
          </a:solidFill>
          <a:latin typeface="Arial" charset="0"/>
        </a:defRPr>
      </a:lvl7pPr>
      <a:lvl8pPr marL="1371600" algn="ctr" rtl="0" fontAlgn="base">
        <a:spcBef>
          <a:spcPct val="0"/>
        </a:spcBef>
        <a:spcAft>
          <a:spcPct val="0"/>
        </a:spcAft>
        <a:defRPr sz="3200">
          <a:solidFill>
            <a:schemeClr val="tx2"/>
          </a:solidFill>
          <a:latin typeface="Arial" charset="0"/>
        </a:defRPr>
      </a:lvl8pPr>
      <a:lvl9pPr marL="1828800" algn="ctr" rtl="0" fontAlgn="base">
        <a:spcBef>
          <a:spcPct val="0"/>
        </a:spcBef>
        <a:spcAft>
          <a:spcPct val="0"/>
        </a:spcAft>
        <a:defRPr sz="3200">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l"/>
        <a:defRPr sz="2200">
          <a:solidFill>
            <a:schemeClr val="tx1"/>
          </a:solidFill>
          <a:latin typeface="+mn-lt"/>
        </a:defRPr>
      </a:lvl2pPr>
      <a:lvl3pPr marL="1143000" indent="-228600" algn="l" rtl="0" eaLnBrk="0" fontAlgn="base" hangingPunct="0">
        <a:spcBef>
          <a:spcPct val="20000"/>
        </a:spcBef>
        <a:spcAft>
          <a:spcPct val="0"/>
        </a:spcAft>
        <a:buClr>
          <a:schemeClr val="tx2"/>
        </a:buClr>
        <a:buSzPct val="65000"/>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tx2"/>
        </a:buClr>
        <a:buSzPct val="60000"/>
        <a:buFont typeface="Wingdings" pitchFamily="2" charset="2"/>
        <a:buChar char="¡"/>
        <a:defRPr sz="1600">
          <a:solidFill>
            <a:schemeClr val="tx1"/>
          </a:solidFill>
          <a:latin typeface="+mn-lt"/>
        </a:defRPr>
      </a:lvl5pPr>
      <a:lvl6pPr marL="2514600" indent="-228600" algn="l" rtl="0" fontAlgn="base">
        <a:spcBef>
          <a:spcPct val="20000"/>
        </a:spcBef>
        <a:spcAft>
          <a:spcPct val="0"/>
        </a:spcAft>
        <a:buClr>
          <a:schemeClr val="tx2"/>
        </a:buClr>
        <a:buSzPct val="60000"/>
        <a:buFont typeface="Wingdings" pitchFamily="2" charset="2"/>
        <a:buChar char="¡"/>
        <a:defRPr sz="1600">
          <a:solidFill>
            <a:schemeClr val="tx1"/>
          </a:solidFill>
          <a:latin typeface="+mn-lt"/>
        </a:defRPr>
      </a:lvl6pPr>
      <a:lvl7pPr marL="2971800" indent="-228600" algn="l" rtl="0" fontAlgn="base">
        <a:spcBef>
          <a:spcPct val="20000"/>
        </a:spcBef>
        <a:spcAft>
          <a:spcPct val="0"/>
        </a:spcAft>
        <a:buClr>
          <a:schemeClr val="tx2"/>
        </a:buClr>
        <a:buSzPct val="60000"/>
        <a:buFont typeface="Wingdings" pitchFamily="2" charset="2"/>
        <a:buChar char="¡"/>
        <a:defRPr sz="1600">
          <a:solidFill>
            <a:schemeClr val="tx1"/>
          </a:solidFill>
          <a:latin typeface="+mn-lt"/>
        </a:defRPr>
      </a:lvl7pPr>
      <a:lvl8pPr marL="3429000" indent="-228600" algn="l" rtl="0" fontAlgn="base">
        <a:spcBef>
          <a:spcPct val="20000"/>
        </a:spcBef>
        <a:spcAft>
          <a:spcPct val="0"/>
        </a:spcAft>
        <a:buClr>
          <a:schemeClr val="tx2"/>
        </a:buClr>
        <a:buSzPct val="60000"/>
        <a:buFont typeface="Wingdings" pitchFamily="2" charset="2"/>
        <a:buChar char="¡"/>
        <a:defRPr sz="1600">
          <a:solidFill>
            <a:schemeClr val="tx1"/>
          </a:solidFill>
          <a:latin typeface="+mn-lt"/>
        </a:defRPr>
      </a:lvl8pPr>
      <a:lvl9pPr marL="3886200" indent="-228600" algn="l" rtl="0" fontAlgn="base">
        <a:spcBef>
          <a:spcPct val="20000"/>
        </a:spcBef>
        <a:spcAft>
          <a:spcPct val="0"/>
        </a:spcAft>
        <a:buClr>
          <a:schemeClr val="tx2"/>
        </a:buClr>
        <a:buSzPct val="60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89FA6-C7C6-4F8A-80ED-38117361701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80F3D4-7682-4ED8-B6D5-7B830E1A62B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963584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1" r:id="rId12"/>
    <p:sldLayoutId id="214748378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837FD159-DDC1-4F57-89D8-9EE83D9A46B3}" type="datetimeFigureOut">
              <a:rPr lang="en-US" smtClean="0"/>
              <a:pPr/>
              <a:t>8/12/2015</a:t>
            </a:fld>
            <a:endParaRPr lang="en-US"/>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48B10B99-6361-49CE-A343-208B9D85C442}" type="slidenum">
              <a:rPr lang="en-US" smtClean="0"/>
              <a:pPr/>
              <a:t>‹#›</a:t>
            </a:fld>
            <a:endParaRPr lang="en-US"/>
          </a:p>
        </p:txBody>
      </p:sp>
    </p:spTree>
    <p:extLst>
      <p:ext uri="{BB962C8B-B14F-4D97-AF65-F5344CB8AC3E}">
        <p14:creationId xmlns:p14="http://schemas.microsoft.com/office/powerpoint/2010/main" val="3515511477"/>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lt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764EEB4A-5906-469C-8314-9C829EA3116C}" type="slidenum">
              <a:rPr lang="en-US" altLang="en-US">
                <a:solidFill>
                  <a:srgbClr val="000000"/>
                </a:solidFill>
              </a:rPr>
              <a:pPr fontAlgn="base">
                <a:spcBef>
                  <a:spcPct val="0"/>
                </a:spcBef>
                <a:spcAft>
                  <a:spcPct val="0"/>
                </a:spcAft>
              </a:pPr>
              <a:t>‹#›</a:t>
            </a:fld>
            <a:endParaRPr lang="en-US" altLang="en-US">
              <a:solidFill>
                <a:srgbClr val="000000"/>
              </a:solidFill>
            </a:endParaRPr>
          </a:p>
        </p:txBody>
      </p:sp>
      <p:pic>
        <p:nvPicPr>
          <p:cNvPr id="1031" name="Picture 7" descr="NNCC_logo_acronym_4c - smalle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6400" y="4800601"/>
            <a:ext cx="1219200" cy="1852613"/>
          </a:xfrm>
          <a:prstGeom prst="rect">
            <a:avLst/>
          </a:prstGeom>
          <a:noFill/>
          <a:extLst>
            <a:ext uri="{909E8E84-426E-40DD-AFC4-6F175D3DCCD1}">
              <a14:hiddenFill xmlns:a14="http://schemas.microsoft.com/office/drawing/2010/main">
                <a:solidFill>
                  <a:srgbClr val="FFFFFF"/>
                </a:solidFill>
              </a14:hiddenFill>
            </a:ext>
          </a:extLst>
        </p:spPr>
      </p:pic>
      <p:sp>
        <p:nvSpPr>
          <p:cNvPr id="1032" name="Line 8"/>
          <p:cNvSpPr>
            <a:spLocks noChangeShapeType="1"/>
          </p:cNvSpPr>
          <p:nvPr/>
        </p:nvSpPr>
        <p:spPr bwMode="auto">
          <a:xfrm>
            <a:off x="2032000" y="6172200"/>
            <a:ext cx="95504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1033" name="Line 9"/>
          <p:cNvSpPr>
            <a:spLocks noChangeShapeType="1"/>
          </p:cNvSpPr>
          <p:nvPr/>
        </p:nvSpPr>
        <p:spPr bwMode="auto">
          <a:xfrm>
            <a:off x="508000" y="1295400"/>
            <a:ext cx="110744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Tree>
    <p:extLst>
      <p:ext uri="{BB962C8B-B14F-4D97-AF65-F5344CB8AC3E}">
        <p14:creationId xmlns:p14="http://schemas.microsoft.com/office/powerpoint/2010/main" val="3812266943"/>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hf hdr="0" ftr="0" dt="0"/>
  <p:txStyles>
    <p:titleStyle>
      <a:lvl1pPr algn="ctr" rtl="0" eaLnBrk="1" fontAlgn="base" hangingPunct="1">
        <a:spcBef>
          <a:spcPct val="0"/>
        </a:spcBef>
        <a:spcAft>
          <a:spcPct val="0"/>
        </a:spcAft>
        <a:defRPr sz="4400" b="1">
          <a:solidFill>
            <a:srgbClr val="336699"/>
          </a:solidFill>
          <a:latin typeface="+mj-lt"/>
          <a:ea typeface="+mj-ea"/>
          <a:cs typeface="+mj-cs"/>
        </a:defRPr>
      </a:lvl1pPr>
      <a:lvl2pPr algn="ctr" rtl="0" eaLnBrk="1" fontAlgn="base" hangingPunct="1">
        <a:spcBef>
          <a:spcPct val="0"/>
        </a:spcBef>
        <a:spcAft>
          <a:spcPct val="0"/>
        </a:spcAft>
        <a:defRPr sz="4400" b="1">
          <a:solidFill>
            <a:srgbClr val="336699"/>
          </a:solidFill>
          <a:latin typeface="Arial" charset="0"/>
        </a:defRPr>
      </a:lvl2pPr>
      <a:lvl3pPr algn="ctr" rtl="0" eaLnBrk="1" fontAlgn="base" hangingPunct="1">
        <a:spcBef>
          <a:spcPct val="0"/>
        </a:spcBef>
        <a:spcAft>
          <a:spcPct val="0"/>
        </a:spcAft>
        <a:defRPr sz="4400" b="1">
          <a:solidFill>
            <a:srgbClr val="336699"/>
          </a:solidFill>
          <a:latin typeface="Arial" charset="0"/>
        </a:defRPr>
      </a:lvl3pPr>
      <a:lvl4pPr algn="ctr" rtl="0" eaLnBrk="1" fontAlgn="base" hangingPunct="1">
        <a:spcBef>
          <a:spcPct val="0"/>
        </a:spcBef>
        <a:spcAft>
          <a:spcPct val="0"/>
        </a:spcAft>
        <a:defRPr sz="4400" b="1">
          <a:solidFill>
            <a:srgbClr val="336699"/>
          </a:solidFill>
          <a:latin typeface="Arial" charset="0"/>
        </a:defRPr>
      </a:lvl4pPr>
      <a:lvl5pPr algn="ctr" rtl="0" eaLnBrk="1" fontAlgn="base" hangingPunct="1">
        <a:spcBef>
          <a:spcPct val="0"/>
        </a:spcBef>
        <a:spcAft>
          <a:spcPct val="0"/>
        </a:spcAft>
        <a:defRPr sz="4400" b="1">
          <a:solidFill>
            <a:srgbClr val="336699"/>
          </a:solidFill>
          <a:latin typeface="Arial" charset="0"/>
        </a:defRPr>
      </a:lvl5pPr>
      <a:lvl6pPr marL="457200" algn="ctr" rtl="0" eaLnBrk="1" fontAlgn="base" hangingPunct="1">
        <a:spcBef>
          <a:spcPct val="0"/>
        </a:spcBef>
        <a:spcAft>
          <a:spcPct val="0"/>
        </a:spcAft>
        <a:defRPr sz="4400" b="1">
          <a:solidFill>
            <a:srgbClr val="336699"/>
          </a:solidFill>
          <a:latin typeface="Arial" charset="0"/>
        </a:defRPr>
      </a:lvl6pPr>
      <a:lvl7pPr marL="914400" algn="ctr" rtl="0" eaLnBrk="1" fontAlgn="base" hangingPunct="1">
        <a:spcBef>
          <a:spcPct val="0"/>
        </a:spcBef>
        <a:spcAft>
          <a:spcPct val="0"/>
        </a:spcAft>
        <a:defRPr sz="4400" b="1">
          <a:solidFill>
            <a:srgbClr val="336699"/>
          </a:solidFill>
          <a:latin typeface="Arial" charset="0"/>
        </a:defRPr>
      </a:lvl7pPr>
      <a:lvl8pPr marL="1371600" algn="ctr" rtl="0" eaLnBrk="1" fontAlgn="base" hangingPunct="1">
        <a:spcBef>
          <a:spcPct val="0"/>
        </a:spcBef>
        <a:spcAft>
          <a:spcPct val="0"/>
        </a:spcAft>
        <a:defRPr sz="4400" b="1">
          <a:solidFill>
            <a:srgbClr val="336699"/>
          </a:solidFill>
          <a:latin typeface="Arial" charset="0"/>
        </a:defRPr>
      </a:lvl8pPr>
      <a:lvl9pPr marL="1828800" algn="ctr" rtl="0" eaLnBrk="1" fontAlgn="base" hangingPunct="1">
        <a:spcBef>
          <a:spcPct val="0"/>
        </a:spcBef>
        <a:spcAft>
          <a:spcPct val="0"/>
        </a:spcAft>
        <a:defRPr sz="4400" b="1">
          <a:solidFill>
            <a:srgbClr val="336699"/>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816864" y="1803400"/>
            <a:ext cx="10871200" cy="4323080"/>
          </a:xfrm>
          <a:prstGeom prst="rect">
            <a:avLst/>
          </a:prstGeom>
        </p:spPr>
        <p:txBody>
          <a:bodyPr vert="horz">
            <a:normAutofit/>
          </a:bodyPr>
          <a:lstStyle>
            <a:extLst/>
          </a:lstStyle>
          <a:p>
            <a:pPr lvl="0" eaLnBrk="1" latinLnBrk="1" hangingPunct="1"/>
            <a:r>
              <a:rPr kumimoji="0" lang="en-US" smtClean="0"/>
              <a:t>Click to edit Master text styles</a:t>
            </a:r>
          </a:p>
          <a:p>
            <a:pPr lvl="1" eaLnBrk="1" latinLnBrk="1" hangingPunct="1"/>
            <a:r>
              <a:rPr kumimoji="0" lang="en-US" smtClean="0"/>
              <a:t>Second level</a:t>
            </a:r>
          </a:p>
          <a:p>
            <a:pPr lvl="2" eaLnBrk="1" latinLnBrk="1" hangingPunct="1"/>
            <a:r>
              <a:rPr kumimoji="0" lang="en-US" smtClean="0"/>
              <a:t>Third level</a:t>
            </a:r>
          </a:p>
          <a:p>
            <a:pPr lvl="3" eaLnBrk="1" latinLnBrk="1" hangingPunct="1"/>
            <a:r>
              <a:rPr kumimoji="0" lang="en-US" smtClean="0"/>
              <a:t>Fourth level</a:t>
            </a:r>
          </a:p>
          <a:p>
            <a:pPr lvl="4" eaLnBrk="1" latinLnBrk="1" hangingPunct="1"/>
            <a:r>
              <a:rPr kumimoji="0" lang="en-US" smtClean="0"/>
              <a:t>Fifth level</a:t>
            </a:r>
            <a:endParaRPr kumimoji="0" lang="en-US"/>
          </a:p>
        </p:txBody>
      </p:sp>
      <p:sp>
        <p:nvSpPr>
          <p:cNvPr id="14" name="Date Placeholder 13"/>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a:solidFill>
                  <a:schemeClr val="tx2"/>
                </a:solidFill>
              </a:defRPr>
            </a:lvl1pPr>
            <a:extLst/>
          </a:lstStyle>
          <a:p>
            <a:fld id="{E4606EA6-EFEA-4C30-9264-4F9291A5780D}" type="datetime1">
              <a:rPr lang="en-US" smtClean="0">
                <a:solidFill>
                  <a:srgbClr val="464646"/>
                </a:solidFill>
              </a:rPr>
              <a:pPr/>
              <a:t>8/12/2015</a:t>
            </a:fld>
            <a:endParaRPr lang="en-US" dirty="0">
              <a:solidFill>
                <a:srgbClr val="464646"/>
              </a:solidFill>
            </a:endParaRPr>
          </a:p>
        </p:txBody>
      </p:sp>
      <p:sp>
        <p:nvSpPr>
          <p:cNvPr id="3" name="Footer Placeholder 2"/>
          <p:cNvSpPr>
            <a:spLocks noGrp="1"/>
          </p:cNvSpPr>
          <p:nvPr>
            <p:ph type="ftr" sz="quarter" idx="3"/>
          </p:nvPr>
        </p:nvSpPr>
        <p:spPr>
          <a:xfrm>
            <a:off x="812803" y="6248208"/>
            <a:ext cx="7228111" cy="365125"/>
          </a:xfrm>
          <a:prstGeom prst="rect">
            <a:avLst/>
          </a:prstGeom>
        </p:spPr>
        <p:txBody>
          <a:bodyPr vert="horz" anchor="ctr"/>
          <a:lstStyle>
            <a:lvl1pPr algn="r" eaLnBrk="1" latinLnBrk="0" hangingPunct="1">
              <a:defRPr kumimoji="0" sz="1400">
                <a:solidFill>
                  <a:schemeClr val="tx2"/>
                </a:solidFill>
              </a:defRPr>
            </a:lvl1pPr>
            <a:extLst/>
          </a:lstStyle>
          <a:p>
            <a:endParaRPr lang="en-US" dirty="0">
              <a:solidFill>
                <a:srgbClr val="464646"/>
              </a:solidFill>
            </a:endParaRPr>
          </a:p>
        </p:txBody>
      </p:sp>
      <p:sp>
        <p:nvSpPr>
          <p:cNvPr id="7" name="Rectangle 6"/>
          <p:cNvSpPr/>
          <p:nvPr/>
        </p:nvSpPr>
        <p:spPr>
          <a:xfrm>
            <a:off x="0" y="1460227"/>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8" name="Rectangle 7"/>
          <p:cNvSpPr/>
          <p:nvPr/>
        </p:nvSpPr>
        <p:spPr>
          <a:xfrm>
            <a:off x="0" y="1505947"/>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9" name="Rectangle 8"/>
          <p:cNvSpPr/>
          <p:nvPr/>
        </p:nvSpPr>
        <p:spPr>
          <a:xfrm>
            <a:off x="787400" y="1505947"/>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sz="1800">
              <a:solidFill>
                <a:prstClr val="white"/>
              </a:solidFill>
            </a:endParaRPr>
          </a:p>
        </p:txBody>
      </p:sp>
      <p:sp>
        <p:nvSpPr>
          <p:cNvPr id="23" name="Slide Number Placeholder 22"/>
          <p:cNvSpPr>
            <a:spLocks noGrp="1"/>
          </p:cNvSpPr>
          <p:nvPr>
            <p:ph type="sldNum" sz="quarter" idx="4"/>
          </p:nvPr>
        </p:nvSpPr>
        <p:spPr>
          <a:xfrm>
            <a:off x="0" y="1498010"/>
            <a:ext cx="711200" cy="244476"/>
          </a:xfrm>
          <a:prstGeom prst="rect">
            <a:avLst/>
          </a:prstGeom>
        </p:spPr>
        <p:txBody>
          <a:bodyPr vert="horz" anchor="ctr" anchorCtr="0">
            <a:normAutofit/>
          </a:bodyPr>
          <a:lstStyle>
            <a:lvl1pPr algn="ctr" eaLnBrk="1" latinLnBrk="0" hangingPunct="1">
              <a:defRPr kumimoji="0" sz="1400" b="1">
                <a:solidFill>
                  <a:srgbClr val="FFFFFF"/>
                </a:solidFill>
              </a:defRPr>
            </a:lvl1pPr>
            <a:extLst/>
          </a:lstStyle>
          <a:p>
            <a:fld id="{8F82E0A0-C266-4798-8C8F-B9F91E9DA37E}" type="slidenum">
              <a:rPr lang="en-US" smtClean="0"/>
              <a:pPr/>
              <a:t>‹#›</a:t>
            </a:fld>
            <a:endParaRPr lang="en-US" dirty="0"/>
          </a:p>
        </p:txBody>
      </p:sp>
      <p:sp>
        <p:nvSpPr>
          <p:cNvPr id="22" name="Title Placeholder 21"/>
          <p:cNvSpPr>
            <a:spLocks noGrp="1"/>
          </p:cNvSpPr>
          <p:nvPr>
            <p:ph type="title"/>
          </p:nvPr>
        </p:nvSpPr>
        <p:spPr>
          <a:xfrm>
            <a:off x="812800" y="157480"/>
            <a:ext cx="10871200" cy="1341120"/>
          </a:xfrm>
          <a:prstGeom prst="rect">
            <a:avLst/>
          </a:prstGeom>
        </p:spPr>
        <p:txBody>
          <a:bodyPr vert="horz" anchor="b">
            <a:normAutofit/>
          </a:bodyPr>
          <a:lstStyle>
            <a:extLst/>
          </a:lstStyle>
          <a:p>
            <a:pPr eaLnBrk="1" latinLnBrk="1" hangingPunct="1"/>
            <a:r>
              <a:rPr kumimoji="0" lang="en-US" smtClean="0"/>
              <a:t>Click to edit Master title style</a:t>
            </a:r>
          </a:p>
        </p:txBody>
      </p:sp>
    </p:spTree>
    <p:extLst>
      <p:ext uri="{BB962C8B-B14F-4D97-AF65-F5344CB8AC3E}">
        <p14:creationId xmlns:p14="http://schemas.microsoft.com/office/powerpoint/2010/main" val="1752322649"/>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Lst>
  <p:txStyles>
    <p:titleStyle>
      <a:lvl1pPr algn="l" rtl="0" eaLnBrk="1" latinLnBrk="0" hangingPunct="1">
        <a:spcBef>
          <a:spcPct val="0"/>
        </a:spcBef>
        <a:buNone/>
        <a:defRPr kumimoji="0" sz="4200" kern="1200">
          <a:solidFill>
            <a:schemeClr val="tx2"/>
          </a:solidFill>
          <a:latin typeface="+mj-lt"/>
          <a:ea typeface="+mj-ea"/>
          <a:cs typeface="+mj-cs"/>
        </a:defRPr>
      </a:lvl1pPr>
      <a:extLst/>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None/>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AFC180-495B-48E0-B748-5FAC2DA2DBAE}" type="datetime1">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EB4FBC-EBF5-41FB-B601-9453E851D56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2115155"/>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812800" y="228600"/>
            <a:ext cx="108712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816864" y="1600200"/>
            <a:ext cx="108712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a:solidFill>
                  <a:schemeClr val="tx2"/>
                </a:solidFill>
              </a:defRPr>
            </a:lvl1pPr>
          </a:lstStyle>
          <a:p>
            <a:fld id="{4A5AA033-AA58-46C1-A36E-124AEF86664F}" type="datetimeFigureOut">
              <a:rPr lang="en-US" smtClean="0">
                <a:solidFill>
                  <a:srgbClr val="92D050"/>
                </a:solidFill>
              </a:rPr>
              <a:pPr/>
              <a:t>8/12/2015</a:t>
            </a:fld>
            <a:endParaRPr lang="en-US">
              <a:solidFill>
                <a:srgbClr val="92D050"/>
              </a:solidFill>
            </a:endParaRPr>
          </a:p>
        </p:txBody>
      </p:sp>
      <p:sp>
        <p:nvSpPr>
          <p:cNvPr id="3" name="Footer Placeholder 2"/>
          <p:cNvSpPr>
            <a:spLocks noGrp="1"/>
          </p:cNvSpPr>
          <p:nvPr>
            <p:ph type="ftr" sz="quarter" idx="3"/>
          </p:nvPr>
        </p:nvSpPr>
        <p:spPr>
          <a:xfrm>
            <a:off x="812801" y="6248207"/>
            <a:ext cx="7228111" cy="365125"/>
          </a:xfrm>
          <a:prstGeom prst="rect">
            <a:avLst/>
          </a:prstGeom>
        </p:spPr>
        <p:txBody>
          <a:bodyPr vert="horz" anchor="ctr"/>
          <a:lstStyle>
            <a:lvl1pPr algn="r" eaLnBrk="1" latinLnBrk="0" hangingPunct="1">
              <a:defRPr kumimoji="0" sz="1400">
                <a:solidFill>
                  <a:schemeClr val="tx2"/>
                </a:solidFill>
              </a:defRPr>
            </a:lvl1pPr>
          </a:lstStyle>
          <a:p>
            <a:endParaRPr lang="en-US">
              <a:solidFill>
                <a:srgbClr val="92D050"/>
              </a:solidFill>
            </a:endParaRPr>
          </a:p>
        </p:txBody>
      </p:sp>
      <p:sp>
        <p:nvSpPr>
          <p:cNvPr id="7" name="Rectangle 6"/>
          <p:cNvSpPr/>
          <p:nvPr/>
        </p:nvSpPr>
        <p:spPr bwMode="white">
          <a:xfrm>
            <a:off x="0" y="1234440"/>
            <a:ext cx="12192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8" name="Rectangle 7"/>
          <p:cNvSpPr/>
          <p:nvPr/>
        </p:nvSpPr>
        <p:spPr>
          <a:xfrm>
            <a:off x="0" y="1280160"/>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9" name="Rectangle 8"/>
          <p:cNvSpPr/>
          <p:nvPr/>
        </p:nvSpPr>
        <p:spPr>
          <a:xfrm>
            <a:off x="787400" y="1280160"/>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sz="1800">
              <a:solidFill>
                <a:prstClr val="white"/>
              </a:solidFill>
            </a:endParaRPr>
          </a:p>
        </p:txBody>
      </p:sp>
      <p:sp>
        <p:nvSpPr>
          <p:cNvPr id="23" name="Slide Number Placeholder 22"/>
          <p:cNvSpPr>
            <a:spLocks noGrp="1"/>
          </p:cNvSpPr>
          <p:nvPr>
            <p:ph type="sldNum" sz="quarter" idx="4"/>
          </p:nvPr>
        </p:nvSpPr>
        <p:spPr>
          <a:xfrm>
            <a:off x="0" y="1272222"/>
            <a:ext cx="7112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C7927A1-4E23-4797-980E-C9A8177325AC}" type="slidenum">
              <a:rPr lang="en-US" smtClean="0"/>
              <a:pPr/>
              <a:t>‹#›</a:t>
            </a:fld>
            <a:endParaRPr lang="en-US"/>
          </a:p>
        </p:txBody>
      </p:sp>
    </p:spTree>
    <p:extLst>
      <p:ext uri="{BB962C8B-B14F-4D97-AF65-F5344CB8AC3E}">
        <p14:creationId xmlns:p14="http://schemas.microsoft.com/office/powerpoint/2010/main" val="3324433677"/>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flipH="1">
            <a:off x="10871200" y="0"/>
            <a:ext cx="1320800" cy="68580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sz="1800" dirty="0">
              <a:solidFill>
                <a:prstClr val="white"/>
              </a:solidFill>
            </a:endParaRPr>
          </a:p>
        </p:txBody>
      </p:sp>
      <p:sp>
        <p:nvSpPr>
          <p:cNvPr id="3" name="Title Placeholder 2"/>
          <p:cNvSpPr>
            <a:spLocks noGrp="1"/>
          </p:cNvSpPr>
          <p:nvPr>
            <p:ph type="title"/>
          </p:nvPr>
        </p:nvSpPr>
        <p:spPr>
          <a:xfrm>
            <a:off x="609600" y="320675"/>
            <a:ext cx="9652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3078" name="Text Placeholder 30"/>
          <p:cNvSpPr>
            <a:spLocks noGrp="1"/>
          </p:cNvSpPr>
          <p:nvPr>
            <p:ph type="body" idx="1"/>
          </p:nvPr>
        </p:nvSpPr>
        <p:spPr bwMode="auto">
          <a:xfrm>
            <a:off x="609600" y="1609725"/>
            <a:ext cx="9652000" cy="484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7" name="Date Placeholder 26"/>
          <p:cNvSpPr>
            <a:spLocks noGrp="1"/>
          </p:cNvSpPr>
          <p:nvPr>
            <p:ph type="dt" sz="half" idx="2"/>
          </p:nvPr>
        </p:nvSpPr>
        <p:spPr>
          <a:xfrm>
            <a:off x="5662085" y="6557963"/>
            <a:ext cx="2669116" cy="227012"/>
          </a:xfrm>
          <a:prstGeom prst="rect">
            <a:avLst/>
          </a:prstGeom>
        </p:spPr>
        <p:txBody>
          <a:bodyPr vert="horz" tIns="0" bIns="0" anchor="b"/>
          <a:lstStyle>
            <a:lvl1pPr algn="l" eaLnBrk="1" fontAlgn="auto" latinLnBrk="0" hangingPunct="1">
              <a:spcBef>
                <a:spcPts val="0"/>
              </a:spcBef>
              <a:spcAft>
                <a:spcPts val="0"/>
              </a:spcAft>
              <a:defRPr kumimoji="0" sz="1000">
                <a:solidFill>
                  <a:schemeClr val="tx2"/>
                </a:solidFill>
                <a:latin typeface="+mn-lt"/>
                <a:cs typeface="+mn-cs"/>
              </a:defRPr>
            </a:lvl1pPr>
            <a:extLst/>
          </a:lstStyle>
          <a:p>
            <a:pPr>
              <a:defRPr/>
            </a:pPr>
            <a:fld id="{C5789DD4-A615-4879-8C24-B324CDAE774C}" type="datetimeFigureOut">
              <a:rPr lang="en-US">
                <a:solidFill>
                  <a:srgbClr val="B13F9A"/>
                </a:solidFill>
              </a:rPr>
              <a:pPr>
                <a:defRPr/>
              </a:pPr>
              <a:t>8/12/2015</a:t>
            </a:fld>
            <a:endParaRPr lang="en-US" dirty="0">
              <a:solidFill>
                <a:srgbClr val="B13F9A"/>
              </a:solidFill>
            </a:endParaRPr>
          </a:p>
        </p:txBody>
      </p:sp>
      <p:sp>
        <p:nvSpPr>
          <p:cNvPr id="4" name="Footer Placeholder 3"/>
          <p:cNvSpPr>
            <a:spLocks noGrp="1"/>
          </p:cNvSpPr>
          <p:nvPr>
            <p:ph type="ftr" sz="quarter" idx="3"/>
          </p:nvPr>
        </p:nvSpPr>
        <p:spPr>
          <a:xfrm>
            <a:off x="609600" y="6557963"/>
            <a:ext cx="48768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cs typeface="+mn-cs"/>
              </a:defRPr>
            </a:lvl1pPr>
            <a:extLst/>
          </a:lstStyle>
          <a:p>
            <a:pPr>
              <a:defRPr/>
            </a:pPr>
            <a:endParaRPr lang="en-US">
              <a:solidFill>
                <a:srgbClr val="B13F9A"/>
              </a:solidFill>
            </a:endParaRPr>
          </a:p>
        </p:txBody>
      </p:sp>
      <p:sp>
        <p:nvSpPr>
          <p:cNvPr id="16" name="Slide Number Placeholder 15"/>
          <p:cNvSpPr>
            <a:spLocks noGrp="1"/>
          </p:cNvSpPr>
          <p:nvPr>
            <p:ph type="sldNum" sz="quarter" idx="4"/>
          </p:nvPr>
        </p:nvSpPr>
        <p:spPr>
          <a:xfrm>
            <a:off x="8335434" y="6556375"/>
            <a:ext cx="785284" cy="228600"/>
          </a:xfrm>
          <a:prstGeom prst="rect">
            <a:avLst/>
          </a:prstGeom>
        </p:spPr>
        <p:txBody>
          <a:bodyPr vert="horz" wrap="square" lIns="0" tIns="0" rIns="0" bIns="0" numCol="1" anchor="b" anchorCtr="0" compatLnSpc="1">
            <a:prstTxWarp prst="textNoShape">
              <a:avLst/>
            </a:prstTxWarp>
          </a:bodyPr>
          <a:lstStyle>
            <a:lvl1pPr algn="r">
              <a:defRPr sz="1100">
                <a:solidFill>
                  <a:schemeClr val="tx2"/>
                </a:solidFill>
                <a:latin typeface="Trebuchet MS" panose="020B0603020202020204" pitchFamily="34" charset="0"/>
              </a:defRPr>
            </a:lvl1pPr>
          </a:lstStyle>
          <a:p>
            <a:pPr fontAlgn="base">
              <a:spcBef>
                <a:spcPct val="0"/>
              </a:spcBef>
              <a:spcAft>
                <a:spcPct val="0"/>
              </a:spcAft>
            </a:pPr>
            <a:fld id="{4B2E94C3-1E25-4E00-ADCB-A90049253E42}" type="slidenum">
              <a:rPr lang="en-US" altLang="en-US">
                <a:solidFill>
                  <a:srgbClr val="B13F9A"/>
                </a:solidFill>
                <a:cs typeface="Arial" panose="020B0604020202020204" pitchFamily="34" charset="0"/>
              </a:rPr>
              <a:pPr fontAlgn="base">
                <a:spcBef>
                  <a:spcPct val="0"/>
                </a:spcBef>
                <a:spcAft>
                  <a:spcPct val="0"/>
                </a:spcAft>
              </a:pPr>
              <a:t>‹#›</a:t>
            </a:fld>
            <a:endParaRPr lang="en-US" altLang="en-US">
              <a:solidFill>
                <a:srgbClr val="B13F9A"/>
              </a:solidFill>
              <a:cs typeface="Arial" panose="020B0604020202020204" pitchFamily="34" charset="0"/>
            </a:endParaRPr>
          </a:p>
        </p:txBody>
      </p:sp>
    </p:spTree>
    <p:extLst>
      <p:ext uri="{BB962C8B-B14F-4D97-AF65-F5344CB8AC3E}">
        <p14:creationId xmlns:p14="http://schemas.microsoft.com/office/powerpoint/2010/main" val="1448359431"/>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anose="05020102010507070707"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anose="05020102010507070707"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anose="05000000000000000000"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anose="05020102010507070707"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anose="05000000000000000000"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782D9EB-B742-41B7-9D34-FA20BB4BD42B}" type="slidenum">
              <a:rPr lang="en-US" smtClean="0">
                <a:solidFill>
                  <a:srgbClr val="90C226"/>
                </a:solidFill>
              </a:rPr>
              <a:pPr/>
              <a:t>‹#›</a:t>
            </a:fld>
            <a:endParaRPr lang="en-US">
              <a:solidFill>
                <a:srgbClr val="90C226"/>
              </a:solidFill>
            </a:endParaRPr>
          </a:p>
        </p:txBody>
      </p:sp>
      <p:pic>
        <p:nvPicPr>
          <p:cNvPr id="18" name="Picture 17"/>
          <p:cNvPicPr>
            <a:picLocks noChangeAspect="1"/>
          </p:cNvPicPr>
          <p:nvPr userDrawn="1"/>
        </p:nvPicPr>
        <p:blipFill>
          <a:blip r:embed="rId19"/>
          <a:stretch>
            <a:fillRect/>
          </a:stretch>
        </p:blipFill>
        <p:spPr>
          <a:xfrm>
            <a:off x="4382311" y="6248401"/>
            <a:ext cx="3771089" cy="609599"/>
          </a:xfrm>
          <a:prstGeom prst="rect">
            <a:avLst/>
          </a:prstGeom>
        </p:spPr>
      </p:pic>
      <p:pic>
        <p:nvPicPr>
          <p:cNvPr id="19" name="Picture 18"/>
          <p:cNvPicPr/>
          <p:nvPr userDrawn="1"/>
        </p:nvPicPr>
        <p:blipFill>
          <a:blip r:embed="rId20" cstate="print"/>
          <a:srcRect/>
          <a:stretch>
            <a:fillRect/>
          </a:stretch>
        </p:blipFill>
        <p:spPr bwMode="auto">
          <a:xfrm>
            <a:off x="838201" y="6107112"/>
            <a:ext cx="867032" cy="614364"/>
          </a:xfrm>
          <a:prstGeom prst="rect">
            <a:avLst/>
          </a:prstGeom>
          <a:noFill/>
          <a:ln w="9525">
            <a:noFill/>
            <a:miter lim="800000"/>
            <a:headEnd/>
            <a:tailEnd/>
          </a:ln>
        </p:spPr>
      </p:pic>
    </p:spTree>
    <p:extLst>
      <p:ext uri="{BB962C8B-B14F-4D97-AF65-F5344CB8AC3E}">
        <p14:creationId xmlns:p14="http://schemas.microsoft.com/office/powerpoint/2010/main" val="3044011581"/>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AED8703-F226-44E7-9A1F-3BDA44EF8423}" type="datetimeFigureOut">
              <a:rPr lang="en-US" smtClean="0">
                <a:solidFill>
                  <a:prstClr val="black">
                    <a:tint val="75000"/>
                  </a:prstClr>
                </a:solidFill>
              </a:rPr>
              <a:pPr/>
              <a:t>8/12/2015</a:t>
            </a:fld>
            <a:endParaRPr lang="en-US" dirty="0">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782D9EB-B742-41B7-9D34-FA20BB4BD42B}" type="slidenum">
              <a:rPr lang="en-US" smtClean="0">
                <a:solidFill>
                  <a:srgbClr val="90C226"/>
                </a:solidFill>
              </a:rPr>
              <a:pPr/>
              <a:t>‹#›</a:t>
            </a:fld>
            <a:endParaRPr lang="en-US">
              <a:solidFill>
                <a:srgbClr val="90C226"/>
              </a:solidFill>
            </a:endParaRPr>
          </a:p>
        </p:txBody>
      </p:sp>
      <p:pic>
        <p:nvPicPr>
          <p:cNvPr id="18" name="Picture 17"/>
          <p:cNvPicPr>
            <a:picLocks noChangeAspect="1"/>
          </p:cNvPicPr>
          <p:nvPr userDrawn="1"/>
        </p:nvPicPr>
        <p:blipFill>
          <a:blip r:embed="rId19"/>
          <a:stretch>
            <a:fillRect/>
          </a:stretch>
        </p:blipFill>
        <p:spPr>
          <a:xfrm>
            <a:off x="4382311" y="6248401"/>
            <a:ext cx="3771089" cy="609599"/>
          </a:xfrm>
          <a:prstGeom prst="rect">
            <a:avLst/>
          </a:prstGeom>
        </p:spPr>
      </p:pic>
      <p:pic>
        <p:nvPicPr>
          <p:cNvPr id="19" name="Picture 18"/>
          <p:cNvPicPr/>
          <p:nvPr userDrawn="1"/>
        </p:nvPicPr>
        <p:blipFill>
          <a:blip r:embed="rId20" cstate="print"/>
          <a:srcRect/>
          <a:stretch>
            <a:fillRect/>
          </a:stretch>
        </p:blipFill>
        <p:spPr bwMode="auto">
          <a:xfrm>
            <a:off x="838201" y="6107112"/>
            <a:ext cx="867032" cy="614364"/>
          </a:xfrm>
          <a:prstGeom prst="rect">
            <a:avLst/>
          </a:prstGeom>
          <a:noFill/>
          <a:ln w="9525">
            <a:noFill/>
            <a:miter lim="800000"/>
            <a:headEnd/>
            <a:tailEnd/>
          </a:ln>
        </p:spPr>
      </p:pic>
    </p:spTree>
    <p:extLst>
      <p:ext uri="{BB962C8B-B14F-4D97-AF65-F5344CB8AC3E}">
        <p14:creationId xmlns:p14="http://schemas.microsoft.com/office/powerpoint/2010/main" val="79391924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 id="2147483889" r:id="rId16"/>
    <p:sldLayoutId id="2147483890"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64E128-C50C-4D19-A843-5567C71504E3}" type="datetimeFigureOut">
              <a:rPr lang="en-US" smtClean="0">
                <a:solidFill>
                  <a:prstClr val="white">
                    <a:tint val="75000"/>
                  </a:prstClr>
                </a:solidFill>
              </a:rPr>
              <a:pPr/>
              <a:t>8/12/2015</a:t>
            </a:fld>
            <a:endParaRPr lang="en-US" dirty="0">
              <a:solidFill>
                <a:prstClr val="white">
                  <a:tint val="75000"/>
                </a:prstClr>
              </a:solidFill>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white">
                  <a:tint val="75000"/>
                </a:prstClr>
              </a:solidFill>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0F696-ABB8-416E-BFC1-E6E79E338426}" type="slidenum">
              <a:rPr lang="en-US" smtClean="0">
                <a:solidFill>
                  <a:prstClr val="white">
                    <a:tint val="75000"/>
                  </a:prstClr>
                </a:solidFill>
              </a:rPr>
              <a:pPr/>
              <a:t>‹#›</a:t>
            </a:fld>
            <a:endParaRPr lang="en-US" dirty="0">
              <a:solidFill>
                <a:prstClr val="white">
                  <a:tint val="75000"/>
                </a:prstClr>
              </a:solidFill>
            </a:endParaRPr>
          </a:p>
        </p:txBody>
      </p:sp>
      <p:pic>
        <p:nvPicPr>
          <p:cNvPr id="16" name="Picture 3" descr="M:\Digital Assets\logos\• New CHOP branding\CHOP Logos\CHOP Logos hope lives here\Logo with tagline only\y-JPGs PDFs PNGs and TIFs\CHOP HLH standard wht.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4164719" y="5910596"/>
            <a:ext cx="3002797" cy="6858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p:cNvPicPr>
            <a:picLocks noChangeAspect="1"/>
          </p:cNvPicPr>
          <p:nvPr userDrawn="1"/>
        </p:nvPicPr>
        <p:blipFill>
          <a:blip r:embed="rId14"/>
          <a:stretch>
            <a:fillRect/>
          </a:stretch>
        </p:blipFill>
        <p:spPr>
          <a:xfrm>
            <a:off x="0" y="6126169"/>
            <a:ext cx="12192000" cy="731835"/>
          </a:xfrm>
          <a:prstGeom prst="rect">
            <a:avLst/>
          </a:prstGeom>
        </p:spPr>
      </p:pic>
    </p:spTree>
    <p:extLst>
      <p:ext uri="{BB962C8B-B14F-4D97-AF65-F5344CB8AC3E}">
        <p14:creationId xmlns:p14="http://schemas.microsoft.com/office/powerpoint/2010/main" val="248837690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457189" rtl="0" eaLnBrk="1" latinLnBrk="0" hangingPunct="1">
        <a:spcBef>
          <a:spcPct val="0"/>
        </a:spcBef>
        <a:buNone/>
        <a:defRPr sz="4400" kern="1200">
          <a:solidFill>
            <a:srgbClr val="FFFF00"/>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6686BC2E-F5D4-4CE0-BE09-7FA11994071C}" type="datetimeFigureOut">
              <a:rPr lang="en-US" smtClean="0">
                <a:solidFill>
                  <a:srgbClr val="2E2B21">
                    <a:lumMod val="90000"/>
                    <a:lumOff val="10000"/>
                  </a:srgbClr>
                </a:solidFill>
              </a:rPr>
              <a:pPr/>
              <a:t>8/12/2015</a:t>
            </a:fld>
            <a:endParaRPr lang="en-US">
              <a:solidFill>
                <a:srgbClr val="2E2B21">
                  <a:lumMod val="90000"/>
                  <a:lumOff val="10000"/>
                </a:srgbClr>
              </a:solidFill>
            </a:endParaRPr>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en-US">
              <a:solidFill>
                <a:srgbClr val="2E2B21">
                  <a:lumMod val="90000"/>
                  <a:lumOff val="10000"/>
                </a:srgbClr>
              </a:solidFill>
            </a:endParaRPr>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85F7A1C2-276B-408D-879B-2F31428C8D71}" type="slidenum">
              <a:rPr lang="en-US" smtClean="0">
                <a:solidFill>
                  <a:srgbClr val="2E2B21">
                    <a:lumMod val="90000"/>
                    <a:lumOff val="10000"/>
                  </a:srgbClr>
                </a:solidFill>
              </a:rPr>
              <a:pPr/>
              <a:t>‹#›</a:t>
            </a:fld>
            <a:endParaRPr lang="en-US">
              <a:solidFill>
                <a:srgbClr val="2E2B21">
                  <a:lumMod val="90000"/>
                  <a:lumOff val="10000"/>
                </a:srgbClr>
              </a:solidFill>
            </a:endParaRPr>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909020"/>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9856620F-3C19-42BD-9C21-221C5D9A79C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222332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Grp="1" noChangeArrowheads="1"/>
          </p:cNvSpPr>
          <p:nvPr>
            <p:ph type="title"/>
          </p:nvPr>
        </p:nvSpPr>
        <p:spPr bwMode="auto">
          <a:xfrm>
            <a:off x="406400" y="152400"/>
            <a:ext cx="109728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Presentation Title Goes Here</a:t>
            </a:r>
          </a:p>
        </p:txBody>
      </p:sp>
      <p:sp>
        <p:nvSpPr>
          <p:cNvPr id="1035" name="Rectangle 11"/>
          <p:cNvSpPr>
            <a:spLocks noGrp="1" noChangeArrowheads="1"/>
          </p:cNvSpPr>
          <p:nvPr>
            <p:ph type="body" idx="1"/>
          </p:nvPr>
        </p:nvSpPr>
        <p:spPr bwMode="auto">
          <a:xfrm>
            <a:off x="609600" y="1600201"/>
            <a:ext cx="109728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36" name="Rectangle 12"/>
          <p:cNvSpPr>
            <a:spLocks noChangeArrowheads="1"/>
          </p:cNvSpPr>
          <p:nvPr/>
        </p:nvSpPr>
        <p:spPr bwMode="auto">
          <a:xfrm>
            <a:off x="4978400" y="6096000"/>
            <a:ext cx="7010400" cy="609600"/>
          </a:xfrm>
          <a:prstGeom prst="rect">
            <a:avLst/>
          </a:prstGeom>
          <a:solidFill>
            <a:schemeClr val="bg1"/>
          </a:solidFill>
          <a:ln w="9525">
            <a:noFill/>
            <a:miter lim="800000"/>
            <a:headEnd/>
            <a:tailEnd/>
          </a:ln>
          <a:effectLst/>
        </p:spPr>
        <p:txBody>
          <a:bodyPr wrap="none" anchor="ctr"/>
          <a:lstStyle/>
          <a:p>
            <a:endParaRPr lang="en-US" sz="1800">
              <a:solidFill>
                <a:srgbClr val="000000"/>
              </a:solidFill>
            </a:endParaRPr>
          </a:p>
        </p:txBody>
      </p:sp>
      <p:pic>
        <p:nvPicPr>
          <p:cNvPr id="8" name="Picture 10" descr="blue banner"/>
          <p:cNvPicPr>
            <a:picLocks noChangeAspect="1" noChangeArrowheads="1"/>
          </p:cNvPicPr>
          <p:nvPr/>
        </p:nvPicPr>
        <p:blipFill>
          <a:blip r:embed="rId13" cstate="print"/>
          <a:srcRect/>
          <a:stretch>
            <a:fillRect/>
          </a:stretch>
        </p:blipFill>
        <p:spPr bwMode="auto">
          <a:xfrm>
            <a:off x="406400" y="152400"/>
            <a:ext cx="11176000" cy="914400"/>
          </a:xfrm>
          <a:prstGeom prst="rect">
            <a:avLst/>
          </a:prstGeom>
          <a:noFill/>
        </p:spPr>
      </p:pic>
      <p:pic>
        <p:nvPicPr>
          <p:cNvPr id="9" name="Picture 9" descr="DOH-rgb"/>
          <p:cNvPicPr>
            <a:picLocks noChangeAspect="1" noChangeArrowheads="1"/>
          </p:cNvPicPr>
          <p:nvPr/>
        </p:nvPicPr>
        <p:blipFill>
          <a:blip r:embed="rId14" cstate="print"/>
          <a:srcRect/>
          <a:stretch>
            <a:fillRect/>
          </a:stretch>
        </p:blipFill>
        <p:spPr bwMode="auto">
          <a:xfrm>
            <a:off x="8534400" y="6096001"/>
            <a:ext cx="3016251" cy="549275"/>
          </a:xfrm>
          <a:prstGeom prst="rect">
            <a:avLst/>
          </a:prstGeom>
          <a:noFill/>
        </p:spPr>
      </p:pic>
    </p:spTree>
    <p:extLst>
      <p:ext uri="{BB962C8B-B14F-4D97-AF65-F5344CB8AC3E}">
        <p14:creationId xmlns:p14="http://schemas.microsoft.com/office/powerpoint/2010/main" val="414794079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1" fontAlgn="base" hangingPunct="1">
        <a:spcBef>
          <a:spcPct val="0"/>
        </a:spcBef>
        <a:spcAft>
          <a:spcPct val="0"/>
        </a:spcAft>
        <a:defRPr sz="3800">
          <a:solidFill>
            <a:schemeClr val="bg1"/>
          </a:solidFill>
          <a:latin typeface="+mj-lt"/>
          <a:ea typeface="+mj-ea"/>
          <a:cs typeface="+mj-cs"/>
        </a:defRPr>
      </a:lvl1pPr>
      <a:lvl2pPr algn="l" rtl="0" eaLnBrk="1" fontAlgn="base" hangingPunct="1">
        <a:spcBef>
          <a:spcPct val="0"/>
        </a:spcBef>
        <a:spcAft>
          <a:spcPct val="0"/>
        </a:spcAft>
        <a:defRPr sz="3800">
          <a:solidFill>
            <a:schemeClr val="bg1"/>
          </a:solidFill>
          <a:latin typeface="Verdana" pitchFamily="34" charset="0"/>
        </a:defRPr>
      </a:lvl2pPr>
      <a:lvl3pPr algn="l" rtl="0" eaLnBrk="1" fontAlgn="base" hangingPunct="1">
        <a:spcBef>
          <a:spcPct val="0"/>
        </a:spcBef>
        <a:spcAft>
          <a:spcPct val="0"/>
        </a:spcAft>
        <a:defRPr sz="3800">
          <a:solidFill>
            <a:schemeClr val="bg1"/>
          </a:solidFill>
          <a:latin typeface="Verdana" pitchFamily="34" charset="0"/>
        </a:defRPr>
      </a:lvl3pPr>
      <a:lvl4pPr algn="l" rtl="0" eaLnBrk="1" fontAlgn="base" hangingPunct="1">
        <a:spcBef>
          <a:spcPct val="0"/>
        </a:spcBef>
        <a:spcAft>
          <a:spcPct val="0"/>
        </a:spcAft>
        <a:defRPr sz="3800">
          <a:solidFill>
            <a:schemeClr val="bg1"/>
          </a:solidFill>
          <a:latin typeface="Verdana" pitchFamily="34" charset="0"/>
        </a:defRPr>
      </a:lvl4pPr>
      <a:lvl5pPr algn="l" rtl="0" eaLnBrk="1" fontAlgn="base" hangingPunct="1">
        <a:spcBef>
          <a:spcPct val="0"/>
        </a:spcBef>
        <a:spcAft>
          <a:spcPct val="0"/>
        </a:spcAft>
        <a:defRPr sz="3800">
          <a:solidFill>
            <a:schemeClr val="bg1"/>
          </a:solidFill>
          <a:latin typeface="Verdana" pitchFamily="34" charset="0"/>
        </a:defRPr>
      </a:lvl5pPr>
      <a:lvl6pPr marL="457200" algn="l" rtl="0" eaLnBrk="1" fontAlgn="base" hangingPunct="1">
        <a:spcBef>
          <a:spcPct val="0"/>
        </a:spcBef>
        <a:spcAft>
          <a:spcPct val="0"/>
        </a:spcAft>
        <a:defRPr sz="3800">
          <a:solidFill>
            <a:schemeClr val="bg1"/>
          </a:solidFill>
          <a:latin typeface="Verdana" pitchFamily="34" charset="0"/>
        </a:defRPr>
      </a:lvl6pPr>
      <a:lvl7pPr marL="914400" algn="l" rtl="0" eaLnBrk="1" fontAlgn="base" hangingPunct="1">
        <a:spcBef>
          <a:spcPct val="0"/>
        </a:spcBef>
        <a:spcAft>
          <a:spcPct val="0"/>
        </a:spcAft>
        <a:defRPr sz="3800">
          <a:solidFill>
            <a:schemeClr val="bg1"/>
          </a:solidFill>
          <a:latin typeface="Verdana" pitchFamily="34" charset="0"/>
        </a:defRPr>
      </a:lvl7pPr>
      <a:lvl8pPr marL="1371600" algn="l" rtl="0" eaLnBrk="1" fontAlgn="base" hangingPunct="1">
        <a:spcBef>
          <a:spcPct val="0"/>
        </a:spcBef>
        <a:spcAft>
          <a:spcPct val="0"/>
        </a:spcAft>
        <a:defRPr sz="3800">
          <a:solidFill>
            <a:schemeClr val="bg1"/>
          </a:solidFill>
          <a:latin typeface="Verdana" pitchFamily="34" charset="0"/>
        </a:defRPr>
      </a:lvl8pPr>
      <a:lvl9pPr marL="1828800" algn="l" rtl="0" eaLnBrk="1" fontAlgn="base" hangingPunct="1">
        <a:spcBef>
          <a:spcPct val="0"/>
        </a:spcBef>
        <a:spcAft>
          <a:spcPct val="0"/>
        </a:spcAft>
        <a:defRPr sz="3800">
          <a:solidFill>
            <a:schemeClr val="bg1"/>
          </a:solidFill>
          <a:latin typeface="Verdana"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defRPr>
      </a:lvl2pPr>
      <a:lvl3pPr marL="1143000" indent="-228600" algn="l" rtl="0" eaLnBrk="1" fontAlgn="base" hangingPunct="1">
        <a:spcBef>
          <a:spcPct val="20000"/>
        </a:spcBef>
        <a:spcAft>
          <a:spcPct val="0"/>
        </a:spcAft>
        <a:buBlip>
          <a:blip r:embed="rId15"/>
        </a:buBlip>
        <a:defRPr sz="2400">
          <a:solidFill>
            <a:schemeClr val="tx1"/>
          </a:solidFill>
          <a:latin typeface="+mn-lt"/>
        </a:defRPr>
      </a:lvl3pPr>
      <a:lvl4pPr marL="1600200" indent="-228600" algn="l" rtl="0" eaLnBrk="1" fontAlgn="base" hangingPunct="1">
        <a:spcBef>
          <a:spcPct val="20000"/>
        </a:spcBef>
        <a:spcAft>
          <a:spcPct val="0"/>
        </a:spcAft>
        <a:buBlip>
          <a:blip r:embed="rId15"/>
        </a:buBlip>
        <a:defRPr sz="2000">
          <a:solidFill>
            <a:schemeClr val="tx1"/>
          </a:solidFill>
          <a:latin typeface="+mn-lt"/>
        </a:defRPr>
      </a:lvl4pPr>
      <a:lvl5pPr marL="2057400" indent="-228600" algn="l" rtl="0" eaLnBrk="1" fontAlgn="base" hangingPunct="1">
        <a:spcBef>
          <a:spcPct val="20000"/>
        </a:spcBef>
        <a:spcAft>
          <a:spcPct val="0"/>
        </a:spcAft>
        <a:buBlip>
          <a:blip r:embed="rId15"/>
        </a:buBlip>
        <a:defRPr sz="2000">
          <a:solidFill>
            <a:schemeClr val="tx1"/>
          </a:solidFill>
          <a:latin typeface="+mn-lt"/>
        </a:defRPr>
      </a:lvl5pPr>
      <a:lvl6pPr marL="2514600" indent="-228600" algn="l" rtl="0" eaLnBrk="1" fontAlgn="base" hangingPunct="1">
        <a:spcBef>
          <a:spcPct val="20000"/>
        </a:spcBef>
        <a:spcAft>
          <a:spcPct val="0"/>
        </a:spcAft>
        <a:buBlip>
          <a:blip r:embed="rId15"/>
        </a:buBlip>
        <a:defRPr sz="2000">
          <a:solidFill>
            <a:schemeClr val="tx1"/>
          </a:solidFill>
          <a:latin typeface="+mn-lt"/>
        </a:defRPr>
      </a:lvl6pPr>
      <a:lvl7pPr marL="2971800" indent="-228600" algn="l" rtl="0" eaLnBrk="1" fontAlgn="base" hangingPunct="1">
        <a:spcBef>
          <a:spcPct val="20000"/>
        </a:spcBef>
        <a:spcAft>
          <a:spcPct val="0"/>
        </a:spcAft>
        <a:buBlip>
          <a:blip r:embed="rId15"/>
        </a:buBlip>
        <a:defRPr sz="2000">
          <a:solidFill>
            <a:schemeClr val="tx1"/>
          </a:solidFill>
          <a:latin typeface="+mn-lt"/>
        </a:defRPr>
      </a:lvl7pPr>
      <a:lvl8pPr marL="3429000" indent="-228600" algn="l" rtl="0" eaLnBrk="1" fontAlgn="base" hangingPunct="1">
        <a:spcBef>
          <a:spcPct val="20000"/>
        </a:spcBef>
        <a:spcAft>
          <a:spcPct val="0"/>
        </a:spcAft>
        <a:buBlip>
          <a:blip r:embed="rId15"/>
        </a:buBlip>
        <a:defRPr sz="2000">
          <a:solidFill>
            <a:schemeClr val="tx1"/>
          </a:solidFill>
          <a:latin typeface="+mn-lt"/>
        </a:defRPr>
      </a:lvl8pPr>
      <a:lvl9pPr marL="3886200" indent="-228600" algn="l" rtl="0" eaLnBrk="1" fontAlgn="base" hangingPunct="1">
        <a:spcBef>
          <a:spcPct val="20000"/>
        </a:spcBef>
        <a:spcAft>
          <a:spcPct val="0"/>
        </a:spcAft>
        <a:buBlip>
          <a:blip r:embed="rId15"/>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black">
          <a:xfrm>
            <a:off x="403807" y="152400"/>
            <a:ext cx="1119023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Slide title same color as the deck theme</a:t>
            </a:r>
          </a:p>
        </p:txBody>
      </p:sp>
      <p:sp>
        <p:nvSpPr>
          <p:cNvPr id="63491" name="Rectangle 3"/>
          <p:cNvSpPr>
            <a:spLocks noGrp="1" noChangeArrowheads="1"/>
          </p:cNvSpPr>
          <p:nvPr>
            <p:ph type="body" idx="1"/>
          </p:nvPr>
        </p:nvSpPr>
        <p:spPr bwMode="black">
          <a:xfrm>
            <a:off x="407031" y="1529912"/>
            <a:ext cx="1117147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All second level text should be black 25 point Calibri. </a:t>
            </a:r>
          </a:p>
          <a:p>
            <a:pPr lvl="1"/>
            <a:r>
              <a:rPr lang="en-US" dirty="0" smtClean="0"/>
              <a:t>Second level</a:t>
            </a:r>
          </a:p>
          <a:p>
            <a:pPr lvl="2"/>
            <a:r>
              <a:rPr lang="en-US" dirty="0" smtClean="0"/>
              <a:t>Third level</a:t>
            </a:r>
          </a:p>
          <a:p>
            <a:pPr lvl="3"/>
            <a:r>
              <a:rPr lang="en-US" dirty="0" smtClean="0"/>
              <a:t>Fourth level</a:t>
            </a:r>
          </a:p>
        </p:txBody>
      </p:sp>
      <p:sp>
        <p:nvSpPr>
          <p:cNvPr id="63493" name="Rectangle 5"/>
          <p:cNvSpPr>
            <a:spLocks noGrp="1" noChangeArrowheads="1"/>
          </p:cNvSpPr>
          <p:nvPr>
            <p:ph type="sldNum" sz="quarter" idx="4"/>
          </p:nvPr>
        </p:nvSpPr>
        <p:spPr bwMode="black">
          <a:xfrm>
            <a:off x="11021568" y="6381750"/>
            <a:ext cx="711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fontAlgn="base">
              <a:spcBef>
                <a:spcPct val="0"/>
              </a:spcBef>
              <a:spcAft>
                <a:spcPct val="0"/>
              </a:spcAft>
            </a:pPr>
            <a:fld id="{17F265F4-24EA-4AD2-8515-72D816661190}" type="slidenum">
              <a:rPr lang="en-US">
                <a:solidFill>
                  <a:srgbClr val="000000"/>
                </a:solidFill>
              </a:rPr>
              <a:pPr fontAlgn="base">
                <a:spcBef>
                  <a:spcPct val="0"/>
                </a:spcBef>
                <a:spcAft>
                  <a:spcPct val="0"/>
                </a:spcAft>
              </a:pPr>
              <a:t>‹#›</a:t>
            </a:fld>
            <a:endParaRPr lang="en-US" dirty="0">
              <a:solidFill>
                <a:srgbClr val="000000"/>
              </a:solidFill>
            </a:endParaRPr>
          </a:p>
        </p:txBody>
      </p:sp>
      <p:sp>
        <p:nvSpPr>
          <p:cNvPr id="63494" name="Line 6"/>
          <p:cNvSpPr>
            <a:spLocks noChangeShapeType="1"/>
          </p:cNvSpPr>
          <p:nvPr/>
        </p:nvSpPr>
        <p:spPr bwMode="auto">
          <a:xfrm>
            <a:off x="558800" y="6346825"/>
            <a:ext cx="11074400" cy="0"/>
          </a:xfrm>
          <a:prstGeom prst="line">
            <a:avLst/>
          </a:prstGeom>
          <a:noFill/>
          <a:ln w="25400" cap="rnd">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dirty="0">
              <a:solidFill>
                <a:srgbClr val="000000"/>
              </a:solidFill>
              <a:latin typeface="Arial" charset="0"/>
            </a:endParaRPr>
          </a:p>
        </p:txBody>
      </p:sp>
    </p:spTree>
    <p:extLst>
      <p:ext uri="{BB962C8B-B14F-4D97-AF65-F5344CB8AC3E}">
        <p14:creationId xmlns:p14="http://schemas.microsoft.com/office/powerpoint/2010/main" val="87171954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hdr="0" ftr="0" dt="0"/>
  <p:txStyles>
    <p:titleStyle>
      <a:lvl1pPr algn="l" rtl="0" fontAlgn="base">
        <a:lnSpc>
          <a:spcPct val="85000"/>
        </a:lnSpc>
        <a:spcBef>
          <a:spcPct val="0"/>
        </a:spcBef>
        <a:spcAft>
          <a:spcPct val="0"/>
        </a:spcAft>
        <a:defRPr sz="3500" b="1" baseline="0">
          <a:solidFill>
            <a:schemeClr val="accent1"/>
          </a:solidFill>
          <a:latin typeface="+mj-lt"/>
          <a:ea typeface="+mj-ea"/>
          <a:cs typeface="+mj-cs"/>
        </a:defRPr>
      </a:lvl1pPr>
      <a:lvl2pPr algn="l" rtl="0" fontAlgn="base">
        <a:spcBef>
          <a:spcPct val="0"/>
        </a:spcBef>
        <a:spcAft>
          <a:spcPct val="0"/>
        </a:spcAft>
        <a:defRPr sz="3500" b="1">
          <a:solidFill>
            <a:schemeClr val="tx2"/>
          </a:solidFill>
          <a:latin typeface="Calibri" pitchFamily="34" charset="0"/>
        </a:defRPr>
      </a:lvl2pPr>
      <a:lvl3pPr algn="l" rtl="0" fontAlgn="base">
        <a:spcBef>
          <a:spcPct val="0"/>
        </a:spcBef>
        <a:spcAft>
          <a:spcPct val="0"/>
        </a:spcAft>
        <a:defRPr sz="3500" b="1">
          <a:solidFill>
            <a:schemeClr val="tx2"/>
          </a:solidFill>
          <a:latin typeface="Calibri" pitchFamily="34" charset="0"/>
        </a:defRPr>
      </a:lvl3pPr>
      <a:lvl4pPr algn="l" rtl="0" fontAlgn="base">
        <a:spcBef>
          <a:spcPct val="0"/>
        </a:spcBef>
        <a:spcAft>
          <a:spcPct val="0"/>
        </a:spcAft>
        <a:defRPr sz="3500" b="1">
          <a:solidFill>
            <a:schemeClr val="tx2"/>
          </a:solidFill>
          <a:latin typeface="Calibri" pitchFamily="34" charset="0"/>
        </a:defRPr>
      </a:lvl4pPr>
      <a:lvl5pPr algn="l" rtl="0" fontAlgn="base">
        <a:spcBef>
          <a:spcPct val="0"/>
        </a:spcBef>
        <a:spcAft>
          <a:spcPct val="0"/>
        </a:spcAft>
        <a:defRPr sz="3500" b="1">
          <a:solidFill>
            <a:schemeClr val="tx2"/>
          </a:solidFill>
          <a:latin typeface="Calibri" pitchFamily="34" charset="0"/>
        </a:defRPr>
      </a:lvl5pPr>
      <a:lvl6pPr marL="457200" algn="l" rtl="0" fontAlgn="base">
        <a:spcBef>
          <a:spcPct val="0"/>
        </a:spcBef>
        <a:spcAft>
          <a:spcPct val="0"/>
        </a:spcAft>
        <a:defRPr sz="3500" b="1">
          <a:solidFill>
            <a:schemeClr val="tx2"/>
          </a:solidFill>
          <a:latin typeface="Calibri" pitchFamily="34" charset="0"/>
        </a:defRPr>
      </a:lvl6pPr>
      <a:lvl7pPr marL="914400" algn="l" rtl="0" fontAlgn="base">
        <a:spcBef>
          <a:spcPct val="0"/>
        </a:spcBef>
        <a:spcAft>
          <a:spcPct val="0"/>
        </a:spcAft>
        <a:defRPr sz="3500" b="1">
          <a:solidFill>
            <a:schemeClr val="tx2"/>
          </a:solidFill>
          <a:latin typeface="Calibri" pitchFamily="34" charset="0"/>
        </a:defRPr>
      </a:lvl7pPr>
      <a:lvl8pPr marL="1371600" algn="l" rtl="0" fontAlgn="base">
        <a:spcBef>
          <a:spcPct val="0"/>
        </a:spcBef>
        <a:spcAft>
          <a:spcPct val="0"/>
        </a:spcAft>
        <a:defRPr sz="3500" b="1">
          <a:solidFill>
            <a:schemeClr val="tx2"/>
          </a:solidFill>
          <a:latin typeface="Calibri" pitchFamily="34" charset="0"/>
        </a:defRPr>
      </a:lvl8pPr>
      <a:lvl9pPr marL="1828800" algn="l" rtl="0" fontAlgn="base">
        <a:spcBef>
          <a:spcPct val="0"/>
        </a:spcBef>
        <a:spcAft>
          <a:spcPct val="0"/>
        </a:spcAft>
        <a:defRPr sz="3500" b="1">
          <a:solidFill>
            <a:schemeClr val="tx2"/>
          </a:solidFill>
          <a:latin typeface="Calibri" pitchFamily="34" charset="0"/>
        </a:defRPr>
      </a:lvl9pPr>
    </p:titleStyle>
    <p:bodyStyle>
      <a:lvl1pPr algn="l" rtl="0" fontAlgn="base">
        <a:spcBef>
          <a:spcPct val="20000"/>
        </a:spcBef>
        <a:spcAft>
          <a:spcPct val="0"/>
        </a:spcAft>
        <a:defRPr sz="2500" b="1">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Font typeface="Calibri" pitchFamily="34" charset="0"/>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bwMode="black">
          <a:xfrm>
            <a:off x="403807" y="152400"/>
            <a:ext cx="1119023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Slide title same color as the deck theme</a:t>
            </a:r>
          </a:p>
        </p:txBody>
      </p:sp>
      <p:sp>
        <p:nvSpPr>
          <p:cNvPr id="63491" name="Rectangle 3"/>
          <p:cNvSpPr>
            <a:spLocks noGrp="1" noChangeArrowheads="1"/>
          </p:cNvSpPr>
          <p:nvPr>
            <p:ph type="body" idx="1"/>
          </p:nvPr>
        </p:nvSpPr>
        <p:spPr bwMode="black">
          <a:xfrm>
            <a:off x="407031" y="1529912"/>
            <a:ext cx="1117147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All second level text should be black 25 point Calibri. </a:t>
            </a:r>
          </a:p>
          <a:p>
            <a:pPr lvl="1"/>
            <a:r>
              <a:rPr lang="en-US" dirty="0" smtClean="0"/>
              <a:t>Second level</a:t>
            </a:r>
          </a:p>
          <a:p>
            <a:pPr lvl="2"/>
            <a:r>
              <a:rPr lang="en-US" dirty="0" smtClean="0"/>
              <a:t>Third level</a:t>
            </a:r>
          </a:p>
          <a:p>
            <a:pPr lvl="3"/>
            <a:r>
              <a:rPr lang="en-US" dirty="0" smtClean="0"/>
              <a:t>Fourth level</a:t>
            </a:r>
          </a:p>
        </p:txBody>
      </p:sp>
      <p:sp>
        <p:nvSpPr>
          <p:cNvPr id="63493" name="Rectangle 5"/>
          <p:cNvSpPr>
            <a:spLocks noGrp="1" noChangeArrowheads="1"/>
          </p:cNvSpPr>
          <p:nvPr>
            <p:ph type="sldNum" sz="quarter" idx="4"/>
          </p:nvPr>
        </p:nvSpPr>
        <p:spPr bwMode="black">
          <a:xfrm>
            <a:off x="11021568" y="6381750"/>
            <a:ext cx="711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fontAlgn="base">
              <a:spcBef>
                <a:spcPct val="0"/>
              </a:spcBef>
              <a:spcAft>
                <a:spcPct val="0"/>
              </a:spcAft>
            </a:pPr>
            <a:fld id="{17F265F4-24EA-4AD2-8515-72D816661190}" type="slidenum">
              <a:rPr lang="en-US">
                <a:solidFill>
                  <a:srgbClr val="000000"/>
                </a:solidFill>
              </a:rPr>
              <a:pPr fontAlgn="base">
                <a:spcBef>
                  <a:spcPct val="0"/>
                </a:spcBef>
                <a:spcAft>
                  <a:spcPct val="0"/>
                </a:spcAft>
              </a:pPr>
              <a:t>‹#›</a:t>
            </a:fld>
            <a:endParaRPr lang="en-US" dirty="0">
              <a:solidFill>
                <a:srgbClr val="000000"/>
              </a:solidFill>
            </a:endParaRPr>
          </a:p>
        </p:txBody>
      </p:sp>
      <p:sp>
        <p:nvSpPr>
          <p:cNvPr id="63494" name="Line 6"/>
          <p:cNvSpPr>
            <a:spLocks noChangeShapeType="1"/>
          </p:cNvSpPr>
          <p:nvPr/>
        </p:nvSpPr>
        <p:spPr bwMode="auto">
          <a:xfrm>
            <a:off x="558800" y="6346825"/>
            <a:ext cx="11074400" cy="0"/>
          </a:xfrm>
          <a:prstGeom prst="line">
            <a:avLst/>
          </a:prstGeom>
          <a:noFill/>
          <a:ln w="25400" cap="rnd">
            <a:solidFill>
              <a:srgbClr val="80808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dirty="0">
              <a:solidFill>
                <a:srgbClr val="000000"/>
              </a:solidFill>
              <a:latin typeface="Arial" charset="0"/>
            </a:endParaRPr>
          </a:p>
        </p:txBody>
      </p:sp>
      <p:sp>
        <p:nvSpPr>
          <p:cNvPr id="63495" name="Text Box 7"/>
          <p:cNvSpPr txBox="1">
            <a:spLocks noChangeArrowheads="1"/>
          </p:cNvSpPr>
          <p:nvPr/>
        </p:nvSpPr>
        <p:spPr bwMode="black">
          <a:xfrm>
            <a:off x="9347200" y="6407943"/>
            <a:ext cx="1930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50000"/>
              </a:spcBef>
              <a:spcAft>
                <a:spcPct val="0"/>
              </a:spcAft>
            </a:pPr>
            <a:r>
              <a:rPr lang="en-US" sz="1200" dirty="0">
                <a:solidFill>
                  <a:srgbClr val="000000"/>
                </a:solidFill>
              </a:rPr>
              <a:t>Aetna Inc.</a:t>
            </a:r>
          </a:p>
        </p:txBody>
      </p:sp>
      <p:sp>
        <p:nvSpPr>
          <p:cNvPr id="8" name="Text Placeholder 7"/>
          <p:cNvSpPr txBox="1">
            <a:spLocks/>
          </p:cNvSpPr>
          <p:nvPr userDrawn="1"/>
        </p:nvSpPr>
        <p:spPr>
          <a:xfrm>
            <a:off x="365760" y="6373369"/>
            <a:ext cx="7919720" cy="523875"/>
          </a:xfrm>
          <a:prstGeom prst="rect">
            <a:avLst/>
          </a:prstGeom>
        </p:spPr>
        <p:txBody>
          <a:bodyPr/>
          <a:lstStyle/>
          <a:p>
            <a:pPr fontAlgn="base"/>
            <a:endParaRPr lang="en-US" sz="1200" dirty="0">
              <a:solidFill>
                <a:srgbClr val="000000"/>
              </a:solidFill>
              <a:latin typeface="Times New Roman"/>
              <a:ea typeface="Times New Roman"/>
            </a:endParaRPr>
          </a:p>
        </p:txBody>
      </p:sp>
    </p:spTree>
    <p:extLst>
      <p:ext uri="{BB962C8B-B14F-4D97-AF65-F5344CB8AC3E}">
        <p14:creationId xmlns:p14="http://schemas.microsoft.com/office/powerpoint/2010/main" val="65363131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Lst>
  <p:timing>
    <p:tnLst>
      <p:par>
        <p:cTn id="1" dur="indefinite" restart="never" nodeType="tmRoot"/>
      </p:par>
    </p:tnLst>
  </p:timing>
  <p:hf hdr="0" dt="0"/>
  <p:txStyles>
    <p:titleStyle>
      <a:lvl1pPr algn="l" rtl="0" fontAlgn="base">
        <a:lnSpc>
          <a:spcPct val="85000"/>
        </a:lnSpc>
        <a:spcBef>
          <a:spcPct val="0"/>
        </a:spcBef>
        <a:spcAft>
          <a:spcPct val="0"/>
        </a:spcAft>
        <a:defRPr sz="3500" b="1" baseline="0">
          <a:solidFill>
            <a:schemeClr val="accent1"/>
          </a:solidFill>
          <a:latin typeface="+mj-lt"/>
          <a:ea typeface="+mj-ea"/>
          <a:cs typeface="+mj-cs"/>
        </a:defRPr>
      </a:lvl1pPr>
      <a:lvl2pPr algn="l" rtl="0" fontAlgn="base">
        <a:spcBef>
          <a:spcPct val="0"/>
        </a:spcBef>
        <a:spcAft>
          <a:spcPct val="0"/>
        </a:spcAft>
        <a:defRPr sz="3500" b="1">
          <a:solidFill>
            <a:schemeClr val="tx2"/>
          </a:solidFill>
          <a:latin typeface="Calibri" pitchFamily="34" charset="0"/>
        </a:defRPr>
      </a:lvl2pPr>
      <a:lvl3pPr algn="l" rtl="0" fontAlgn="base">
        <a:spcBef>
          <a:spcPct val="0"/>
        </a:spcBef>
        <a:spcAft>
          <a:spcPct val="0"/>
        </a:spcAft>
        <a:defRPr sz="3500" b="1">
          <a:solidFill>
            <a:schemeClr val="tx2"/>
          </a:solidFill>
          <a:latin typeface="Calibri" pitchFamily="34" charset="0"/>
        </a:defRPr>
      </a:lvl3pPr>
      <a:lvl4pPr algn="l" rtl="0" fontAlgn="base">
        <a:spcBef>
          <a:spcPct val="0"/>
        </a:spcBef>
        <a:spcAft>
          <a:spcPct val="0"/>
        </a:spcAft>
        <a:defRPr sz="3500" b="1">
          <a:solidFill>
            <a:schemeClr val="tx2"/>
          </a:solidFill>
          <a:latin typeface="Calibri" pitchFamily="34" charset="0"/>
        </a:defRPr>
      </a:lvl4pPr>
      <a:lvl5pPr algn="l" rtl="0" fontAlgn="base">
        <a:spcBef>
          <a:spcPct val="0"/>
        </a:spcBef>
        <a:spcAft>
          <a:spcPct val="0"/>
        </a:spcAft>
        <a:defRPr sz="3500" b="1">
          <a:solidFill>
            <a:schemeClr val="tx2"/>
          </a:solidFill>
          <a:latin typeface="Calibri" pitchFamily="34" charset="0"/>
        </a:defRPr>
      </a:lvl5pPr>
      <a:lvl6pPr marL="457200" algn="l" rtl="0" fontAlgn="base">
        <a:spcBef>
          <a:spcPct val="0"/>
        </a:spcBef>
        <a:spcAft>
          <a:spcPct val="0"/>
        </a:spcAft>
        <a:defRPr sz="3500" b="1">
          <a:solidFill>
            <a:schemeClr val="tx2"/>
          </a:solidFill>
          <a:latin typeface="Calibri" pitchFamily="34" charset="0"/>
        </a:defRPr>
      </a:lvl6pPr>
      <a:lvl7pPr marL="914400" algn="l" rtl="0" fontAlgn="base">
        <a:spcBef>
          <a:spcPct val="0"/>
        </a:spcBef>
        <a:spcAft>
          <a:spcPct val="0"/>
        </a:spcAft>
        <a:defRPr sz="3500" b="1">
          <a:solidFill>
            <a:schemeClr val="tx2"/>
          </a:solidFill>
          <a:latin typeface="Calibri" pitchFamily="34" charset="0"/>
        </a:defRPr>
      </a:lvl7pPr>
      <a:lvl8pPr marL="1371600" algn="l" rtl="0" fontAlgn="base">
        <a:spcBef>
          <a:spcPct val="0"/>
        </a:spcBef>
        <a:spcAft>
          <a:spcPct val="0"/>
        </a:spcAft>
        <a:defRPr sz="3500" b="1">
          <a:solidFill>
            <a:schemeClr val="tx2"/>
          </a:solidFill>
          <a:latin typeface="Calibri" pitchFamily="34" charset="0"/>
        </a:defRPr>
      </a:lvl8pPr>
      <a:lvl9pPr marL="1828800" algn="l" rtl="0" fontAlgn="base">
        <a:spcBef>
          <a:spcPct val="0"/>
        </a:spcBef>
        <a:spcAft>
          <a:spcPct val="0"/>
        </a:spcAft>
        <a:defRPr sz="3500" b="1">
          <a:solidFill>
            <a:schemeClr val="tx2"/>
          </a:solidFill>
          <a:latin typeface="Calibri" pitchFamily="34" charset="0"/>
        </a:defRPr>
      </a:lvl9pPr>
    </p:titleStyle>
    <p:bodyStyle>
      <a:lvl1pPr algn="l" rtl="0" fontAlgn="base">
        <a:spcBef>
          <a:spcPct val="20000"/>
        </a:spcBef>
        <a:spcAft>
          <a:spcPct val="0"/>
        </a:spcAft>
        <a:defRPr sz="2500" b="1">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Font typeface="Calibri" pitchFamily="34" charset="0"/>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userDrawn="1"/>
        </p:nvSpPr>
        <p:spPr bwMode="auto">
          <a:xfrm>
            <a:off x="10668000" y="0"/>
            <a:ext cx="1524000" cy="6858000"/>
          </a:xfrm>
          <a:prstGeom prst="rect">
            <a:avLst/>
          </a:prstGeom>
          <a:solidFill>
            <a:srgbClr val="DCF0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Narrow" panose="020B0606020202030204" pitchFamily="34" charset="0"/>
                <a:cs typeface="Arial" panose="020B0604020202020204" pitchFamily="34" charset="0"/>
              </a:defRPr>
            </a:lvl1pPr>
            <a:lvl2pPr marL="742950" indent="-285750">
              <a:defRPr sz="2400">
                <a:solidFill>
                  <a:schemeClr val="tx1"/>
                </a:solidFill>
                <a:latin typeface="Arial Narrow" panose="020B0606020202030204" pitchFamily="34" charset="0"/>
                <a:cs typeface="Arial" panose="020B0604020202020204" pitchFamily="34" charset="0"/>
              </a:defRPr>
            </a:lvl2pPr>
            <a:lvl3pPr marL="1143000" indent="-228600">
              <a:defRPr sz="2400">
                <a:solidFill>
                  <a:schemeClr val="tx1"/>
                </a:solidFill>
                <a:latin typeface="Arial Narrow" panose="020B0606020202030204" pitchFamily="34" charset="0"/>
                <a:cs typeface="Arial" panose="020B0604020202020204" pitchFamily="34" charset="0"/>
              </a:defRPr>
            </a:lvl3pPr>
            <a:lvl4pPr marL="1600200" indent="-228600">
              <a:defRPr sz="2400">
                <a:solidFill>
                  <a:schemeClr val="tx1"/>
                </a:solidFill>
                <a:latin typeface="Arial Narrow" panose="020B0606020202030204" pitchFamily="34" charset="0"/>
                <a:cs typeface="Arial" panose="020B0604020202020204" pitchFamily="34" charset="0"/>
              </a:defRPr>
            </a:lvl4pPr>
            <a:lvl5pPr marL="2057400" indent="-228600">
              <a:defRPr sz="2400">
                <a:solidFill>
                  <a:schemeClr val="tx1"/>
                </a:solidFill>
                <a:latin typeface="Arial Narrow" panose="020B0606020202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9pPr>
          </a:lstStyle>
          <a:p>
            <a:pPr fontAlgn="base">
              <a:spcBef>
                <a:spcPct val="0"/>
              </a:spcBef>
              <a:spcAft>
                <a:spcPct val="0"/>
              </a:spcAft>
            </a:pPr>
            <a:endParaRPr lang="en-US" altLang="en-US" sz="2400">
              <a:solidFill>
                <a:prstClr val="black"/>
              </a:solidFill>
            </a:endParaRPr>
          </a:p>
        </p:txBody>
      </p:sp>
      <p:sp>
        <p:nvSpPr>
          <p:cNvPr id="1027" name="Rectangle 2"/>
          <p:cNvSpPr>
            <a:spLocks noGrp="1" noChangeArrowheads="1"/>
          </p:cNvSpPr>
          <p:nvPr>
            <p:ph type="title"/>
          </p:nvPr>
        </p:nvSpPr>
        <p:spPr bwMode="auto">
          <a:xfrm>
            <a:off x="609600" y="0"/>
            <a:ext cx="10769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914400" y="1371600"/>
            <a:ext cx="9448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10668000" y="6477000"/>
            <a:ext cx="1930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cs typeface="+mn-cs"/>
              </a:defRPr>
            </a:lvl1pPr>
          </a:lstStyle>
          <a:p>
            <a:pPr fontAlgn="base">
              <a:spcBef>
                <a:spcPct val="0"/>
              </a:spcBef>
              <a:spcAft>
                <a:spcPct val="0"/>
              </a:spcAft>
              <a:defRPr/>
            </a:pPr>
            <a:endParaRPr lang="en-US">
              <a:solidFill>
                <a:prstClr val="black"/>
              </a:solidFill>
            </a:endParaRPr>
          </a:p>
        </p:txBody>
      </p:sp>
      <p:sp>
        <p:nvSpPr>
          <p:cNvPr id="3" name="Rectangle 4"/>
          <p:cNvSpPr>
            <a:spLocks noGrp="1" noChangeArrowheads="1"/>
          </p:cNvSpPr>
          <p:nvPr>
            <p:ph type="dt" sz="half" idx="2"/>
          </p:nvPr>
        </p:nvSpPr>
        <p:spPr bwMode="auto">
          <a:xfrm>
            <a:off x="10668000" y="6477000"/>
            <a:ext cx="1930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200">
                <a:cs typeface="+mn-cs"/>
              </a:defRPr>
            </a:lvl1pPr>
          </a:lstStyle>
          <a:p>
            <a:pPr fontAlgn="base">
              <a:spcBef>
                <a:spcPct val="0"/>
              </a:spcBef>
              <a:spcAft>
                <a:spcPct val="0"/>
              </a:spcAft>
              <a:defRPr/>
            </a:pPr>
            <a:fld id="{6B90F559-0074-404E-8E14-15F4C6A8920B}" type="datetime1">
              <a:rPr lang="en-US">
                <a:solidFill>
                  <a:prstClr val="black"/>
                </a:solidFill>
              </a:rPr>
              <a:pPr fontAlgn="base">
                <a:spcBef>
                  <a:spcPct val="0"/>
                </a:spcBef>
                <a:spcAft>
                  <a:spcPct val="0"/>
                </a:spcAft>
                <a:defRPr/>
              </a:pPr>
              <a:t>8/12/2015</a:t>
            </a:fld>
            <a:endParaRPr lang="en-US" dirty="0">
              <a:solidFill>
                <a:prstClr val="black"/>
              </a:solidFill>
            </a:endParaRPr>
          </a:p>
        </p:txBody>
      </p:sp>
      <p:sp>
        <p:nvSpPr>
          <p:cNvPr id="1029" name="Rectangle 5"/>
          <p:cNvSpPr>
            <a:spLocks noGrp="1" noChangeArrowheads="1"/>
          </p:cNvSpPr>
          <p:nvPr>
            <p:ph type="ftr" sz="quarter" idx="3"/>
          </p:nvPr>
        </p:nvSpPr>
        <p:spPr bwMode="auto">
          <a:xfrm>
            <a:off x="4064000" y="6477000"/>
            <a:ext cx="5486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cs typeface="+mn-cs"/>
              </a:defRPr>
            </a:lvl1pPr>
          </a:lstStyle>
          <a:p>
            <a:pPr fontAlgn="base">
              <a:spcBef>
                <a:spcPct val="0"/>
              </a:spcBef>
              <a:spcAft>
                <a:spcPct val="0"/>
              </a:spcAft>
              <a:defRPr/>
            </a:pPr>
            <a:endParaRPr lang="en-US">
              <a:solidFill>
                <a:prstClr val="black"/>
              </a:solidFill>
            </a:endParaRPr>
          </a:p>
        </p:txBody>
      </p:sp>
      <p:sp>
        <p:nvSpPr>
          <p:cNvPr id="1030" name="Rectangle 6"/>
          <p:cNvSpPr>
            <a:spLocks noGrp="1" noChangeArrowheads="1"/>
          </p:cNvSpPr>
          <p:nvPr>
            <p:ph type="sldNum" sz="quarter" idx="4"/>
          </p:nvPr>
        </p:nvSpPr>
        <p:spPr bwMode="auto">
          <a:xfrm>
            <a:off x="10363200" y="6477000"/>
            <a:ext cx="1727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fontAlgn="base">
              <a:spcBef>
                <a:spcPct val="0"/>
              </a:spcBef>
              <a:spcAft>
                <a:spcPct val="0"/>
              </a:spcAft>
              <a:defRPr/>
            </a:pPr>
            <a:fld id="{CC2DB89F-D37C-4529-B617-78F0AF221E52}" type="slidenum">
              <a:rPr lang="en-US" altLang="en-US">
                <a:solidFill>
                  <a:prstClr val="black"/>
                </a:solidFill>
                <a:cs typeface="Arial" panose="020B0604020202020204" pitchFamily="34" charset="0"/>
              </a:rPr>
              <a:pPr fontAlgn="base">
                <a:spcBef>
                  <a:spcPct val="0"/>
                </a:spcBef>
                <a:spcAft>
                  <a:spcPct val="0"/>
                </a:spcAft>
                <a:defRPr/>
              </a:pPr>
              <a:t>‹#›</a:t>
            </a:fld>
            <a:endParaRPr lang="en-US" altLang="en-US">
              <a:solidFill>
                <a:prstClr val="black"/>
              </a:solidFill>
              <a:cs typeface="Arial" panose="020B0604020202020204" pitchFamily="34" charset="0"/>
            </a:endParaRPr>
          </a:p>
        </p:txBody>
      </p:sp>
      <p:sp>
        <p:nvSpPr>
          <p:cNvPr id="1033" name="Rectangle 8"/>
          <p:cNvSpPr>
            <a:spLocks noChangeArrowheads="1"/>
          </p:cNvSpPr>
          <p:nvPr userDrawn="1"/>
        </p:nvSpPr>
        <p:spPr bwMode="auto">
          <a:xfrm>
            <a:off x="304800" y="0"/>
            <a:ext cx="203200" cy="1295400"/>
          </a:xfrm>
          <a:prstGeom prst="rect">
            <a:avLst/>
          </a:prstGeom>
          <a:solidFill>
            <a:srgbClr val="DCF0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Narrow" panose="020B0606020202030204" pitchFamily="34" charset="0"/>
                <a:cs typeface="Arial" panose="020B0604020202020204" pitchFamily="34" charset="0"/>
              </a:defRPr>
            </a:lvl1pPr>
            <a:lvl2pPr marL="742950" indent="-285750">
              <a:defRPr sz="2400">
                <a:solidFill>
                  <a:schemeClr val="tx1"/>
                </a:solidFill>
                <a:latin typeface="Arial Narrow" panose="020B0606020202030204" pitchFamily="34" charset="0"/>
                <a:cs typeface="Arial" panose="020B0604020202020204" pitchFamily="34" charset="0"/>
              </a:defRPr>
            </a:lvl2pPr>
            <a:lvl3pPr marL="1143000" indent="-228600">
              <a:defRPr sz="2400">
                <a:solidFill>
                  <a:schemeClr val="tx1"/>
                </a:solidFill>
                <a:latin typeface="Arial Narrow" panose="020B0606020202030204" pitchFamily="34" charset="0"/>
                <a:cs typeface="Arial" panose="020B0604020202020204" pitchFamily="34" charset="0"/>
              </a:defRPr>
            </a:lvl3pPr>
            <a:lvl4pPr marL="1600200" indent="-228600">
              <a:defRPr sz="2400">
                <a:solidFill>
                  <a:schemeClr val="tx1"/>
                </a:solidFill>
                <a:latin typeface="Arial Narrow" panose="020B0606020202030204" pitchFamily="34" charset="0"/>
                <a:cs typeface="Arial" panose="020B0604020202020204" pitchFamily="34" charset="0"/>
              </a:defRPr>
            </a:lvl4pPr>
            <a:lvl5pPr marL="2057400" indent="-228600">
              <a:defRPr sz="2400">
                <a:solidFill>
                  <a:schemeClr val="tx1"/>
                </a:solidFill>
                <a:latin typeface="Arial Narrow" panose="020B0606020202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Narrow" panose="020B0606020202030204" pitchFamily="34" charset="0"/>
                <a:cs typeface="Arial" panose="020B0604020202020204" pitchFamily="34" charset="0"/>
              </a:defRPr>
            </a:lvl9pPr>
          </a:lstStyle>
          <a:p>
            <a:pPr fontAlgn="base">
              <a:spcBef>
                <a:spcPct val="0"/>
              </a:spcBef>
              <a:spcAft>
                <a:spcPct val="0"/>
              </a:spcAft>
            </a:pPr>
            <a:endParaRPr lang="en-US" altLang="en-US" sz="2400">
              <a:solidFill>
                <a:prstClr val="black"/>
              </a:solidFill>
            </a:endParaRPr>
          </a:p>
        </p:txBody>
      </p:sp>
      <p:pic>
        <p:nvPicPr>
          <p:cNvPr id="1034" name="Picture 14" descr="Nemours® RGB_S"/>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06400" y="6324601"/>
            <a:ext cx="14224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369685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hf sldNum="0" hdr="0" ftr="0" dt="0"/>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Arial Narrow" pitchFamily="34" charset="0"/>
        </a:defRPr>
      </a:lvl2pPr>
      <a:lvl3pPr algn="l" rtl="0" eaLnBrk="0" fontAlgn="base" hangingPunct="0">
        <a:spcBef>
          <a:spcPct val="0"/>
        </a:spcBef>
        <a:spcAft>
          <a:spcPct val="0"/>
        </a:spcAft>
        <a:defRPr sz="3600" b="1">
          <a:solidFill>
            <a:schemeClr val="tx2"/>
          </a:solidFill>
          <a:latin typeface="Arial Narrow" pitchFamily="34" charset="0"/>
        </a:defRPr>
      </a:lvl3pPr>
      <a:lvl4pPr algn="l" rtl="0" eaLnBrk="0" fontAlgn="base" hangingPunct="0">
        <a:spcBef>
          <a:spcPct val="0"/>
        </a:spcBef>
        <a:spcAft>
          <a:spcPct val="0"/>
        </a:spcAft>
        <a:defRPr sz="3600" b="1">
          <a:solidFill>
            <a:schemeClr val="tx2"/>
          </a:solidFill>
          <a:latin typeface="Arial Narrow" pitchFamily="34" charset="0"/>
        </a:defRPr>
      </a:lvl4pPr>
      <a:lvl5pPr algn="l" rtl="0" eaLnBrk="0" fontAlgn="base" hangingPunct="0">
        <a:spcBef>
          <a:spcPct val="0"/>
        </a:spcBef>
        <a:spcAft>
          <a:spcPct val="0"/>
        </a:spcAft>
        <a:defRPr sz="3600" b="1">
          <a:solidFill>
            <a:schemeClr val="tx2"/>
          </a:solidFill>
          <a:latin typeface="Arial Narrow" pitchFamily="34" charset="0"/>
        </a:defRPr>
      </a:lvl5pPr>
      <a:lvl6pPr marL="457200" algn="l" rtl="0" fontAlgn="base">
        <a:spcBef>
          <a:spcPct val="0"/>
        </a:spcBef>
        <a:spcAft>
          <a:spcPct val="0"/>
        </a:spcAft>
        <a:defRPr sz="3600" b="1">
          <a:solidFill>
            <a:schemeClr val="tx2"/>
          </a:solidFill>
          <a:latin typeface="Arial Narrow" pitchFamily="34" charset="0"/>
        </a:defRPr>
      </a:lvl6pPr>
      <a:lvl7pPr marL="914400" algn="l" rtl="0" fontAlgn="base">
        <a:spcBef>
          <a:spcPct val="0"/>
        </a:spcBef>
        <a:spcAft>
          <a:spcPct val="0"/>
        </a:spcAft>
        <a:defRPr sz="3600" b="1">
          <a:solidFill>
            <a:schemeClr val="tx2"/>
          </a:solidFill>
          <a:latin typeface="Arial Narrow" pitchFamily="34" charset="0"/>
        </a:defRPr>
      </a:lvl7pPr>
      <a:lvl8pPr marL="1371600" algn="l" rtl="0" fontAlgn="base">
        <a:spcBef>
          <a:spcPct val="0"/>
        </a:spcBef>
        <a:spcAft>
          <a:spcPct val="0"/>
        </a:spcAft>
        <a:defRPr sz="3600" b="1">
          <a:solidFill>
            <a:schemeClr val="tx2"/>
          </a:solidFill>
          <a:latin typeface="Arial Narrow" pitchFamily="34" charset="0"/>
        </a:defRPr>
      </a:lvl8pPr>
      <a:lvl9pPr marL="1828800" algn="l" rtl="0" fontAlgn="base">
        <a:spcBef>
          <a:spcPct val="0"/>
        </a:spcBef>
        <a:spcAft>
          <a:spcPct val="0"/>
        </a:spcAft>
        <a:defRPr sz="3600" b="1">
          <a:solidFill>
            <a:schemeClr val="tx2"/>
          </a:solidFill>
          <a:latin typeface="Arial Narrow" pitchFamily="34" charset="0"/>
        </a:defRPr>
      </a:lvl9pPr>
    </p:titleStyle>
    <p:bodyStyle>
      <a:lvl1pPr marL="342900" indent="-342900" algn="l" rtl="0" eaLnBrk="0" fontAlgn="base" hangingPunct="0">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mn-lt"/>
          <a:ea typeface="+mn-ea"/>
          <a:cs typeface="+mn-cs"/>
        </a:defRPr>
      </a:lvl1pPr>
      <a:lvl2pPr marL="742950" indent="-285750" algn="l" rtl="0" eaLnBrk="0" fontAlgn="base" hangingPunct="0">
        <a:lnSpc>
          <a:spcPct val="95000"/>
        </a:lnSpc>
        <a:spcBef>
          <a:spcPct val="25000"/>
        </a:spcBef>
        <a:spcAft>
          <a:spcPct val="0"/>
        </a:spcAft>
        <a:buChar char="–"/>
        <a:defRPr sz="2700">
          <a:solidFill>
            <a:schemeClr val="tx1"/>
          </a:solidFill>
          <a:latin typeface="+mn-lt"/>
        </a:defRPr>
      </a:lvl2pPr>
      <a:lvl3pPr marL="1143000" indent="-228600" algn="l" rtl="0" eaLnBrk="0" fontAlgn="base" hangingPunct="0">
        <a:spcBef>
          <a:spcPct val="20000"/>
        </a:spcBef>
        <a:spcAft>
          <a:spcPct val="0"/>
        </a:spcAft>
        <a:buClr>
          <a:srgbClr val="74AEB6"/>
        </a:buClr>
        <a:buFont typeface="Wingdings" panose="05000000000000000000" pitchFamily="2" charset="2"/>
        <a:buChar char="§"/>
        <a:defRPr sz="23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fontAlgn="base">
              <a:spcBef>
                <a:spcPct val="0"/>
              </a:spcBef>
              <a:spcAft>
                <a:spcPct val="0"/>
              </a:spcAft>
              <a:defRPr/>
            </a:pPr>
            <a:fld id="{DDD1293C-B95B-440F-892C-6955A167B645}" type="slidenum">
              <a:rPr lang="en-US" altLang="en-US">
                <a:cs typeface="Arial" panose="020B0604020202020204" pitchFamily="34" charset="0"/>
              </a:rPr>
              <a:pPr fontAlgn="base">
                <a:spcBef>
                  <a:spcPct val="0"/>
                </a:spcBef>
                <a:spcAft>
                  <a:spcPct val="0"/>
                </a:spcAft>
                <a:defRPr/>
              </a:pPr>
              <a:t>‹#›</a:t>
            </a:fld>
            <a:endParaRPr lang="en-US" altLang="en-US">
              <a:cs typeface="Arial" panose="020B0604020202020204" pitchFamily="34" charset="0"/>
            </a:endParaRPr>
          </a:p>
        </p:txBody>
      </p:sp>
      <p:pic>
        <p:nvPicPr>
          <p:cNvPr id="2055" name="Picture 5" descr="Nemours® RGB_S"/>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06400" y="6324601"/>
            <a:ext cx="14224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69058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A1DD71-0E9C-418C-A2BC-D9EAA00293D4}" type="datetimeFigureOut">
              <a:rPr lang="en-US" smtClean="0">
                <a:solidFill>
                  <a:prstClr val="black">
                    <a:tint val="75000"/>
                  </a:prstClr>
                </a:solidFill>
              </a:rPr>
              <a:pPr/>
              <a:t>8/12/2015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248ECA-A28E-4440-9920-2395D7E847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515148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0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69.xml"/></Relationships>
</file>

<file path=ppt/slides/_rels/slide10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69.xml"/></Relationships>
</file>

<file path=ppt/slides/_rels/slide10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9.xml"/></Relationships>
</file>

<file path=ppt/slides/_rels/slide10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69.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9.xml"/></Relationships>
</file>

<file path=ppt/slides/_rels/slide10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69.xml"/></Relationships>
</file>

<file path=ppt/slides/_rels/slide10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69.xml"/></Relationships>
</file>

<file path=ppt/slides/_rels/slide10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69.xml"/></Relationships>
</file>

<file path=ppt/slides/_rels/slide10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6.xml"/><Relationship Id="rId1" Type="http://schemas.openxmlformats.org/officeDocument/2006/relationships/slideLayout" Target="../slideLayouts/slideLayout80.xml"/></Relationships>
</file>

<file path=ppt/slides/_rels/slide11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7.xml"/><Relationship Id="rId1" Type="http://schemas.openxmlformats.org/officeDocument/2006/relationships/slideLayout" Target="../slideLayouts/slideLayout76.xml"/></Relationships>
</file>

<file path=ppt/slides/_rels/slide112.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notesSlide" Target="../notesSlides/notesSlide68.xml"/><Relationship Id="rId1" Type="http://schemas.openxmlformats.org/officeDocument/2006/relationships/slideLayout" Target="../slideLayouts/slideLayout8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8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18.xml.rels><?xml version="1.0" encoding="UTF-8" standalone="yes"?>
<Relationships xmlns="http://schemas.openxmlformats.org/package/2006/relationships"><Relationship Id="rId3" Type="http://schemas.openxmlformats.org/officeDocument/2006/relationships/hyperlink" Target="http://www.nemours.org/" TargetMode="External"/><Relationship Id="rId2" Type="http://schemas.openxmlformats.org/officeDocument/2006/relationships/notesSlide" Target="../notesSlides/notesSlide69.xml"/><Relationship Id="rId1" Type="http://schemas.openxmlformats.org/officeDocument/2006/relationships/slideLayout" Target="../slideLayouts/slideLayout81.xml"/><Relationship Id="rId5" Type="http://schemas.openxmlformats.org/officeDocument/2006/relationships/image" Target="../media/image103.jpeg"/><Relationship Id="rId4" Type="http://schemas.openxmlformats.org/officeDocument/2006/relationships/hyperlink" Target="mailto:alisa.haushalter@nemours.org"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1.xml"/></Relationships>
</file>

<file path=ppt/slides/_rels/slide1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70.xml"/><Relationship Id="rId1" Type="http://schemas.openxmlformats.org/officeDocument/2006/relationships/slideLayout" Target="../slideLayouts/slideLayout87.xml"/><Relationship Id="rId5" Type="http://schemas.openxmlformats.org/officeDocument/2006/relationships/image" Target="../media/image106.png"/><Relationship Id="rId4" Type="http://schemas.openxmlformats.org/officeDocument/2006/relationships/image" Target="../media/image105.png"/></Relationships>
</file>

<file path=ppt/slides/_rels/slide12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jpeg"/><Relationship Id="rId1" Type="http://schemas.openxmlformats.org/officeDocument/2006/relationships/slideLayout" Target="../slideLayouts/slideLayout88.xml"/></Relationships>
</file>

<file path=ppt/slides/_rels/slide12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88.xml"/></Relationships>
</file>

<file path=ppt/slides/_rels/slide126.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93.xml"/></Relationships>
</file>

<file path=ppt/slides/_rels/slide127.xml.rels><?xml version="1.0" encoding="UTF-8" standalone="yes"?>
<Relationships xmlns="http://schemas.openxmlformats.org/package/2006/relationships"><Relationship Id="rId3" Type="http://schemas.openxmlformats.org/officeDocument/2006/relationships/hyperlink" Target="http://www.suhichicago.org/files/CHW%20BPG_FULL_FINAL.pdf" TargetMode="External"/><Relationship Id="rId2" Type="http://schemas.openxmlformats.org/officeDocument/2006/relationships/notesSlide" Target="../notesSlides/notesSlide71.xml"/><Relationship Id="rId1" Type="http://schemas.openxmlformats.org/officeDocument/2006/relationships/slideLayout" Target="../slideLayouts/slideLayout93.xml"/></Relationships>
</file>

<file path=ppt/slides/_rels/slide128.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93.xml"/></Relationships>
</file>

<file path=ppt/slides/_rels/slide129.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93.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4.xml"/></Relationships>
</file>

<file path=ppt/slides/_rels/slide130.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93.xml"/></Relationships>
</file>

<file path=ppt/slides/_rels/slide131.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93.xml"/></Relationships>
</file>

<file path=ppt/slides/_rels/slide132.xml.rels><?xml version="1.0" encoding="UTF-8" standalone="yes"?>
<Relationships xmlns="http://schemas.openxmlformats.org/package/2006/relationships"><Relationship Id="rId2" Type="http://schemas.openxmlformats.org/officeDocument/2006/relationships/image" Target="../media/image116.jpg"/><Relationship Id="rId1" Type="http://schemas.openxmlformats.org/officeDocument/2006/relationships/slideLayout" Target="../slideLayouts/slideLayout9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3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93.xml"/></Relationships>
</file>

<file path=ppt/slides/_rels/slide135.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93.xml"/></Relationships>
</file>

<file path=ppt/slides/_rels/slide1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2.xml"/><Relationship Id="rId1" Type="http://schemas.openxmlformats.org/officeDocument/2006/relationships/slideLayout" Target="../slideLayouts/slideLayout9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38.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93.xml"/></Relationships>
</file>

<file path=ppt/slides/_rels/slide139.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9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4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73.xml"/><Relationship Id="rId1" Type="http://schemas.openxmlformats.org/officeDocument/2006/relationships/slideLayout" Target="../slideLayouts/slideLayout93.xml"/></Relationships>
</file>

<file path=ppt/slides/_rels/slide1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5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4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59.xml"/></Relationships>
</file>

<file path=ppt/slides/_rels/slide145.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59.xml"/></Relationships>
</file>

<file path=ppt/slides/_rels/slide14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9.xml"/></Relationships>
</file>

<file path=ppt/slides/_rels/slide14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5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5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23.xml"/><Relationship Id="rId4" Type="http://schemas.openxmlformats.org/officeDocument/2006/relationships/chart" Target="../charts/chart11.xml"/></Relationships>
</file>

<file path=ppt/slides/_rels/slide15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12.xml"/></Relationships>
</file>

<file path=ppt/slides/_rels/slide15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74.xml"/><Relationship Id="rId1" Type="http://schemas.openxmlformats.org/officeDocument/2006/relationships/slideLayout" Target="../slideLayouts/slideLayout117.xml"/><Relationship Id="rId4" Type="http://schemas.openxmlformats.org/officeDocument/2006/relationships/image" Target="../media/image128.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5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60.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112.xml"/></Relationships>
</file>

<file path=ppt/slides/_rels/slide161.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116.xml"/></Relationships>
</file>

<file path=ppt/slides/_rels/slide16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16.xml"/></Relationships>
</file>

<file path=ppt/slides/_rels/slide16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116.xml"/></Relationships>
</file>

<file path=ppt/slides/_rels/slide16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75.xml"/><Relationship Id="rId1" Type="http://schemas.openxmlformats.org/officeDocument/2006/relationships/slideLayout" Target="../slideLayouts/slideLayout112.xml"/><Relationship Id="rId6" Type="http://schemas.microsoft.com/office/2007/relationships/hdphoto" Target="../media/hdphoto3.wdp"/><Relationship Id="rId5" Type="http://schemas.openxmlformats.org/officeDocument/2006/relationships/image" Target="../media/image136.jpeg"/><Relationship Id="rId4" Type="http://schemas.openxmlformats.org/officeDocument/2006/relationships/image" Target="../media/image135.jpeg"/></Relationships>
</file>

<file path=ppt/slides/_rels/slide165.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76.xml"/><Relationship Id="rId1" Type="http://schemas.openxmlformats.org/officeDocument/2006/relationships/slideLayout" Target="../slideLayouts/slideLayout112.xml"/></Relationships>
</file>

<file path=ppt/slides/_rels/slide1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8.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9.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9.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3.xml.rels><?xml version="1.0" encoding="UTF-8" standalone="yes"?>
<Relationships xmlns="http://schemas.openxmlformats.org/package/2006/relationships"><Relationship Id="rId3" Type="http://schemas.openxmlformats.org/officeDocument/2006/relationships/image" Target="../media/image139.tmp"/><Relationship Id="rId2" Type="http://schemas.openxmlformats.org/officeDocument/2006/relationships/image" Target="../media/image138.tmp"/><Relationship Id="rId1" Type="http://schemas.openxmlformats.org/officeDocument/2006/relationships/slideLayout" Target="../slideLayouts/slideLayout9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9.xml"/></Relationships>
</file>

<file path=ppt/slides/_rels/slide17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80.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138.xml"/></Relationships>
</file>

<file path=ppt/slides/_rels/slide181.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81.xml"/><Relationship Id="rId1" Type="http://schemas.openxmlformats.org/officeDocument/2006/relationships/slideLayout" Target="../slideLayouts/slideLayout143.xml"/><Relationship Id="rId4" Type="http://schemas.openxmlformats.org/officeDocument/2006/relationships/image" Target="../media/image141.jpeg"/></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9.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9.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9.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9.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9.xml"/></Relationships>
</file>

<file path=ppt/slides/_rels/slide18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7.xml"/><Relationship Id="rId1" Type="http://schemas.openxmlformats.org/officeDocument/2006/relationships/slideLayout" Target="../slideLayouts/slideLayout139.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9.xml"/></Relationships>
</file>

<file path=ppt/slides/_rels/slide18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90.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178.xml"/><Relationship Id="rId5" Type="http://schemas.openxmlformats.org/officeDocument/2006/relationships/image" Target="../media/image146.jpeg"/><Relationship Id="rId4" Type="http://schemas.openxmlformats.org/officeDocument/2006/relationships/image" Target="../media/image145.wmf"/></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92.xml.rels><?xml version="1.0" encoding="UTF-8" standalone="yes"?>
<Relationships xmlns="http://schemas.openxmlformats.org/package/2006/relationships"><Relationship Id="rId8" Type="http://schemas.openxmlformats.org/officeDocument/2006/relationships/image" Target="../media/image147.emf"/><Relationship Id="rId3" Type="http://schemas.openxmlformats.org/officeDocument/2006/relationships/hyperlink" Target="http://jimmyakin.typepad.com/photos/uncategorized/tattoo.jpg" TargetMode="External"/><Relationship Id="rId7" Type="http://schemas.openxmlformats.org/officeDocument/2006/relationships/oleObject" Target="../embeddings/oleObject3.bin"/><Relationship Id="rId2" Type="http://schemas.openxmlformats.org/officeDocument/2006/relationships/slideLayout" Target="../slideLayouts/slideLayout189.xml"/><Relationship Id="rId1" Type="http://schemas.openxmlformats.org/officeDocument/2006/relationships/vmlDrawing" Target="../drawings/vmlDrawing3.v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193.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84.xml"/></Relationships>
</file>

<file path=ppt/slides/_rels/slide194.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83.xml"/></Relationships>
</file>

<file path=ppt/slides/_rels/slide195.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79.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8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79.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9.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83.xml"/><Relationship Id="rId1" Type="http://schemas.openxmlformats.org/officeDocument/2006/relationships/vmlDrawing" Target="../drawings/vmlDrawing4.v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200.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179.xml"/></Relationships>
</file>

<file path=ppt/slides/_rels/slide201.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79.xml"/></Relationships>
</file>

<file path=ppt/slides/_rels/slide202.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79.xml"/></Relationships>
</file>

<file path=ppt/slides/_rels/slide203.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179.xml"/></Relationships>
</file>

<file path=ppt/slides/_rels/slide204.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179.xml"/></Relationships>
</file>

<file path=ppt/slides/_rels/slide205.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79.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8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79.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9.xml"/></Relationships>
</file>

<file path=ppt/slides/_rels/slide212.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179.xml"/></Relationships>
</file>

<file path=ppt/slides/_rels/slide2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8" Type="http://schemas.openxmlformats.org/officeDocument/2006/relationships/image" Target="../media/image168.jpeg"/><Relationship Id="rId3" Type="http://schemas.openxmlformats.org/officeDocument/2006/relationships/image" Target="../media/image163.jpeg"/><Relationship Id="rId7" Type="http://schemas.openxmlformats.org/officeDocument/2006/relationships/image" Target="../media/image167.png"/><Relationship Id="rId2" Type="http://schemas.openxmlformats.org/officeDocument/2006/relationships/notesSlide" Target="../notesSlides/notesSlide96.xml"/><Relationship Id="rId1" Type="http://schemas.openxmlformats.org/officeDocument/2006/relationships/slideLayout" Target="../slideLayouts/slideLayout167.xml"/><Relationship Id="rId6" Type="http://schemas.openxmlformats.org/officeDocument/2006/relationships/image" Target="../media/image166.jpeg"/><Relationship Id="rId5" Type="http://schemas.openxmlformats.org/officeDocument/2006/relationships/image" Target="../media/image165.jpeg"/><Relationship Id="rId4" Type="http://schemas.openxmlformats.org/officeDocument/2006/relationships/image" Target="../media/image164.jpeg"/></Relationships>
</file>

<file path=ppt/slides/_rels/slide21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97.xml"/><Relationship Id="rId1" Type="http://schemas.openxmlformats.org/officeDocument/2006/relationships/slideLayout" Target="../slideLayouts/slideLayout168.xml"/><Relationship Id="rId5" Type="http://schemas.openxmlformats.org/officeDocument/2006/relationships/image" Target="../media/image171.jpeg"/><Relationship Id="rId4" Type="http://schemas.openxmlformats.org/officeDocument/2006/relationships/image" Target="../media/image170.jpeg"/></Relationships>
</file>

<file path=ppt/slides/_rels/slide216.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98.xml"/><Relationship Id="rId1" Type="http://schemas.openxmlformats.org/officeDocument/2006/relationships/slideLayout" Target="../slideLayouts/slideLayout168.xml"/><Relationship Id="rId4" Type="http://schemas.openxmlformats.org/officeDocument/2006/relationships/image" Target="../media/image166.jpeg"/></Relationships>
</file>

<file path=ppt/slides/_rels/slide217.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99.xml"/><Relationship Id="rId1" Type="http://schemas.openxmlformats.org/officeDocument/2006/relationships/slideLayout" Target="../slideLayouts/slideLayout168.xml"/><Relationship Id="rId5" Type="http://schemas.openxmlformats.org/officeDocument/2006/relationships/image" Target="../media/image175.jpeg"/><Relationship Id="rId4" Type="http://schemas.openxmlformats.org/officeDocument/2006/relationships/image" Target="../media/image174.jpeg"/></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68.xml"/></Relationships>
</file>

<file path=ppt/slides/_rels/slide219.xml.rels><?xml version="1.0" encoding="UTF-8" standalone="yes"?>
<Relationships xmlns="http://schemas.openxmlformats.org/package/2006/relationships"><Relationship Id="rId3" Type="http://schemas.openxmlformats.org/officeDocument/2006/relationships/image" Target="../media/image176.jpg"/><Relationship Id="rId2" Type="http://schemas.openxmlformats.org/officeDocument/2006/relationships/notesSlide" Target="../notesSlides/notesSlide101.xml"/><Relationship Id="rId1" Type="http://schemas.openxmlformats.org/officeDocument/2006/relationships/slideLayout" Target="../slideLayouts/slideLayout168.xml"/><Relationship Id="rId4" Type="http://schemas.openxmlformats.org/officeDocument/2006/relationships/image" Target="../media/image177.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220.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notesSlide" Target="../notesSlides/notesSlide102.xml"/><Relationship Id="rId1" Type="http://schemas.openxmlformats.org/officeDocument/2006/relationships/slideLayout" Target="../slideLayouts/slideLayout168.xml"/><Relationship Id="rId4" Type="http://schemas.openxmlformats.org/officeDocument/2006/relationships/image" Target="../media/image179.jpg"/></Relationships>
</file>

<file path=ppt/slides/_rels/slide22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03.xml"/><Relationship Id="rId1" Type="http://schemas.openxmlformats.org/officeDocument/2006/relationships/slideLayout" Target="../slideLayouts/slideLayout168.xml"/><Relationship Id="rId5" Type="http://schemas.openxmlformats.org/officeDocument/2006/relationships/image" Target="../media/image182.png"/><Relationship Id="rId4" Type="http://schemas.openxmlformats.org/officeDocument/2006/relationships/image" Target="../media/image181.pn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68.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70.xml"/></Relationships>
</file>

<file path=ppt/slides/_rels/slide22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05.xml"/><Relationship Id="rId1" Type="http://schemas.openxmlformats.org/officeDocument/2006/relationships/slideLayout" Target="../slideLayouts/slideLayout168.xml"/></Relationships>
</file>

<file path=ppt/slides/_rels/slide2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3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28.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40.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hyperlink" Target="http://www.epa.gov/childrenstaskforce" TargetMode="External"/><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30.xml.rels><?xml version="1.0" encoding="UTF-8" standalone="yes"?>
<Relationships xmlns="http://schemas.openxmlformats.org/package/2006/relationships"><Relationship Id="rId2" Type="http://schemas.openxmlformats.org/officeDocument/2006/relationships/hyperlink" Target="mailto:rigibbons@pa.gov" TargetMode="External"/><Relationship Id="rId1" Type="http://schemas.openxmlformats.org/officeDocument/2006/relationships/slideLayout" Target="../slideLayouts/slideLayout37.xml"/></Relationships>
</file>

<file path=ppt/slides/_rels/slide2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12.xml"/></Relationships>
</file>

<file path=ppt/slides/_rels/slide233.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8.jpeg"/><Relationship Id="rId7" Type="http://schemas.openxmlformats.org/officeDocument/2006/relationships/image" Target="../media/image187.png"/><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186.png"/><Relationship Id="rId4" Type="http://schemas.openxmlformats.org/officeDocument/2006/relationships/oleObject" Target="../embeddings/oleObject5.bin"/></Relationships>
</file>

<file path=ppt/slides/_rels/slide234.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06.xml"/><Relationship Id="rId1" Type="http://schemas.openxmlformats.org/officeDocument/2006/relationships/slideLayout" Target="../slideLayouts/slideLayout18.xml"/></Relationships>
</file>

<file path=ppt/slides/_rels/slide235.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2" Type="http://schemas.openxmlformats.org/officeDocument/2006/relationships/image" Target="../media/image192.jpg"/><Relationship Id="rId1" Type="http://schemas.openxmlformats.org/officeDocument/2006/relationships/slideLayout" Target="../slideLayouts/slideLayout13.xml"/></Relationships>
</file>

<file path=ppt/slides/_rels/slide23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9.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image" Target="../media/image193.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2" Type="http://schemas.openxmlformats.org/officeDocument/2006/relationships/image" Target="../media/image195.emf"/><Relationship Id="rId1" Type="http://schemas.openxmlformats.org/officeDocument/2006/relationships/slideLayout" Target="../slideLayouts/slideLayout15.xml"/></Relationships>
</file>

<file path=ppt/slides/_rels/slide241.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197.png"/><Relationship Id="rId7" Type="http://schemas.openxmlformats.org/officeDocument/2006/relationships/diagramLayout" Target="../diagrams/layout5.xml"/><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diagramData" Target="../diagrams/data5.xml"/><Relationship Id="rId5" Type="http://schemas.openxmlformats.org/officeDocument/2006/relationships/image" Target="../media/image196.wmf"/><Relationship Id="rId10" Type="http://schemas.microsoft.com/office/2007/relationships/diagramDrawing" Target="../diagrams/drawing5.xml"/><Relationship Id="rId4" Type="http://schemas.openxmlformats.org/officeDocument/2006/relationships/oleObject" Target="../embeddings/oleObject7.bin"/><Relationship Id="rId9" Type="http://schemas.openxmlformats.org/officeDocument/2006/relationships/diagramColors" Target="../diagrams/colors5.xml"/></Relationships>
</file>

<file path=ppt/slides/_rels/slide24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7.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3.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8.xml"/><Relationship Id="rId1" Type="http://schemas.openxmlformats.org/officeDocument/2006/relationships/slideLayout" Target="../slideLayouts/slideLayout1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4.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image" Target="../media/image187.png"/><Relationship Id="rId5" Type="http://schemas.openxmlformats.org/officeDocument/2006/relationships/oleObject" Target="../embeddings/oleObject9.bin"/><Relationship Id="rId4" Type="http://schemas.openxmlformats.org/officeDocument/2006/relationships/image" Target="../media/image186.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7.xml"/></Relationships>
</file>

<file path=ppt/slides/_rels/slide25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7.xml"/><Relationship Id="rId1" Type="http://schemas.openxmlformats.org/officeDocument/2006/relationships/vmlDrawing" Target="../drawings/vmlDrawing8.vml"/><Relationship Id="rId5" Type="http://schemas.openxmlformats.org/officeDocument/2006/relationships/image" Target="../media/image200.emf"/><Relationship Id="rId4" Type="http://schemas.openxmlformats.org/officeDocument/2006/relationships/package" Target="../embeddings/Microsoft_Word_Document9.docx"/></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7.xml"/><Relationship Id="rId1" Type="http://schemas.openxmlformats.org/officeDocument/2006/relationships/vmlDrawing" Target="../drawings/vmlDrawing9.vml"/><Relationship Id="rId5" Type="http://schemas.openxmlformats.org/officeDocument/2006/relationships/image" Target="../media/image201.emf"/><Relationship Id="rId4" Type="http://schemas.openxmlformats.org/officeDocument/2006/relationships/package" Target="../embeddings/Microsoft_Word_Document10.docx"/></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2" Type="http://schemas.openxmlformats.org/officeDocument/2006/relationships/image" Target="../media/image203.emf"/><Relationship Id="rId1" Type="http://schemas.openxmlformats.org/officeDocument/2006/relationships/slideLayout" Target="../slideLayouts/slideLayout213.xml"/></Relationships>
</file>

<file path=ppt/slides/_rels/slide26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6.xml"/><Relationship Id="rId4" Type="http://schemas.openxmlformats.org/officeDocument/2006/relationships/image" Target="../media/image39.png"/></Relationships>
</file>

<file path=ppt/slides/_rels/slide27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7.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3.xml"/><Relationship Id="rId1" Type="http://schemas.openxmlformats.org/officeDocument/2006/relationships/slideLayout" Target="../slideLayouts/slideLayout157.xml"/></Relationships>
</file>

<file path=ppt/slides/_rels/slide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06.xml"/></Relationships>
</file>

<file path=ppt/slides/_rels/slide30.xml.rels><?xml version="1.0" encoding="UTF-8" standalone="yes"?>
<Relationships xmlns="http://schemas.openxmlformats.org/package/2006/relationships"><Relationship Id="rId3" Type="http://schemas.openxmlformats.org/officeDocument/2006/relationships/hyperlink" Target="http://www.epa.gov/childrenstaskforce/federal_asthma_disparities_action_plan.pdf" TargetMode="External"/><Relationship Id="rId2" Type="http://schemas.openxmlformats.org/officeDocument/2006/relationships/notesSlide" Target="../notesSlides/notesSlide14.xml"/><Relationship Id="rId1" Type="http://schemas.openxmlformats.org/officeDocument/2006/relationships/slideLayout" Target="../slideLayouts/slideLayout157.xml"/><Relationship Id="rId5" Type="http://schemas.openxmlformats.org/officeDocument/2006/relationships/image" Target="../media/image42.jp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hyperlink" Target="http://www.cdc.gov/asthma/nhis/2013/table4-1.htm" TargetMode="External"/><Relationship Id="rId2" Type="http://schemas.openxmlformats.org/officeDocument/2006/relationships/notesSlide" Target="../notesSlides/notesSlide15.xml"/><Relationship Id="rId1" Type="http://schemas.openxmlformats.org/officeDocument/2006/relationships/slideLayout" Target="../slideLayouts/slideLayout157.xml"/><Relationship Id="rId4" Type="http://schemas.openxmlformats.org/officeDocument/2006/relationships/chart" Target="../charts/chart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44.jpeg"/><Relationship Id="rId2" Type="http://schemas.openxmlformats.org/officeDocument/2006/relationships/slideLayout" Target="../slideLayouts/slideLayout162.xml"/><Relationship Id="rId1" Type="http://schemas.openxmlformats.org/officeDocument/2006/relationships/vmlDrawing" Target="../drawings/vmlDrawing2.vml"/><Relationship Id="rId6" Type="http://schemas.openxmlformats.org/officeDocument/2006/relationships/hyperlink" Target="http://www.noattacks.org/breathe-easies" TargetMode="External"/><Relationship Id="rId5" Type="http://schemas.openxmlformats.org/officeDocument/2006/relationships/image" Target="../media/image43.png"/><Relationship Id="rId4" Type="http://schemas.openxmlformats.org/officeDocument/2006/relationships/oleObject" Target="../embeddings/oleObject2.bin"/></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5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57.xml"/></Relationships>
</file>

<file path=ppt/slides/_rels/slide35.xml.rels><?xml version="1.0" encoding="UTF-8" standalone="yes"?>
<Relationships xmlns="http://schemas.openxmlformats.org/package/2006/relationships"><Relationship Id="rId3" Type="http://schemas.openxmlformats.org/officeDocument/2006/relationships/hyperlink" Target="http://www2.epa.gov/children" TargetMode="External"/><Relationship Id="rId2" Type="http://schemas.openxmlformats.org/officeDocument/2006/relationships/notesSlide" Target="../notesSlides/notesSlide19.xml"/><Relationship Id="rId1" Type="http://schemas.openxmlformats.org/officeDocument/2006/relationships/slideLayout" Target="../slideLayouts/slideLayout157.xml"/><Relationship Id="rId4" Type="http://schemas.openxmlformats.org/officeDocument/2006/relationships/hyperlink" Target="http://www.epa.gov/asthma"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24.xml"/></Relationships>
</file>

<file path=ppt/slides/_rels/slide3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eg"/><Relationship Id="rId7"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2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1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40.xml.rels><?xml version="1.0" encoding="UTF-8" standalone="yes"?>
<Relationships xmlns="http://schemas.openxmlformats.org/package/2006/relationships"><Relationship Id="rId3" Type="http://schemas.openxmlformats.org/officeDocument/2006/relationships/hyperlink" Target="https://twitter.com/SecBurwell/status/608992363663515648/photo/1" TargetMode="External"/><Relationship Id="rId2" Type="http://schemas.openxmlformats.org/officeDocument/2006/relationships/notesSlide" Target="../notesSlides/notesSlide23.xml"/><Relationship Id="rId1" Type="http://schemas.openxmlformats.org/officeDocument/2006/relationships/slideLayout" Target="../slideLayouts/slideLayout132.xml"/><Relationship Id="rId4" Type="http://schemas.openxmlformats.org/officeDocument/2006/relationships/image" Target="../media/image57.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5.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5.xml"/><Relationship Id="rId1" Type="http://schemas.openxmlformats.org/officeDocument/2006/relationships/slideLayout" Target="../slideLayouts/slideLayout137.xml"/></Relationships>
</file>

<file path=ppt/slides/_rels/slide4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6.xml"/><Relationship Id="rId1" Type="http://schemas.openxmlformats.org/officeDocument/2006/relationships/slideLayout" Target="../slideLayouts/slideLayout13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135.xml"/><Relationship Id="rId5" Type="http://schemas.openxmlformats.org/officeDocument/2006/relationships/image" Target="../media/image62.png"/><Relationship Id="rId4" Type="http://schemas.openxmlformats.org/officeDocument/2006/relationships/image" Target="../media/image61.png"/></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8.xml"/><Relationship Id="rId1" Type="http://schemas.openxmlformats.org/officeDocument/2006/relationships/slideLayout" Target="../slideLayouts/slideLayout12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5.xml"/></Relationships>
</file>

<file path=ppt/slides/_rels/slide47.xml.rels><?xml version="1.0" encoding="UTF-8" standalone="yes"?>
<Relationships xmlns="http://schemas.openxmlformats.org/package/2006/relationships"><Relationship Id="rId3" Type="http://schemas.openxmlformats.org/officeDocument/2006/relationships/hyperlink" Target="mailto:dalton.paxman@hhs.gov" TargetMode="External"/><Relationship Id="rId2" Type="http://schemas.openxmlformats.org/officeDocument/2006/relationships/notesSlide" Target="../notesSlides/notesSlide30.xml"/><Relationship Id="rId1" Type="http://schemas.openxmlformats.org/officeDocument/2006/relationships/slideLayout" Target="../slideLayouts/slideLayout125.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1.xml"/><Relationship Id="rId1" Type="http://schemas.openxmlformats.org/officeDocument/2006/relationships/slideLayout" Target="../slideLayouts/slideLayout22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25.xml"/></Relationships>
</file>

<file path=ppt/slides/_rels/slide5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3.xml"/><Relationship Id="rId1" Type="http://schemas.openxmlformats.org/officeDocument/2006/relationships/slideLayout" Target="../slideLayouts/slideLayout229.xml"/><Relationship Id="rId4" Type="http://schemas.openxmlformats.org/officeDocument/2006/relationships/chart" Target="../charts/char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25.xml"/></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6.xml"/><Relationship Id="rId1" Type="http://schemas.openxmlformats.org/officeDocument/2006/relationships/slideLayout" Target="../slideLayouts/slideLayout2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25.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22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5.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19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2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5.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23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5.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6.xml"/><Relationship Id="rId1" Type="http://schemas.openxmlformats.org/officeDocument/2006/relationships/slideLayout" Target="../slideLayouts/slideLayout224.xml"/></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14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0.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1.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3.emf"/><Relationship Id="rId4" Type="http://schemas.openxmlformats.org/officeDocument/2006/relationships/oleObject" Target="../embeddings/Microsoft_Excel_97-2003_Worksheet1.xls"/></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7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5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0.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5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0.xml"/></Relationships>
</file>

<file path=ppt/slides/_rels/slide7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50.xml"/></Relationships>
</file>

<file path=ppt/slides/_rels/slide8.xml.rels><?xml version="1.0" encoding="UTF-8" standalone="yes"?>
<Relationships xmlns="http://schemas.openxmlformats.org/package/2006/relationships"><Relationship Id="rId2" Type="http://schemas.openxmlformats.org/officeDocument/2006/relationships/hyperlink" Target="http://www.thecommunityguide.org/asthma/rrchildren.html" TargetMode="External"/><Relationship Id="rId1" Type="http://schemas.openxmlformats.org/officeDocument/2006/relationships/slideLayout" Target="../slideLayouts/slideLayout191.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5.xml"/><Relationship Id="rId1" Type="http://schemas.openxmlformats.org/officeDocument/2006/relationships/slideLayout" Target="../slideLayouts/slideLayout15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6.xml"/><Relationship Id="rId1" Type="http://schemas.openxmlformats.org/officeDocument/2006/relationships/slideLayout" Target="../slideLayouts/slideLayout150.xml"/></Relationships>
</file>

<file path=ppt/slides/_rels/slide8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7.xml"/><Relationship Id="rId1" Type="http://schemas.openxmlformats.org/officeDocument/2006/relationships/slideLayout" Target="../slideLayouts/slideLayout150.xml"/><Relationship Id="rId4" Type="http://schemas.openxmlformats.org/officeDocument/2006/relationships/image" Target="../media/image77.png"/></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150.xml"/><Relationship Id="rId4" Type="http://schemas.openxmlformats.org/officeDocument/2006/relationships/image" Target="../media/image78.png"/></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5.png"/><Relationship Id="rId1" Type="http://schemas.openxmlformats.org/officeDocument/2006/relationships/slideLayout" Target="../slideLayouts/slideLayout150.xml"/></Relationships>
</file>

<file path=ppt/slides/_rels/slide8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150.xml"/><Relationship Id="rId4" Type="http://schemas.openxmlformats.org/officeDocument/2006/relationships/image" Target="../media/image81.png"/></Relationships>
</file>

<file path=ppt/slides/_rels/slide8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9.xml"/><Relationship Id="rId1" Type="http://schemas.openxmlformats.org/officeDocument/2006/relationships/slideLayout" Target="../slideLayouts/slideLayout150.xml"/><Relationship Id="rId5" Type="http://schemas.openxmlformats.org/officeDocument/2006/relationships/image" Target="../media/image83.png"/><Relationship Id="rId4" Type="http://schemas.openxmlformats.org/officeDocument/2006/relationships/image" Target="../media/image82.png"/></Relationships>
</file>

<file path=ppt/slides/_rels/slide8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0.xml"/><Relationship Id="rId1" Type="http://schemas.openxmlformats.org/officeDocument/2006/relationships/slideLayout" Target="../slideLayouts/slideLayout150.xml"/><Relationship Id="rId4"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1.xml"/><Relationship Id="rId1" Type="http://schemas.openxmlformats.org/officeDocument/2006/relationships/slideLayout" Target="../slideLayouts/slideLayout150.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50.xml"/></Relationships>
</file>

<file path=ppt/slides/_rels/slide9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154.xml"/></Relationships>
</file>

<file path=ppt/slides/_rels/slide9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www.nchh.org/Program/EquippingStatesforReimbursement.aspx" TargetMode="External"/><Relationship Id="rId1" Type="http://schemas.openxmlformats.org/officeDocument/2006/relationships/slideLayout" Target="../slideLayouts/slideLayout15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94.xml.rels><?xml version="1.0" encoding="UTF-8" standalone="yes"?>
<Relationships xmlns="http://schemas.openxmlformats.org/package/2006/relationships"><Relationship Id="rId8" Type="http://schemas.openxmlformats.org/officeDocument/2006/relationships/hyperlink" Target="http://www.asthmacommunitynetwork.org/resources/valueproposition" TargetMode="External"/><Relationship Id="rId3" Type="http://schemas.openxmlformats.org/officeDocument/2006/relationships/hyperlink" Target="http://www.nchh.org/Resources/HealthcareFinancing.aspx" TargetMode="External"/><Relationship Id="rId7" Type="http://schemas.openxmlformats.org/officeDocument/2006/relationships/hyperlink" Target="http://www.asthmacommunitynetwork.org/awards/winners/category/126" TargetMode="External"/><Relationship Id="rId2" Type="http://schemas.openxmlformats.org/officeDocument/2006/relationships/notesSlide" Target="../notesSlides/notesSlide63.xml"/><Relationship Id="rId1" Type="http://schemas.openxmlformats.org/officeDocument/2006/relationships/slideLayout" Target="../slideLayouts/slideLayout155.xml"/><Relationship Id="rId6" Type="http://schemas.openxmlformats.org/officeDocument/2006/relationships/hyperlink" Target="http://asthmaregionalcouncil.org/wp-content/uploads/2014/02/2010_Investing-in-Best-Practices-for-Asthma-A-Business-Case.pdf" TargetMode="External"/><Relationship Id="rId5" Type="http://schemas.openxmlformats.org/officeDocument/2006/relationships/hyperlink" Target="http://www.cdc.gov/asthma/pdfs/Asthma_Reimbursement_Report.pdf" TargetMode="External"/><Relationship Id="rId4" Type="http://schemas.openxmlformats.org/officeDocument/2006/relationships/hyperlink" Target="http://www.thecommunityguide.org/asthma/multicomponent.html" TargetMode="External"/><Relationship Id="rId9" Type="http://schemas.openxmlformats.org/officeDocument/2006/relationships/hyperlink" Target="http://nhqrnet.ahrq.gov/asthma/"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notesSlide" Target="../notesSlides/notesSlide64.xml"/><Relationship Id="rId1" Type="http://schemas.openxmlformats.org/officeDocument/2006/relationships/slideLayout" Target="../slideLayouts/slideLayout153.xml"/></Relationships>
</file>

<file path=ppt/slides/_rels/slide9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6300" y="1214439"/>
            <a:ext cx="10347960" cy="2387600"/>
          </a:xfrm>
        </p:spPr>
        <p:txBody>
          <a:bodyPr>
            <a:normAutofit/>
          </a:bodyPr>
          <a:lstStyle/>
          <a:p>
            <a:r>
              <a:rPr lang="en-US" sz="6500" b="1" dirty="0">
                <a:latin typeface="+mn-lt"/>
              </a:rPr>
              <a:t>Philadelphia Asthma Summit</a:t>
            </a:r>
          </a:p>
        </p:txBody>
      </p:sp>
      <p:sp>
        <p:nvSpPr>
          <p:cNvPr id="3" name="Subtitle 2"/>
          <p:cNvSpPr>
            <a:spLocks noGrp="1"/>
          </p:cNvSpPr>
          <p:nvPr>
            <p:ph type="subTitle" idx="1"/>
          </p:nvPr>
        </p:nvSpPr>
        <p:spPr>
          <a:xfrm>
            <a:off x="1920240" y="3602039"/>
            <a:ext cx="9144000" cy="1655763"/>
          </a:xfrm>
        </p:spPr>
        <p:txBody>
          <a:bodyPr>
            <a:normAutofit/>
          </a:bodyPr>
          <a:lstStyle/>
          <a:p>
            <a:pPr algn="r"/>
            <a:r>
              <a:rPr lang="en-US" dirty="0" smtClean="0">
                <a:solidFill>
                  <a:schemeClr val="tx1">
                    <a:lumMod val="75000"/>
                    <a:lumOff val="25000"/>
                  </a:schemeClr>
                </a:solidFill>
              </a:rPr>
              <a:t>June 26, 2015</a:t>
            </a:r>
          </a:p>
          <a:p>
            <a:pPr algn="r"/>
            <a:r>
              <a:rPr lang="en-US" dirty="0" smtClean="0">
                <a:solidFill>
                  <a:schemeClr val="tx1">
                    <a:lumMod val="75000"/>
                    <a:lumOff val="25000"/>
                  </a:schemeClr>
                </a:solidFill>
              </a:rPr>
              <a:t>Children’s Hospital of Philadelphia</a:t>
            </a:r>
          </a:p>
          <a:p>
            <a:pPr algn="r"/>
            <a:r>
              <a:rPr lang="en-US" dirty="0" smtClean="0">
                <a:solidFill>
                  <a:schemeClr val="tx1">
                    <a:lumMod val="75000"/>
                    <a:lumOff val="25000"/>
                  </a:schemeClr>
                </a:solidFill>
              </a:rPr>
              <a:t>Colket Translational Building – Room 1200AB</a:t>
            </a:r>
            <a:endParaRPr lang="en-US" dirty="0">
              <a:solidFill>
                <a:schemeClr val="tx1">
                  <a:lumMod val="75000"/>
                  <a:lumOff val="25000"/>
                </a:schemeClr>
              </a:solidFill>
            </a:endParaRPr>
          </a:p>
        </p:txBody>
      </p:sp>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Tree>
    <p:extLst>
      <p:ext uri="{BB962C8B-B14F-4D97-AF65-F5344CB8AC3E}">
        <p14:creationId xmlns:p14="http://schemas.microsoft.com/office/powerpoint/2010/main" val="1029073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391887"/>
            <a:ext cx="10347960" cy="1463040"/>
          </a:xfrm>
        </p:spPr>
        <p:txBody>
          <a:bodyPr>
            <a:normAutofit fontScale="90000"/>
          </a:bodyPr>
          <a:lstStyle/>
          <a:p>
            <a:r>
              <a:rPr lang="en-US" sz="6500" b="1" dirty="0">
                <a:latin typeface="+mn-lt"/>
              </a:rPr>
              <a:t>Federal Commitment to Reducing Asthma Disparities</a:t>
            </a:r>
          </a:p>
        </p:txBody>
      </p:sp>
      <p:sp>
        <p:nvSpPr>
          <p:cNvPr id="7" name="Title 1"/>
          <p:cNvSpPr txBox="1">
            <a:spLocks/>
          </p:cNvSpPr>
          <p:nvPr/>
        </p:nvSpPr>
        <p:spPr>
          <a:xfrm>
            <a:off x="0" y="195943"/>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Peter Ashley, D.P.H</a:t>
            </a:r>
          </a:p>
          <a:p>
            <a:r>
              <a:rPr lang="en-US" sz="4000" dirty="0">
                <a:latin typeface="+mn-lt"/>
              </a:rPr>
              <a:t>Director, Policy and Standards Division</a:t>
            </a:r>
          </a:p>
          <a:p>
            <a:r>
              <a:rPr lang="en-US" sz="4000" dirty="0">
                <a:latin typeface="+mn-lt"/>
              </a:rPr>
              <a:t>Office of Lead Hazard Control and Healthy Homes</a:t>
            </a:r>
          </a:p>
          <a:p>
            <a:r>
              <a:rPr lang="en-US" sz="4000" dirty="0">
                <a:latin typeface="+mn-lt"/>
              </a:rPr>
              <a:t>U.S. Department of Housing and Urban Development</a:t>
            </a:r>
          </a:p>
        </p:txBody>
      </p:sp>
    </p:spTree>
    <p:extLst>
      <p:ext uri="{BB962C8B-B14F-4D97-AF65-F5344CB8AC3E}">
        <p14:creationId xmlns:p14="http://schemas.microsoft.com/office/powerpoint/2010/main" val="151215331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Acknowledgement and Disclaimer</a:t>
            </a:r>
          </a:p>
        </p:txBody>
      </p:sp>
      <p:sp>
        <p:nvSpPr>
          <p:cNvPr id="31747" name="TextBox 2"/>
          <p:cNvSpPr txBox="1">
            <a:spLocks noChangeArrowheads="1"/>
          </p:cNvSpPr>
          <p:nvPr/>
        </p:nvSpPr>
        <p:spPr bwMode="auto">
          <a:xfrm>
            <a:off x="2286000" y="1905000"/>
            <a:ext cx="7010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r>
              <a:rPr lang="en-US" altLang="en-US" sz="2400" b="0">
                <a:solidFill>
                  <a:prstClr val="black"/>
                </a:solidFill>
                <a:cs typeface="Arial" panose="020B0604020202020204" pitchFamily="34" charset="0"/>
              </a:rPr>
              <a:t>The project referenced in this presentation was made possible by Grant 1C1CMS331017 from the Department of Health and Human Services, Center for Medicare &amp; Medicaid Services. </a:t>
            </a:r>
          </a:p>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a:p>
            <a:pPr fontAlgn="base">
              <a:lnSpc>
                <a:spcPct val="100000"/>
              </a:lnSpc>
              <a:spcBef>
                <a:spcPct val="0"/>
              </a:spcBef>
              <a:spcAft>
                <a:spcPct val="0"/>
              </a:spcAft>
              <a:buClrTx/>
              <a:buFontTx/>
              <a:buNone/>
            </a:pPr>
            <a:r>
              <a:rPr lang="en-US" altLang="en-US" sz="2400" b="0">
                <a:solidFill>
                  <a:prstClr val="black"/>
                </a:solidFill>
                <a:cs typeface="Arial" panose="020B0604020202020204" pitchFamily="34" charset="0"/>
              </a:rPr>
              <a:t>The contents of this presentation are solely the responsibility of the authors and do not represent the views of the Department of Health and Human Services or any of its agencies. </a:t>
            </a:r>
          </a:p>
        </p:txBody>
      </p:sp>
    </p:spTree>
    <p:extLst>
      <p:ext uri="{BB962C8B-B14F-4D97-AF65-F5344CB8AC3E}">
        <p14:creationId xmlns:p14="http://schemas.microsoft.com/office/powerpoint/2010/main" val="389899380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hidden="1"/>
          <p:cNvSpPr>
            <a:spLocks noGrp="1" noChangeArrowheads="1"/>
          </p:cNvSpPr>
          <p:nvPr>
            <p:ph type="title"/>
          </p:nvPr>
        </p:nvSpPr>
        <p:spPr/>
        <p:txBody>
          <a:bodyPr/>
          <a:lstStyle/>
          <a:p>
            <a:pPr eaLnBrk="1" hangingPunct="1"/>
            <a:endParaRPr lang="en-US" altLang="en-US" smtClean="0"/>
          </a:p>
        </p:txBody>
      </p:sp>
      <p:sp>
        <p:nvSpPr>
          <p:cNvPr id="32771" name="Rectangle 3" descr="LILLIANWALD (2)"/>
          <p:cNvSpPr>
            <a:spLocks noGrp="1" noChangeAspect="1" noChangeArrowheads="1"/>
          </p:cNvSpPr>
          <p:nvPr isPhoto="1"/>
        </p:nvSpPr>
        <p:spPr bwMode="auto">
          <a:xfrm>
            <a:off x="2667001" y="220664"/>
            <a:ext cx="6492875" cy="6256337"/>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318121160"/>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hidden="1"/>
          <p:cNvSpPr>
            <a:spLocks noGrp="1" noChangeArrowheads="1"/>
          </p:cNvSpPr>
          <p:nvPr>
            <p:ph type="title"/>
          </p:nvPr>
        </p:nvSpPr>
        <p:spPr/>
        <p:txBody>
          <a:bodyPr/>
          <a:lstStyle/>
          <a:p>
            <a:pPr eaLnBrk="1" hangingPunct="1"/>
            <a:endParaRPr lang="en-US" altLang="en-US" smtClean="0"/>
          </a:p>
        </p:txBody>
      </p:sp>
      <p:sp>
        <p:nvSpPr>
          <p:cNvPr id="33795" name="Rectangle 3" descr="HENRYSTREETNURSEINTENEMENT(HOUSEONHENRYSTREET) (2)"/>
          <p:cNvSpPr>
            <a:spLocks noGrp="1" noChangeAspect="1" noChangeArrowheads="1"/>
          </p:cNvSpPr>
          <p:nvPr isPhoto="1"/>
        </p:nvSpPr>
        <p:spPr bwMode="auto">
          <a:xfrm>
            <a:off x="3411539" y="0"/>
            <a:ext cx="5368925" cy="6858000"/>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2101799081"/>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hidden="1"/>
          <p:cNvSpPr>
            <a:spLocks noGrp="1" noChangeArrowheads="1"/>
          </p:cNvSpPr>
          <p:nvPr>
            <p:ph type="title"/>
          </p:nvPr>
        </p:nvSpPr>
        <p:spPr/>
        <p:txBody>
          <a:bodyPr/>
          <a:lstStyle/>
          <a:p>
            <a:pPr eaLnBrk="1" hangingPunct="1"/>
            <a:endParaRPr lang="en-US" altLang="en-US" smtClean="0"/>
          </a:p>
        </p:txBody>
      </p:sp>
      <p:sp>
        <p:nvSpPr>
          <p:cNvPr id="34819" name="Rectangle 3" descr="MetroArchivesPhotosDNPProject 003PoorHousing3 (2)"/>
          <p:cNvSpPr>
            <a:spLocks noGrp="1" noChangeAspect="1" noChangeArrowheads="1"/>
          </p:cNvSpPr>
          <p:nvPr isPhoto="1"/>
        </p:nvSpPr>
        <p:spPr bwMode="auto">
          <a:xfrm>
            <a:off x="1914525" y="0"/>
            <a:ext cx="8362950" cy="6858000"/>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2992718069"/>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hidden="1"/>
          <p:cNvSpPr>
            <a:spLocks noGrp="1" noChangeArrowheads="1"/>
          </p:cNvSpPr>
          <p:nvPr>
            <p:ph type="title"/>
          </p:nvPr>
        </p:nvSpPr>
        <p:spPr/>
        <p:txBody>
          <a:bodyPr/>
          <a:lstStyle/>
          <a:p>
            <a:pPr eaLnBrk="1" hangingPunct="1"/>
            <a:endParaRPr lang="en-US" altLang="en-US" smtClean="0"/>
          </a:p>
        </p:txBody>
      </p:sp>
      <p:sp>
        <p:nvSpPr>
          <p:cNvPr id="35843" name="Rectangle 3" descr="MetroArchivesPhotosDNPProject 068 (2)"/>
          <p:cNvSpPr>
            <a:spLocks noGrp="1" noChangeAspect="1" noChangeArrowheads="1"/>
          </p:cNvSpPr>
          <p:nvPr isPhoto="1"/>
        </p:nvSpPr>
        <p:spPr bwMode="auto">
          <a:xfrm>
            <a:off x="1981200" y="381000"/>
            <a:ext cx="8135938" cy="5715000"/>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2355001093"/>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hidden="1"/>
          <p:cNvSpPr>
            <a:spLocks noGrp="1" noChangeArrowheads="1"/>
          </p:cNvSpPr>
          <p:nvPr>
            <p:ph type="title"/>
          </p:nvPr>
        </p:nvSpPr>
        <p:spPr/>
        <p:txBody>
          <a:bodyPr/>
          <a:lstStyle/>
          <a:p>
            <a:pPr eaLnBrk="1" hangingPunct="1"/>
            <a:endParaRPr lang="en-US" altLang="en-US" smtClean="0"/>
          </a:p>
        </p:txBody>
      </p:sp>
      <p:sp>
        <p:nvSpPr>
          <p:cNvPr id="36867" name="Rectangle 3" descr="MetroArchivesPhotosDNPProject 044 (2)"/>
          <p:cNvSpPr>
            <a:spLocks noGrp="1" noChangeAspect="1" noChangeArrowheads="1"/>
          </p:cNvSpPr>
          <p:nvPr isPhoto="1"/>
        </p:nvSpPr>
        <p:spPr bwMode="auto">
          <a:xfrm>
            <a:off x="1903615" y="288758"/>
            <a:ext cx="7866027" cy="5846846"/>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1259361663"/>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hidden="1"/>
          <p:cNvSpPr>
            <a:spLocks noGrp="1" noChangeArrowheads="1"/>
          </p:cNvSpPr>
          <p:nvPr>
            <p:ph type="title"/>
          </p:nvPr>
        </p:nvSpPr>
        <p:spPr/>
        <p:txBody>
          <a:bodyPr/>
          <a:lstStyle/>
          <a:p>
            <a:pPr eaLnBrk="1" hangingPunct="1"/>
            <a:endParaRPr lang="en-US" altLang="en-US" smtClean="0"/>
          </a:p>
        </p:txBody>
      </p:sp>
      <p:sp>
        <p:nvSpPr>
          <p:cNvPr id="37891" name="Rectangle 3" descr="MetroArchivesPhotosDNPProject 057 (2)"/>
          <p:cNvSpPr>
            <a:spLocks noGrp="1" noChangeAspect="1" noChangeArrowheads="1"/>
          </p:cNvSpPr>
          <p:nvPr isPhoto="1"/>
        </p:nvSpPr>
        <p:spPr bwMode="auto">
          <a:xfrm>
            <a:off x="1666397" y="320843"/>
            <a:ext cx="8247623" cy="5750426"/>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2359590022"/>
      </p:ext>
    </p:extLst>
  </p:cSld>
  <p:clrMapOvr>
    <a:masterClrMapping/>
  </p:clrMapOvr>
  <p:transition advClick="0" advTm="500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hidden="1"/>
          <p:cNvSpPr>
            <a:spLocks noGrp="1" noChangeArrowheads="1"/>
          </p:cNvSpPr>
          <p:nvPr>
            <p:ph type="title"/>
          </p:nvPr>
        </p:nvSpPr>
        <p:spPr/>
        <p:txBody>
          <a:bodyPr/>
          <a:lstStyle/>
          <a:p>
            <a:pPr eaLnBrk="1" hangingPunct="1"/>
            <a:endParaRPr lang="en-US" altLang="en-US" smtClean="0"/>
          </a:p>
        </p:txBody>
      </p:sp>
      <p:sp>
        <p:nvSpPr>
          <p:cNvPr id="38915" name="Rectangle 3" descr="MetroArchivesPhotosDNPProject 064 (2)"/>
          <p:cNvSpPr>
            <a:spLocks noGrp="1" noChangeAspect="1" noChangeArrowheads="1"/>
          </p:cNvSpPr>
          <p:nvPr isPhoto="1"/>
        </p:nvSpPr>
        <p:spPr bwMode="auto">
          <a:xfrm>
            <a:off x="1684421" y="327171"/>
            <a:ext cx="8245642" cy="5736161"/>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648328192"/>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hidden="1"/>
          <p:cNvSpPr>
            <a:spLocks noGrp="1" noChangeArrowheads="1"/>
          </p:cNvSpPr>
          <p:nvPr>
            <p:ph type="title"/>
          </p:nvPr>
        </p:nvSpPr>
        <p:spPr/>
        <p:txBody>
          <a:bodyPr/>
          <a:lstStyle/>
          <a:p>
            <a:pPr eaLnBrk="1" hangingPunct="1"/>
            <a:endParaRPr lang="en-US" altLang="en-US" smtClean="0"/>
          </a:p>
        </p:txBody>
      </p:sp>
      <p:sp>
        <p:nvSpPr>
          <p:cNvPr id="39939" name="Rectangle 3" descr="MetroArchivesPhotosDNPProject 045 (2)"/>
          <p:cNvSpPr>
            <a:spLocks noGrp="1" noChangeAspect="1" noChangeArrowheads="1"/>
          </p:cNvSpPr>
          <p:nvPr isPhoto="1"/>
        </p:nvSpPr>
        <p:spPr bwMode="auto">
          <a:xfrm>
            <a:off x="1711154" y="320841"/>
            <a:ext cx="8202866" cy="5867819"/>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3083811127"/>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hidden="1"/>
          <p:cNvSpPr>
            <a:spLocks noGrp="1" noChangeArrowheads="1"/>
          </p:cNvSpPr>
          <p:nvPr>
            <p:ph type="title"/>
          </p:nvPr>
        </p:nvSpPr>
        <p:spPr/>
        <p:txBody>
          <a:bodyPr/>
          <a:lstStyle/>
          <a:p>
            <a:pPr eaLnBrk="1" hangingPunct="1"/>
            <a:endParaRPr lang="en-US" altLang="en-US" smtClean="0"/>
          </a:p>
        </p:txBody>
      </p:sp>
      <p:sp>
        <p:nvSpPr>
          <p:cNvPr id="40963" name="Rectangle 3" descr="MetroArchivesPhotosDNPProject 034 (2)"/>
          <p:cNvSpPr>
            <a:spLocks noGrp="1" noChangeAspect="1" noChangeArrowheads="1"/>
          </p:cNvSpPr>
          <p:nvPr isPhoto="1"/>
        </p:nvSpPr>
        <p:spPr bwMode="auto">
          <a:xfrm>
            <a:off x="1881189" y="0"/>
            <a:ext cx="8428037" cy="6858000"/>
          </a:xfrm>
          <a:prstGeom prst="rect">
            <a:avLst/>
          </a:prstGeom>
          <a:blipFill dpi="0" rotWithShape="1">
            <a:blip r:embed="rId2"/>
            <a:srcRect/>
            <a:stretch>
              <a:fillRect/>
            </a:stretch>
          </a:blipFill>
          <a:ln w="9525">
            <a:solidFill>
              <a:schemeClr val="tx1"/>
            </a:solidFill>
            <a:miter lim="800000"/>
            <a:headEnd/>
            <a:tailEnd/>
          </a:ln>
        </p:spPr>
        <p:txBody>
          <a:bodyPr/>
          <a:lstStyle>
            <a:lvl1pPr>
              <a:lnSpc>
                <a:spcPct val="95000"/>
              </a:lnSpc>
              <a:spcBef>
                <a:spcPct val="30000"/>
              </a:spcBef>
              <a:spcAft>
                <a:spcPct val="5000"/>
              </a:spcAft>
              <a:buClr>
                <a:srgbClr val="AADF83"/>
              </a:buClr>
              <a:buFont typeface="Wingdings" panose="05000000000000000000" pitchFamily="2" charset="2"/>
              <a:buChar char="§"/>
              <a:defRPr sz="3000" b="1">
                <a:solidFill>
                  <a:schemeClr val="tx1"/>
                </a:solidFill>
                <a:latin typeface="Arial Narrow" panose="020B0606020202030204" pitchFamily="34" charset="0"/>
              </a:defRPr>
            </a:lvl1pPr>
            <a:lvl2pPr marL="742950" indent="-285750">
              <a:lnSpc>
                <a:spcPct val="95000"/>
              </a:lnSpc>
              <a:spcBef>
                <a:spcPct val="25000"/>
              </a:spcBef>
              <a:buChar char="–"/>
              <a:defRPr sz="2700">
                <a:solidFill>
                  <a:schemeClr val="tx1"/>
                </a:solidFill>
                <a:latin typeface="Arial Narrow" panose="020B0606020202030204" pitchFamily="34" charset="0"/>
              </a:defRPr>
            </a:lvl2pPr>
            <a:lvl3pPr marL="1143000" indent="-228600">
              <a:spcBef>
                <a:spcPct val="20000"/>
              </a:spcBef>
              <a:buClr>
                <a:srgbClr val="74AEB6"/>
              </a:buClr>
              <a:buFont typeface="Wingdings" panose="05000000000000000000" pitchFamily="2" charset="2"/>
              <a:buChar char="§"/>
              <a:defRPr sz="2300">
                <a:solidFill>
                  <a:schemeClr val="tx1"/>
                </a:solidFill>
                <a:latin typeface="Arial Narrow" panose="020B0606020202030204" pitchFamily="34" charset="0"/>
              </a:defRPr>
            </a:lvl3pPr>
            <a:lvl4pPr marL="1600200" indent="-228600">
              <a:spcBef>
                <a:spcPct val="20000"/>
              </a:spcBef>
              <a:buChar char="–"/>
              <a:defRPr sz="2000">
                <a:solidFill>
                  <a:schemeClr val="tx1"/>
                </a:solidFill>
                <a:latin typeface="Arial Narrow" panose="020B0606020202030204" pitchFamily="34" charset="0"/>
              </a:defRPr>
            </a:lvl4pPr>
            <a:lvl5pPr marL="2057400" indent="-228600">
              <a:spcBef>
                <a:spcPct val="20000"/>
              </a:spcBef>
              <a:buChar char="»"/>
              <a:defRPr sz="2000">
                <a:solidFill>
                  <a:schemeClr val="tx1"/>
                </a:solidFill>
                <a:latin typeface="Arial Narrow" panose="020B0606020202030204" pitchFamily="34" charset="0"/>
              </a:defRPr>
            </a:lvl5pPr>
            <a:lvl6pPr marL="2514600" indent="-228600" eaLnBrk="0" fontAlgn="base" hangingPunct="0">
              <a:spcBef>
                <a:spcPct val="20000"/>
              </a:spcBef>
              <a:spcAft>
                <a:spcPct val="0"/>
              </a:spcAft>
              <a:buChar char="»"/>
              <a:defRPr sz="2000">
                <a:solidFill>
                  <a:schemeClr val="tx1"/>
                </a:solidFill>
                <a:latin typeface="Arial Narrow" panose="020B0606020202030204" pitchFamily="34" charset="0"/>
              </a:defRPr>
            </a:lvl6pPr>
            <a:lvl7pPr marL="2971800" indent="-228600" eaLnBrk="0" fontAlgn="base" hangingPunct="0">
              <a:spcBef>
                <a:spcPct val="20000"/>
              </a:spcBef>
              <a:spcAft>
                <a:spcPct val="0"/>
              </a:spcAft>
              <a:buChar char="»"/>
              <a:defRPr sz="2000">
                <a:solidFill>
                  <a:schemeClr val="tx1"/>
                </a:solidFill>
                <a:latin typeface="Arial Narrow" panose="020B0606020202030204" pitchFamily="34" charset="0"/>
              </a:defRPr>
            </a:lvl7pPr>
            <a:lvl8pPr marL="3429000" indent="-228600" eaLnBrk="0" fontAlgn="base" hangingPunct="0">
              <a:spcBef>
                <a:spcPct val="20000"/>
              </a:spcBef>
              <a:spcAft>
                <a:spcPct val="0"/>
              </a:spcAft>
              <a:buChar char="»"/>
              <a:defRPr sz="2000">
                <a:solidFill>
                  <a:schemeClr val="tx1"/>
                </a:solidFill>
                <a:latin typeface="Arial Narrow" panose="020B0606020202030204" pitchFamily="34" charset="0"/>
              </a:defRPr>
            </a:lvl8pPr>
            <a:lvl9pPr marL="3886200" indent="-228600" eaLnBrk="0" fontAlgn="base" hangingPunct="0">
              <a:spcBef>
                <a:spcPct val="20000"/>
              </a:spcBef>
              <a:spcAft>
                <a:spcPct val="0"/>
              </a:spcAft>
              <a:buChar char="»"/>
              <a:defRPr sz="2000">
                <a:solidFill>
                  <a:schemeClr val="tx1"/>
                </a:solidFill>
                <a:latin typeface="Arial Narrow" panose="020B0606020202030204" pitchFamily="34" charset="0"/>
              </a:defRPr>
            </a:lvl9pPr>
          </a:lstStyle>
          <a:p>
            <a:pPr fontAlgn="base">
              <a:lnSpc>
                <a:spcPct val="100000"/>
              </a:lnSpc>
              <a:spcBef>
                <a:spcPct val="0"/>
              </a:spcBef>
              <a:spcAft>
                <a:spcPct val="0"/>
              </a:spcAft>
              <a:buClrTx/>
              <a:buFontTx/>
              <a:buNone/>
            </a:pPr>
            <a:endParaRPr lang="en-US" altLang="en-US" sz="2400" b="0">
              <a:solidFill>
                <a:prstClr val="black"/>
              </a:solidFill>
              <a:cs typeface="Arial" panose="020B0604020202020204" pitchFamily="34" charset="0"/>
            </a:endParaRPr>
          </a:p>
        </p:txBody>
      </p:sp>
    </p:spTree>
    <p:extLst>
      <p:ext uri="{BB962C8B-B14F-4D97-AF65-F5344CB8AC3E}">
        <p14:creationId xmlns:p14="http://schemas.microsoft.com/office/powerpoint/2010/main" val="194735764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866900" y="1460801"/>
            <a:ext cx="8458200" cy="2018669"/>
          </a:xfrm>
          <a:prstGeom prst="roundRect">
            <a:avLst/>
          </a:prstGeom>
          <a:solidFill>
            <a:srgbClr val="78A2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3315" name="TextBox 4"/>
          <p:cNvSpPr txBox="1">
            <a:spLocks noChangeArrowheads="1"/>
          </p:cNvSpPr>
          <p:nvPr/>
        </p:nvSpPr>
        <p:spPr bwMode="auto">
          <a:xfrm>
            <a:off x="1524000" y="5153026"/>
            <a:ext cx="8991600" cy="1323439"/>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000">
                <a:solidFill>
                  <a:prstClr val="black"/>
                </a:solidFill>
              </a:rPr>
              <a:t> </a:t>
            </a:r>
          </a:p>
          <a:p>
            <a:pPr algn="ctr" fontAlgn="base">
              <a:spcBef>
                <a:spcPct val="0"/>
              </a:spcBef>
              <a:spcAft>
                <a:spcPct val="0"/>
              </a:spcAft>
            </a:pPr>
            <a:r>
              <a:rPr lang="en-US" sz="2000">
                <a:solidFill>
                  <a:prstClr val="black"/>
                </a:solidFill>
              </a:rPr>
              <a:t/>
            </a:r>
            <a:br>
              <a:rPr lang="en-US" sz="2000">
                <a:solidFill>
                  <a:prstClr val="black"/>
                </a:solidFill>
              </a:rPr>
            </a:br>
            <a:r>
              <a:rPr lang="en-US" sz="2000">
                <a:solidFill>
                  <a:prstClr val="black"/>
                </a:solidFill>
              </a:rPr>
              <a:t> </a:t>
            </a:r>
          </a:p>
          <a:p>
            <a:pPr algn="ctr" fontAlgn="base">
              <a:spcBef>
                <a:spcPct val="0"/>
              </a:spcBef>
              <a:spcAft>
                <a:spcPct val="0"/>
              </a:spcAft>
            </a:pPr>
            <a:endParaRPr lang="en-US" sz="2000">
              <a:solidFill>
                <a:prstClr val="black"/>
              </a:solidFill>
            </a:endParaRPr>
          </a:p>
        </p:txBody>
      </p:sp>
      <p:sp>
        <p:nvSpPr>
          <p:cNvPr id="13317" name="TextBox 5"/>
          <p:cNvSpPr txBox="1">
            <a:spLocks noChangeArrowheads="1"/>
          </p:cNvSpPr>
          <p:nvPr/>
        </p:nvSpPr>
        <p:spPr bwMode="auto">
          <a:xfrm>
            <a:off x="1524000" y="1899394"/>
            <a:ext cx="9144000" cy="1077218"/>
          </a:xfrm>
          <a:prstGeom prst="rect">
            <a:avLst/>
          </a:prstGeom>
          <a:noFill/>
          <a:ln w="9525">
            <a:noFill/>
            <a:miter lim="800000"/>
            <a:headEnd/>
            <a:tailEnd/>
          </a:ln>
        </p:spPr>
        <p:txBody>
          <a:bodyPr wrap="square" anchor="ctr">
            <a:spAutoFit/>
          </a:bodyPr>
          <a:lstStyle/>
          <a:p>
            <a:pPr algn="ctr" fontAlgn="base">
              <a:spcBef>
                <a:spcPct val="0"/>
              </a:spcBef>
              <a:spcAft>
                <a:spcPct val="0"/>
              </a:spcAft>
            </a:pPr>
            <a:r>
              <a:rPr lang="en-US" sz="3200" b="1" dirty="0">
                <a:solidFill>
                  <a:prstClr val="white"/>
                </a:solidFill>
              </a:rPr>
              <a:t>Coordinated Federal Action Plan to Reduce and Racial and Ethnic Asthma Disparities</a:t>
            </a:r>
          </a:p>
        </p:txBody>
      </p:sp>
      <p:sp>
        <p:nvSpPr>
          <p:cNvPr id="13319" name="TextBox 8"/>
          <p:cNvSpPr txBox="1">
            <a:spLocks noChangeArrowheads="1"/>
          </p:cNvSpPr>
          <p:nvPr/>
        </p:nvSpPr>
        <p:spPr bwMode="auto">
          <a:xfrm>
            <a:off x="3381375" y="3660309"/>
            <a:ext cx="5276850" cy="298543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400" dirty="0">
                <a:solidFill>
                  <a:prstClr val="black"/>
                </a:solidFill>
              </a:rPr>
              <a:t>Philadelphia Summit on Pediatric Home Asthma Interventions</a:t>
            </a:r>
          </a:p>
          <a:p>
            <a:pPr algn="ctr" fontAlgn="base">
              <a:spcBef>
                <a:spcPct val="0"/>
              </a:spcBef>
              <a:spcAft>
                <a:spcPct val="0"/>
              </a:spcAft>
            </a:pPr>
            <a:endParaRPr lang="en-US" sz="2400" dirty="0">
              <a:solidFill>
                <a:prstClr val="black"/>
              </a:solidFill>
            </a:endParaRPr>
          </a:p>
          <a:p>
            <a:pPr algn="ctr" fontAlgn="base">
              <a:spcBef>
                <a:spcPct val="0"/>
              </a:spcBef>
              <a:spcAft>
                <a:spcPct val="0"/>
              </a:spcAft>
            </a:pPr>
            <a:r>
              <a:rPr lang="en-US" sz="2200" dirty="0">
                <a:solidFill>
                  <a:prstClr val="black"/>
                </a:solidFill>
              </a:rPr>
              <a:t>Children’s Hospital of Philadelphia</a:t>
            </a:r>
          </a:p>
          <a:p>
            <a:pPr algn="ctr" fontAlgn="base">
              <a:spcBef>
                <a:spcPct val="0"/>
              </a:spcBef>
              <a:spcAft>
                <a:spcPct val="0"/>
              </a:spcAft>
            </a:pPr>
            <a:r>
              <a:rPr lang="en-US" sz="2200" dirty="0">
                <a:solidFill>
                  <a:prstClr val="black"/>
                </a:solidFill>
              </a:rPr>
              <a:t>  June 26, 2015</a:t>
            </a:r>
          </a:p>
          <a:p>
            <a:pPr algn="ctr" fontAlgn="base">
              <a:spcBef>
                <a:spcPct val="0"/>
              </a:spcBef>
              <a:spcAft>
                <a:spcPct val="0"/>
              </a:spcAft>
            </a:pPr>
            <a:endParaRPr lang="en-US" dirty="0">
              <a:solidFill>
                <a:prstClr val="black"/>
              </a:solidFill>
            </a:endParaRPr>
          </a:p>
          <a:p>
            <a:pPr algn="ctr" fontAlgn="base">
              <a:spcBef>
                <a:spcPct val="0"/>
              </a:spcBef>
              <a:spcAft>
                <a:spcPct val="0"/>
              </a:spcAft>
            </a:pPr>
            <a:r>
              <a:rPr lang="en-US" dirty="0">
                <a:solidFill>
                  <a:prstClr val="black"/>
                </a:solidFill>
              </a:rPr>
              <a:t>Peter J. Ashley, </a:t>
            </a:r>
            <a:r>
              <a:rPr lang="en-US" dirty="0" err="1">
                <a:solidFill>
                  <a:prstClr val="black"/>
                </a:solidFill>
              </a:rPr>
              <a:t>DrPH</a:t>
            </a:r>
            <a:endParaRPr lang="en-US" dirty="0">
              <a:solidFill>
                <a:prstClr val="black"/>
              </a:solidFill>
            </a:endParaRPr>
          </a:p>
          <a:p>
            <a:pPr algn="ctr" fontAlgn="base">
              <a:spcBef>
                <a:spcPct val="0"/>
              </a:spcBef>
              <a:spcAft>
                <a:spcPct val="0"/>
              </a:spcAft>
            </a:pPr>
            <a:r>
              <a:rPr lang="en-US" dirty="0">
                <a:solidFill>
                  <a:prstClr val="black"/>
                </a:solidFill>
              </a:rPr>
              <a:t>HUD Office of Lead Hazard Control</a:t>
            </a:r>
          </a:p>
          <a:p>
            <a:pPr algn="ctr" fontAlgn="base">
              <a:spcBef>
                <a:spcPct val="0"/>
              </a:spcBef>
              <a:spcAft>
                <a:spcPct val="0"/>
              </a:spcAft>
            </a:pPr>
            <a:r>
              <a:rPr lang="en-US" dirty="0">
                <a:solidFill>
                  <a:prstClr val="black"/>
                </a:solidFill>
              </a:rPr>
              <a:t>and Healthy Homes</a:t>
            </a:r>
            <a:endParaRPr lang="en-US" dirty="0">
              <a:solidFill>
                <a:prstClr val="black"/>
              </a:solidFill>
              <a:latin typeface="Arial" charset="0"/>
            </a:endParaRPr>
          </a:p>
        </p:txBody>
      </p:sp>
    </p:spTree>
    <p:extLst>
      <p:ext uri="{BB962C8B-B14F-4D97-AF65-F5344CB8AC3E}">
        <p14:creationId xmlns:p14="http://schemas.microsoft.com/office/powerpoint/2010/main" val="87155481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a:xfrm>
            <a:off x="1295400" y="208547"/>
            <a:ext cx="7772400" cy="1143000"/>
          </a:xfrm>
        </p:spPr>
        <p:txBody>
          <a:bodyPr>
            <a:normAutofit fontScale="90000"/>
          </a:bodyPr>
          <a:lstStyle/>
          <a:p>
            <a:pPr eaLnBrk="1" hangingPunct="1">
              <a:defRPr/>
            </a:pPr>
            <a:r>
              <a:rPr lang="en-US" dirty="0" smtClean="0"/>
              <a:t>Center for Medicare and Medicaid </a:t>
            </a:r>
            <a:r>
              <a:rPr lang="en-US" u="sng" dirty="0" smtClean="0"/>
              <a:t>Innovation</a:t>
            </a:r>
            <a:r>
              <a:rPr lang="en-US" dirty="0" smtClean="0"/>
              <a:t> Award</a:t>
            </a:r>
          </a:p>
        </p:txBody>
      </p:sp>
      <p:sp>
        <p:nvSpPr>
          <p:cNvPr id="4198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14B337E9-08AE-45FA-B97D-6386E573AC06}" type="slidenum">
              <a:rPr lang="en-US" altLang="en-US" sz="1200">
                <a:solidFill>
                  <a:srgbClr val="898989"/>
                </a:solidFill>
                <a:latin typeface="Arial Narrow" panose="020B0606020202030204" pitchFamily="34" charset="0"/>
              </a:rPr>
              <a:pPr>
                <a:spcBef>
                  <a:spcPct val="0"/>
                </a:spcBef>
                <a:buFontTx/>
                <a:buNone/>
              </a:pPr>
              <a:t>110</a:t>
            </a:fld>
            <a:endParaRPr lang="en-US" altLang="en-US" sz="1200">
              <a:solidFill>
                <a:srgbClr val="898989"/>
              </a:solidFill>
              <a:latin typeface="Arial Narrow" panose="020B0606020202030204" pitchFamily="34" charset="0"/>
            </a:endParaRPr>
          </a:p>
        </p:txBody>
      </p:sp>
      <p:sp>
        <p:nvSpPr>
          <p:cNvPr id="6148" name="Rectangle 4"/>
          <p:cNvSpPr>
            <a:spLocks noGrp="1" noChangeArrowheads="1"/>
          </p:cNvSpPr>
          <p:nvPr>
            <p:ph type="body" idx="4294967295"/>
          </p:nvPr>
        </p:nvSpPr>
        <p:spPr>
          <a:xfrm>
            <a:off x="1524000" y="1447800"/>
            <a:ext cx="7086600" cy="4648200"/>
          </a:xfrm>
        </p:spPr>
        <p:txBody>
          <a:bodyPr>
            <a:normAutofit fontScale="92500" lnSpcReduction="20000"/>
          </a:bodyPr>
          <a:lstStyle/>
          <a:p>
            <a:pPr>
              <a:defRPr/>
            </a:pPr>
            <a:endParaRPr lang="en-US" sz="2800" dirty="0">
              <a:latin typeface="Arial" pitchFamily="34" charset="0"/>
              <a:cs typeface="Arial" pitchFamily="34" charset="0"/>
            </a:endParaRPr>
          </a:p>
          <a:p>
            <a:pPr>
              <a:defRPr/>
            </a:pPr>
            <a:r>
              <a:rPr lang="en-US" sz="2800" dirty="0">
                <a:latin typeface="Arial" pitchFamily="34" charset="0"/>
                <a:cs typeface="Arial" pitchFamily="34" charset="0"/>
              </a:rPr>
              <a:t>Funding through the Affordable Care Act (ACA) </a:t>
            </a:r>
          </a:p>
          <a:p>
            <a:pPr>
              <a:defRPr/>
            </a:pPr>
            <a:r>
              <a:rPr lang="en-US" sz="2800" dirty="0">
                <a:latin typeface="Arial" pitchFamily="34" charset="0"/>
                <a:cs typeface="Arial" pitchFamily="34" charset="0"/>
              </a:rPr>
              <a:t>Center for Medicare and Medicaid Innovation </a:t>
            </a:r>
          </a:p>
          <a:p>
            <a:pPr>
              <a:defRPr/>
            </a:pPr>
            <a:r>
              <a:rPr lang="en-US" sz="2800" dirty="0">
                <a:latin typeface="Arial" pitchFamily="34" charset="0"/>
                <a:cs typeface="Arial" pitchFamily="34" charset="0"/>
              </a:rPr>
              <a:t>Funding to applicants for innovative ideas to</a:t>
            </a:r>
            <a:r>
              <a:rPr lang="en-US" sz="2800" dirty="0"/>
              <a:t> achieve the CMS Mission:  </a:t>
            </a:r>
            <a:r>
              <a:rPr lang="en-US" sz="2800" i="1" dirty="0"/>
              <a:t>“As an effective steward of public funds, CMS is committed to strengthening and modernizing the nation’s health care system to provide access to high quality care and improved health at lower cost.”</a:t>
            </a:r>
          </a:p>
          <a:p>
            <a:pPr>
              <a:buFont typeface="Arial" panose="020B0604020202020204" pitchFamily="34" charset="0"/>
              <a:buNone/>
              <a:defRPr/>
            </a:pPr>
            <a:r>
              <a:rPr lang="en-US" sz="2800" dirty="0">
                <a:latin typeface="Arial" pitchFamily="34" charset="0"/>
                <a:cs typeface="Arial" pitchFamily="34" charset="0"/>
              </a:rPr>
              <a:t>	</a:t>
            </a:r>
          </a:p>
        </p:txBody>
      </p:sp>
      <p:pic>
        <p:nvPicPr>
          <p:cNvPr id="41989" name="Picture 16" descr="D:\BRANDING THUMBNAIL PICS\NEMOURS_102907_0147__XS.jpg"/>
          <p:cNvPicPr>
            <a:picLocks noChangeAspect="1" noChangeArrowheads="1"/>
          </p:cNvPicPr>
          <p:nvPr/>
        </p:nvPicPr>
        <p:blipFill>
          <a:blip r:embed="rId3">
            <a:lum contrast="-6000"/>
            <a:extLst>
              <a:ext uri="{28A0092B-C50C-407E-A947-70E740481C1C}">
                <a14:useLocalDpi xmlns:a14="http://schemas.microsoft.com/office/drawing/2010/main" val="0"/>
              </a:ext>
            </a:extLst>
          </a:blip>
          <a:srcRect l="62982" t="4712" r="30774" b="42416"/>
          <a:stretch>
            <a:fillRect/>
          </a:stretch>
        </p:blipFill>
        <p:spPr bwMode="auto">
          <a:xfrm>
            <a:off x="9525000" y="0"/>
            <a:ext cx="1143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770072"/>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4" descr="girl-bubbles_ppt_str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9764" y="0"/>
            <a:ext cx="1138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itle 1"/>
          <p:cNvSpPr>
            <a:spLocks noGrp="1"/>
          </p:cNvSpPr>
          <p:nvPr>
            <p:ph type="title"/>
          </p:nvPr>
        </p:nvSpPr>
        <p:spPr>
          <a:xfrm>
            <a:off x="1219200" y="172452"/>
            <a:ext cx="8229600" cy="1143000"/>
          </a:xfrm>
        </p:spPr>
        <p:txBody>
          <a:bodyPr/>
          <a:lstStyle/>
          <a:p>
            <a:r>
              <a:rPr lang="en-US" altLang="en-US" sz="3200" b="1" dirty="0"/>
              <a:t>The Nemours/AIDHC Model:</a:t>
            </a:r>
            <a:br>
              <a:rPr lang="en-US" altLang="en-US" sz="3200" b="1" dirty="0"/>
            </a:br>
            <a:r>
              <a:rPr lang="en-US" altLang="en-US" sz="3200" b="1" dirty="0"/>
              <a:t> Primary Drivers of the Project </a:t>
            </a:r>
          </a:p>
        </p:txBody>
      </p:sp>
      <p:sp>
        <p:nvSpPr>
          <p:cNvPr id="44036" name="Content Placeholder 2"/>
          <p:cNvSpPr txBox="1">
            <a:spLocks/>
          </p:cNvSpPr>
          <p:nvPr/>
        </p:nvSpPr>
        <p:spPr bwMode="auto">
          <a:xfrm>
            <a:off x="1090863" y="1704472"/>
            <a:ext cx="835793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pPr>
            <a:r>
              <a:rPr lang="en-US" altLang="en-US" sz="2400" b="1" dirty="0">
                <a:solidFill>
                  <a:prstClr val="black"/>
                </a:solidFill>
                <a:latin typeface="Arial Narrow" panose="020B0606020202030204" pitchFamily="34" charset="0"/>
                <a:cs typeface="Arial" panose="020B0604020202020204" pitchFamily="34" charset="0"/>
              </a:rPr>
              <a:t>Enhancement of family-centered medical home </a:t>
            </a:r>
          </a:p>
          <a:p>
            <a:pPr fontAlgn="base">
              <a:spcBef>
                <a:spcPct val="0"/>
              </a:spcBef>
              <a:spcAft>
                <a:spcPct val="0"/>
              </a:spcAft>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pPr>
            <a:r>
              <a:rPr lang="en-US" altLang="en-US" sz="2400" b="1" dirty="0">
                <a:solidFill>
                  <a:prstClr val="black"/>
                </a:solidFill>
                <a:latin typeface="Arial Narrow" panose="020B0606020202030204" pitchFamily="34" charset="0"/>
                <a:cs typeface="Arial" panose="020B0604020202020204" pitchFamily="34" charset="0"/>
              </a:rPr>
              <a:t>Development of “integrator” model surrounding each site</a:t>
            </a:r>
          </a:p>
          <a:p>
            <a:pPr fontAlgn="base">
              <a:spcBef>
                <a:spcPct val="0"/>
              </a:spcBef>
              <a:spcAft>
                <a:spcPct val="0"/>
              </a:spcAft>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buFontTx/>
              <a:buNone/>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pPr>
            <a:r>
              <a:rPr lang="en-US" altLang="en-US" sz="2400" b="1" dirty="0">
                <a:solidFill>
                  <a:prstClr val="black"/>
                </a:solidFill>
                <a:latin typeface="Arial Narrow" panose="020B0606020202030204" pitchFamily="34" charset="0"/>
                <a:cs typeface="Arial" panose="020B0604020202020204" pitchFamily="34" charset="0"/>
              </a:rPr>
              <a:t>Deployment of “navigator” workforce </a:t>
            </a:r>
          </a:p>
          <a:p>
            <a:pPr fontAlgn="base">
              <a:spcBef>
                <a:spcPct val="0"/>
              </a:spcBef>
              <a:spcAft>
                <a:spcPct val="0"/>
              </a:spcAft>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buFontTx/>
              <a:buNone/>
            </a:pPr>
            <a:endParaRPr lang="en-US" altLang="en-US" sz="2400" b="1" dirty="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pPr>
            <a:r>
              <a:rPr lang="en-US" altLang="en-US" sz="2400" b="1" dirty="0">
                <a:solidFill>
                  <a:prstClr val="black"/>
                </a:solidFill>
                <a:latin typeface="Arial Narrow" panose="020B0606020202030204" pitchFamily="34" charset="0"/>
                <a:cs typeface="Arial" panose="020B0604020202020204" pitchFamily="34" charset="0"/>
              </a:rPr>
              <a:t>Use of technology</a:t>
            </a:r>
          </a:p>
        </p:txBody>
      </p:sp>
    </p:spTree>
    <p:extLst>
      <p:ext uri="{BB962C8B-B14F-4D97-AF65-F5344CB8AC3E}">
        <p14:creationId xmlns:p14="http://schemas.microsoft.com/office/powerpoint/2010/main" val="36702989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891553" y="280194"/>
            <a:ext cx="8229600" cy="1025525"/>
          </a:xfrm>
        </p:spPr>
        <p:txBody>
          <a:bodyPr/>
          <a:lstStyle/>
          <a:p>
            <a:r>
              <a:rPr lang="en-US" altLang="en-US" dirty="0" smtClean="0"/>
              <a:t>CMMI Population(s)</a:t>
            </a:r>
            <a:br>
              <a:rPr lang="en-US" altLang="en-US" dirty="0" smtClean="0"/>
            </a:br>
            <a:r>
              <a:rPr lang="en-US" altLang="en-US" dirty="0" smtClean="0"/>
              <a:t>Delaware: The First State </a:t>
            </a:r>
          </a:p>
        </p:txBody>
      </p:sp>
      <p:sp>
        <p:nvSpPr>
          <p:cNvPr id="46083" name="Slide Number Placeholder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200">
              <a:solidFill>
                <a:srgbClr val="777779"/>
              </a:solidFill>
              <a:latin typeface="Arial" panose="020B0604020202020204" pitchFamily="34" charset="0"/>
            </a:endParaRPr>
          </a:p>
          <a:p>
            <a:pPr>
              <a:spcBef>
                <a:spcPct val="0"/>
              </a:spcBef>
              <a:buFontTx/>
              <a:buNone/>
            </a:pPr>
            <a:fld id="{B3F1618A-C6DE-4B05-B16E-BDB837CD3CD1}" type="slidenum">
              <a:rPr lang="en-US" altLang="en-US" sz="1200">
                <a:solidFill>
                  <a:srgbClr val="777779"/>
                </a:solidFill>
                <a:latin typeface="Arial" panose="020B0604020202020204" pitchFamily="34" charset="0"/>
              </a:rPr>
              <a:pPr>
                <a:spcBef>
                  <a:spcPct val="0"/>
                </a:spcBef>
                <a:buFontTx/>
                <a:buNone/>
              </a:pPr>
              <a:t>112</a:t>
            </a:fld>
            <a:endParaRPr lang="en-US" altLang="en-US" sz="1200">
              <a:solidFill>
                <a:srgbClr val="777779"/>
              </a:solidFill>
              <a:latin typeface="Arial" panose="020B0604020202020204" pitchFamily="34" charset="0"/>
            </a:endParaRPr>
          </a:p>
        </p:txBody>
      </p:sp>
      <p:pic>
        <p:nvPicPr>
          <p:cNvPr id="46085" name="Picture 4" descr="C:\Documents and Settings\noeveret\Local Settings\Temporary Internet Files\Content.IE5\K7OORP7M\MC90001353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1828800"/>
            <a:ext cx="2438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5-Point Star 8"/>
          <p:cNvSpPr/>
          <p:nvPr/>
        </p:nvSpPr>
        <p:spPr>
          <a:xfrm>
            <a:off x="5181600" y="2667000"/>
            <a:ext cx="2286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prstClr val="white"/>
              </a:solidFill>
            </a:endParaRPr>
          </a:p>
        </p:txBody>
      </p:sp>
      <p:sp>
        <p:nvSpPr>
          <p:cNvPr id="11" name="5-Point Star 10"/>
          <p:cNvSpPr/>
          <p:nvPr/>
        </p:nvSpPr>
        <p:spPr>
          <a:xfrm>
            <a:off x="5410200" y="3886200"/>
            <a:ext cx="304800" cy="228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prstClr val="white"/>
              </a:solidFill>
            </a:endParaRPr>
          </a:p>
        </p:txBody>
      </p:sp>
      <p:sp>
        <p:nvSpPr>
          <p:cNvPr id="12" name="5-Point Star 11"/>
          <p:cNvSpPr/>
          <p:nvPr/>
        </p:nvSpPr>
        <p:spPr>
          <a:xfrm>
            <a:off x="5334000" y="5257800"/>
            <a:ext cx="381000" cy="228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dirty="0">
              <a:solidFill>
                <a:prstClr val="white"/>
              </a:solidFill>
            </a:endParaRPr>
          </a:p>
        </p:txBody>
      </p:sp>
      <p:sp>
        <p:nvSpPr>
          <p:cNvPr id="15" name="TextBox 14"/>
          <p:cNvSpPr txBox="1"/>
          <p:nvPr/>
        </p:nvSpPr>
        <p:spPr>
          <a:xfrm>
            <a:off x="3505200" y="5410200"/>
            <a:ext cx="1479550" cy="554038"/>
          </a:xfrm>
          <a:prstGeom prst="rect">
            <a:avLst/>
          </a:prstGeom>
          <a:noFill/>
        </p:spPr>
        <p:txBody>
          <a:bodyPr>
            <a:spAutoFit/>
          </a:bodyPr>
          <a:lstStyle/>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Seaford, Sussex</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Seaford Pediatrics </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Zip Codes: 19973, 19956</a:t>
            </a:r>
          </a:p>
        </p:txBody>
      </p:sp>
      <p:sp>
        <p:nvSpPr>
          <p:cNvPr id="21" name="Rectangle 20"/>
          <p:cNvSpPr/>
          <p:nvPr/>
        </p:nvSpPr>
        <p:spPr>
          <a:xfrm>
            <a:off x="5410200" y="2438400"/>
            <a:ext cx="1600200" cy="554038"/>
          </a:xfrm>
          <a:prstGeom prst="rect">
            <a:avLst/>
          </a:prstGeom>
        </p:spPr>
        <p:txBody>
          <a:bodyPr>
            <a:spAutoFit/>
          </a:bodyPr>
          <a:lstStyle/>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Wilmington, NCC</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Jessup Street  Pediatrics </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Zip Codes: 19801, 19802</a:t>
            </a:r>
          </a:p>
        </p:txBody>
      </p:sp>
      <p:sp>
        <p:nvSpPr>
          <p:cNvPr id="23" name="Rectangle 22"/>
          <p:cNvSpPr/>
          <p:nvPr/>
        </p:nvSpPr>
        <p:spPr>
          <a:xfrm>
            <a:off x="5791200" y="3657600"/>
            <a:ext cx="1447800" cy="554038"/>
          </a:xfrm>
          <a:prstGeom prst="rect">
            <a:avLst/>
          </a:prstGeom>
        </p:spPr>
        <p:txBody>
          <a:bodyPr>
            <a:spAutoFit/>
          </a:bodyPr>
          <a:lstStyle/>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Dover, Kent   </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Dover Pediatrics                      </a:t>
            </a:r>
          </a:p>
          <a:p>
            <a:pPr fontAlgn="base">
              <a:spcBef>
                <a:spcPct val="0"/>
              </a:spcBef>
              <a:spcAft>
                <a:spcPct val="0"/>
              </a:spcAft>
              <a:defRPr/>
            </a:pPr>
            <a:r>
              <a:rPr lang="en-US" sz="1000" b="1" dirty="0">
                <a:solidFill>
                  <a:srgbClr val="F79646">
                    <a:lumMod val="10000"/>
                  </a:srgbClr>
                </a:solidFill>
                <a:latin typeface="Arial Narrow" panose="020B0606020202030204" pitchFamily="34" charset="0"/>
                <a:cs typeface="Arial" panose="020B0604020202020204" pitchFamily="34" charset="0"/>
              </a:rPr>
              <a:t>Zip Codes: 19901,19904</a:t>
            </a:r>
          </a:p>
        </p:txBody>
      </p:sp>
    </p:spTree>
    <p:extLst>
      <p:ext uri="{BB962C8B-B14F-4D97-AF65-F5344CB8AC3E}">
        <p14:creationId xmlns:p14="http://schemas.microsoft.com/office/powerpoint/2010/main" val="41548416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title"/>
          </p:nvPr>
        </p:nvSpPr>
        <p:spPr>
          <a:xfrm>
            <a:off x="609600" y="134470"/>
            <a:ext cx="10972800" cy="1143000"/>
          </a:xfrm>
        </p:spPr>
        <p:txBody>
          <a:bodyPr/>
          <a:lstStyle/>
          <a:p>
            <a:r>
              <a:rPr lang="en-US" altLang="en-US" sz="3200" b="1" dirty="0"/>
              <a:t>Advancing the Role </a:t>
            </a:r>
            <a:br>
              <a:rPr lang="en-US" altLang="en-US" sz="3200" b="1" dirty="0"/>
            </a:br>
            <a:r>
              <a:rPr lang="en-US" altLang="en-US" sz="3200" b="1" dirty="0"/>
              <a:t>of the CHW in Delaware </a:t>
            </a:r>
          </a:p>
        </p:txBody>
      </p:sp>
      <p:sp>
        <p:nvSpPr>
          <p:cNvPr id="48131" name="Content Placeholder 4"/>
          <p:cNvSpPr>
            <a:spLocks noGrp="1"/>
          </p:cNvSpPr>
          <p:nvPr>
            <p:ph idx="1"/>
          </p:nvPr>
        </p:nvSpPr>
        <p:spPr>
          <a:xfrm>
            <a:off x="1981200" y="1277470"/>
            <a:ext cx="8229600" cy="4876800"/>
          </a:xfrm>
        </p:spPr>
        <p:txBody>
          <a:bodyPr/>
          <a:lstStyle/>
          <a:p>
            <a:r>
              <a:rPr lang="en-US" altLang="en-US" sz="2400" dirty="0"/>
              <a:t>Building and sustaining relationships</a:t>
            </a:r>
          </a:p>
          <a:p>
            <a:r>
              <a:rPr lang="en-US" altLang="en-US" sz="2400" dirty="0"/>
              <a:t>Participating in CMS </a:t>
            </a:r>
            <a:r>
              <a:rPr lang="en-US" altLang="en-US" sz="2400" dirty="0" err="1"/>
              <a:t>collaboratives</a:t>
            </a:r>
            <a:endParaRPr lang="en-US" altLang="en-US" sz="2400" dirty="0"/>
          </a:p>
          <a:p>
            <a:r>
              <a:rPr lang="en-US" altLang="en-US" sz="2400" dirty="0"/>
              <a:t>Telling our story – individually and collectively</a:t>
            </a:r>
          </a:p>
          <a:p>
            <a:r>
              <a:rPr lang="en-US" altLang="en-US" sz="2400" dirty="0"/>
              <a:t>Convening stakeholders</a:t>
            </a:r>
          </a:p>
          <a:p>
            <a:r>
              <a:rPr lang="en-US" altLang="en-US" sz="2400" dirty="0"/>
              <a:t>Hosting visits to </a:t>
            </a:r>
            <a:r>
              <a:rPr lang="en-US" altLang="en-US" sz="2400" dirty="0" err="1"/>
              <a:t>Gemba</a:t>
            </a:r>
            <a:endParaRPr lang="en-US" altLang="en-US" sz="2400" dirty="0"/>
          </a:p>
          <a:p>
            <a:r>
              <a:rPr lang="en-US" altLang="en-US" sz="2400" dirty="0"/>
              <a:t>Drafting elements of a SPA</a:t>
            </a:r>
          </a:p>
          <a:p>
            <a:r>
              <a:rPr lang="en-US" altLang="en-US" sz="2400" dirty="0"/>
              <a:t>Meeting with CMS</a:t>
            </a:r>
          </a:p>
          <a:p>
            <a:r>
              <a:rPr lang="en-US" altLang="en-US" sz="2400" dirty="0"/>
              <a:t>Participating in Brookings Institute Round Table</a:t>
            </a:r>
          </a:p>
          <a:p>
            <a:r>
              <a:rPr lang="en-US" altLang="en-US" sz="2400" dirty="0"/>
              <a:t>Developing a policy brief</a:t>
            </a:r>
          </a:p>
          <a:p>
            <a:r>
              <a:rPr lang="en-US" altLang="en-US" sz="2400" dirty="0"/>
              <a:t>Presenting a Capital Hill brief</a:t>
            </a:r>
          </a:p>
          <a:p>
            <a:r>
              <a:rPr lang="en-US" altLang="en-US" sz="2400" dirty="0"/>
              <a:t>Participating in the Delaware State Innovation Model process</a:t>
            </a:r>
          </a:p>
          <a:p>
            <a:endParaRPr lang="en-US" altLang="en-US" sz="2400" dirty="0"/>
          </a:p>
          <a:p>
            <a:endParaRPr lang="en-US" altLang="en-US" sz="2400" dirty="0"/>
          </a:p>
          <a:p>
            <a:endParaRPr lang="en-US" altLang="en-US" dirty="0" smtClean="0"/>
          </a:p>
          <a:p>
            <a:endParaRPr lang="en-US" altLang="en-US" dirty="0" smtClean="0"/>
          </a:p>
          <a:p>
            <a:endParaRPr lang="en-US" altLang="en-US" dirty="0" smtClean="0"/>
          </a:p>
        </p:txBody>
      </p:sp>
    </p:spTree>
    <p:extLst>
      <p:ext uri="{BB962C8B-B14F-4D97-AF65-F5344CB8AC3E}">
        <p14:creationId xmlns:p14="http://schemas.microsoft.com/office/powerpoint/2010/main" val="94273295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1981200" y="228600"/>
            <a:ext cx="8229600" cy="1143000"/>
          </a:xfrm>
        </p:spPr>
        <p:txBody>
          <a:bodyPr/>
          <a:lstStyle/>
          <a:p>
            <a:r>
              <a:rPr lang="en-US" altLang="en-US" sz="3200" b="1"/>
              <a:t>Barriers to Advancing the Role </a:t>
            </a:r>
            <a:br>
              <a:rPr lang="en-US" altLang="en-US" sz="3200" b="1"/>
            </a:br>
            <a:r>
              <a:rPr lang="en-US" altLang="en-US" sz="3200" b="1"/>
              <a:t>of the CHW in Delaware </a:t>
            </a:r>
          </a:p>
        </p:txBody>
      </p:sp>
      <p:sp>
        <p:nvSpPr>
          <p:cNvPr id="49155" name="Content Placeholder 2"/>
          <p:cNvSpPr>
            <a:spLocks noGrp="1"/>
          </p:cNvSpPr>
          <p:nvPr>
            <p:ph idx="1"/>
          </p:nvPr>
        </p:nvSpPr>
        <p:spPr/>
        <p:txBody>
          <a:bodyPr/>
          <a:lstStyle/>
          <a:p>
            <a:r>
              <a:rPr lang="en-US" altLang="en-US" smtClean="0"/>
              <a:t>Timing </a:t>
            </a:r>
          </a:p>
          <a:p>
            <a:r>
              <a:rPr lang="en-US" altLang="en-US" smtClean="0"/>
              <a:t>Competing priorities</a:t>
            </a:r>
          </a:p>
          <a:p>
            <a:r>
              <a:rPr lang="en-US" altLang="en-US" smtClean="0"/>
              <a:t>CHW role adoption</a:t>
            </a:r>
          </a:p>
          <a:p>
            <a:r>
              <a:rPr lang="en-US" altLang="en-US" smtClean="0"/>
              <a:t>Lack of consensus </a:t>
            </a:r>
          </a:p>
          <a:p>
            <a:r>
              <a:rPr lang="en-US" altLang="en-US" smtClean="0"/>
              <a:t>Lack of evidence (actual or perceived)</a:t>
            </a:r>
          </a:p>
          <a:p>
            <a:r>
              <a:rPr lang="en-US" altLang="en-US" smtClean="0"/>
              <a:t>State Plan Amendment</a:t>
            </a:r>
          </a:p>
          <a:p>
            <a:r>
              <a:rPr lang="en-US" altLang="en-US" smtClean="0"/>
              <a:t>Varying approaches </a:t>
            </a:r>
          </a:p>
          <a:p>
            <a:pPr>
              <a:buFont typeface="Arial" panose="020B0604020202020204" pitchFamily="34" charset="0"/>
              <a:buNone/>
            </a:pPr>
            <a:r>
              <a:rPr lang="en-US" altLang="en-US" smtClean="0"/>
              <a:t> </a:t>
            </a:r>
          </a:p>
        </p:txBody>
      </p:sp>
    </p:spTree>
    <p:extLst>
      <p:ext uri="{BB962C8B-B14F-4D97-AF65-F5344CB8AC3E}">
        <p14:creationId xmlns:p14="http://schemas.microsoft.com/office/powerpoint/2010/main" val="331715072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sz="3200" b="1"/>
              <a:t>Next Steps in Advancing the Role </a:t>
            </a:r>
            <a:br>
              <a:rPr lang="en-US" altLang="en-US" sz="3200" b="1"/>
            </a:br>
            <a:r>
              <a:rPr lang="en-US" altLang="en-US" sz="3200" b="1"/>
              <a:t>of the CHW in Delaware</a:t>
            </a:r>
          </a:p>
        </p:txBody>
      </p:sp>
      <p:sp>
        <p:nvSpPr>
          <p:cNvPr id="50179" name="Content Placeholder 2"/>
          <p:cNvSpPr>
            <a:spLocks noGrp="1"/>
          </p:cNvSpPr>
          <p:nvPr>
            <p:ph idx="1"/>
          </p:nvPr>
        </p:nvSpPr>
        <p:spPr/>
        <p:txBody>
          <a:bodyPr/>
          <a:lstStyle/>
          <a:p>
            <a:r>
              <a:rPr lang="en-US" altLang="en-US" sz="2400"/>
              <a:t>Ongoing partnerships</a:t>
            </a:r>
          </a:p>
          <a:p>
            <a:r>
              <a:rPr lang="en-US" altLang="en-US" sz="2400"/>
              <a:t>Ongoing ‘testing’ </a:t>
            </a:r>
          </a:p>
          <a:p>
            <a:r>
              <a:rPr lang="en-US" altLang="en-US" sz="2400"/>
              <a:t>Participating in the DE SIM process</a:t>
            </a:r>
          </a:p>
          <a:p>
            <a:r>
              <a:rPr lang="en-US" altLang="en-US" sz="2400"/>
              <a:t>Disseminating findings and lessons learned</a:t>
            </a:r>
          </a:p>
          <a:p>
            <a:r>
              <a:rPr lang="en-US" altLang="en-US" sz="2400"/>
              <a:t>Building collective momentum</a:t>
            </a:r>
          </a:p>
          <a:p>
            <a:pPr lvl="1"/>
            <a:r>
              <a:rPr lang="en-US" altLang="en-US" sz="2400"/>
              <a:t>Organizational approach</a:t>
            </a:r>
          </a:p>
          <a:p>
            <a:pPr lvl="1"/>
            <a:r>
              <a:rPr lang="en-US" altLang="en-US" sz="2400"/>
              <a:t>State approach</a:t>
            </a:r>
          </a:p>
          <a:p>
            <a:pPr lvl="1"/>
            <a:r>
              <a:rPr lang="en-US" altLang="en-US" sz="2400"/>
              <a:t>Regional approach</a:t>
            </a:r>
          </a:p>
          <a:p>
            <a:pPr lvl="1"/>
            <a:r>
              <a:rPr lang="en-US" altLang="en-US" sz="2400"/>
              <a:t>Federal approach</a:t>
            </a:r>
          </a:p>
          <a:p>
            <a:endParaRPr lang="en-US" altLang="en-US" smtClean="0"/>
          </a:p>
        </p:txBody>
      </p:sp>
    </p:spTree>
    <p:extLst>
      <p:ext uri="{BB962C8B-B14F-4D97-AF65-F5344CB8AC3E}">
        <p14:creationId xmlns:p14="http://schemas.microsoft.com/office/powerpoint/2010/main" val="356138999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hidden="1"/>
          <p:cNvSpPr>
            <a:spLocks noGrp="1" noChangeArrowheads="1"/>
          </p:cNvSpPr>
          <p:nvPr>
            <p:ph type="title"/>
          </p:nvPr>
        </p:nvSpPr>
        <p:spPr/>
        <p:txBody>
          <a:bodyPr/>
          <a:lstStyle/>
          <a:p>
            <a:pPr eaLnBrk="1" hangingPunct="1"/>
            <a:endParaRPr lang="en-US" altLang="en-US" smtClean="0"/>
          </a:p>
        </p:txBody>
      </p:sp>
      <p:sp>
        <p:nvSpPr>
          <p:cNvPr id="51203" name="Rectangle 3" descr="MetroArchivesPhotosDNPProject 048 (2)"/>
          <p:cNvSpPr>
            <a:spLocks noGrp="1" noChangeAspect="1" noChangeArrowheads="1"/>
          </p:cNvSpPr>
          <p:nvPr isPhoto="1"/>
        </p:nvSpPr>
        <p:spPr bwMode="auto">
          <a:xfrm>
            <a:off x="3822700" y="0"/>
            <a:ext cx="4546600" cy="6858000"/>
          </a:xfrm>
          <a:prstGeom prst="rect">
            <a:avLst/>
          </a:prstGeom>
          <a:blipFill dpi="0" rotWithShape="1">
            <a:blip r:embed="rId2"/>
            <a:srcRect/>
            <a:stretch>
              <a:fillRect/>
            </a:stretch>
          </a:blipFill>
          <a:ln w="9525">
            <a:solidFill>
              <a:schemeClr val="tx1"/>
            </a:solidFill>
            <a:miter lim="800000"/>
            <a:headEnd/>
            <a:tailE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FontTx/>
              <a:buNone/>
            </a:pPr>
            <a:endParaRPr lang="en-US" altLang="en-US" sz="2400">
              <a:solidFill>
                <a:prstClr val="black"/>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252224090"/>
      </p:ext>
    </p:extLst>
  </p:cSld>
  <p:clrMapOvr>
    <a:masterClrMapping/>
  </p:clrMapOvr>
  <p:transition advClick="0" advTm="500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smtClean="0"/>
              <a:t>Acknowledgement and Disclaimer</a:t>
            </a:r>
          </a:p>
        </p:txBody>
      </p:sp>
      <p:sp>
        <p:nvSpPr>
          <p:cNvPr id="52227" name="TextBox 2"/>
          <p:cNvSpPr txBox="1">
            <a:spLocks noChangeArrowheads="1"/>
          </p:cNvSpPr>
          <p:nvPr/>
        </p:nvSpPr>
        <p:spPr bwMode="auto">
          <a:xfrm>
            <a:off x="2286000" y="1905000"/>
            <a:ext cx="7010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FontTx/>
              <a:buNone/>
            </a:pPr>
            <a:r>
              <a:rPr lang="en-US" altLang="en-US" sz="2400">
                <a:solidFill>
                  <a:prstClr val="black"/>
                </a:solidFill>
                <a:latin typeface="Arial Narrow" panose="020B0606020202030204" pitchFamily="34" charset="0"/>
                <a:cs typeface="Arial" panose="020B0604020202020204" pitchFamily="34" charset="0"/>
              </a:rPr>
              <a:t>The project referenced in this presentation was made possible by Grant 1C1CMS331017 from the Department of Health and Human Services, Center for Medicare &amp; Medicaid Services. </a:t>
            </a:r>
          </a:p>
          <a:p>
            <a:pPr fontAlgn="base">
              <a:spcBef>
                <a:spcPct val="0"/>
              </a:spcBef>
              <a:spcAft>
                <a:spcPct val="0"/>
              </a:spcAft>
              <a:buFontTx/>
              <a:buNone/>
            </a:pPr>
            <a:endParaRPr lang="en-US" altLang="en-US" sz="2400">
              <a:solidFill>
                <a:prstClr val="black"/>
              </a:solidFill>
              <a:latin typeface="Arial Narrow" panose="020B0606020202030204" pitchFamily="34" charset="0"/>
              <a:cs typeface="Arial" panose="020B0604020202020204" pitchFamily="34" charset="0"/>
            </a:endParaRPr>
          </a:p>
          <a:p>
            <a:pPr fontAlgn="base">
              <a:spcBef>
                <a:spcPct val="0"/>
              </a:spcBef>
              <a:spcAft>
                <a:spcPct val="0"/>
              </a:spcAft>
              <a:buFontTx/>
              <a:buNone/>
            </a:pPr>
            <a:r>
              <a:rPr lang="en-US" altLang="en-US" sz="2400">
                <a:solidFill>
                  <a:prstClr val="black"/>
                </a:solidFill>
                <a:latin typeface="Arial Narrow" panose="020B0606020202030204" pitchFamily="34" charset="0"/>
                <a:cs typeface="Arial" panose="020B0604020202020204" pitchFamily="34" charset="0"/>
              </a:rPr>
              <a:t>The contents of this presentation are solely the responsibility of the authors and do not represent the views of the Department of Health and Human Services or any of its agencies. </a:t>
            </a:r>
          </a:p>
        </p:txBody>
      </p:sp>
    </p:spTree>
    <p:extLst>
      <p:ext uri="{BB962C8B-B14F-4D97-AF65-F5344CB8AC3E}">
        <p14:creationId xmlns:p14="http://schemas.microsoft.com/office/powerpoint/2010/main" val="424893777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4294967295"/>
          </p:nvPr>
        </p:nvSpPr>
        <p:spPr>
          <a:xfrm>
            <a:off x="2286000" y="6248400"/>
            <a:ext cx="7772400" cy="400050"/>
          </a:xfrm>
        </p:spPr>
        <p:txBody>
          <a:bodyPr/>
          <a:lstStyle/>
          <a:p>
            <a:pPr algn="ctr">
              <a:buFontTx/>
              <a:buNone/>
            </a:pPr>
            <a:r>
              <a:rPr lang="en-US" altLang="en-US" sz="2400" i="1">
                <a:solidFill>
                  <a:schemeClr val="accent2"/>
                </a:solidFill>
                <a:latin typeface="Helvetica 75 Bold"/>
                <a:hlinkClick r:id="rId3"/>
              </a:rPr>
              <a:t>www.nemours.org</a:t>
            </a:r>
            <a:endParaRPr lang="en-US" altLang="en-US" sz="2400" i="1">
              <a:solidFill>
                <a:schemeClr val="accent2"/>
              </a:solidFill>
              <a:latin typeface="Helvetica 75 Bold"/>
            </a:endParaRPr>
          </a:p>
          <a:p>
            <a:pPr marL="342900" lvl="3" indent="-342900" algn="ctr">
              <a:buNone/>
            </a:pPr>
            <a:endParaRPr lang="en-US" altLang="en-US" sz="2400" i="1">
              <a:latin typeface="Helvetica 75 Bold"/>
            </a:endParaRPr>
          </a:p>
          <a:p>
            <a:pPr marL="342900" lvl="3" indent="-342900" algn="ctr">
              <a:buNone/>
            </a:pPr>
            <a:endParaRPr lang="en-US" altLang="en-US" sz="2400">
              <a:latin typeface="Helvetica 75 Bold"/>
            </a:endParaRPr>
          </a:p>
          <a:p>
            <a:pPr algn="ctr">
              <a:buFontTx/>
              <a:buNone/>
            </a:pPr>
            <a:endParaRPr lang="en-US" altLang="en-US" sz="2400" i="1">
              <a:solidFill>
                <a:schemeClr val="accent2"/>
              </a:solidFill>
              <a:latin typeface="Helvetica 75 Bold"/>
            </a:endParaRPr>
          </a:p>
          <a:p>
            <a:pPr algn="ctr">
              <a:buFontTx/>
              <a:buNone/>
            </a:pPr>
            <a:endParaRPr lang="en-US" altLang="en-US" sz="2400" i="1">
              <a:solidFill>
                <a:schemeClr val="accent2"/>
              </a:solidFill>
              <a:latin typeface="Helvetica 75 Bold"/>
            </a:endParaRPr>
          </a:p>
          <a:p>
            <a:pPr algn="ctr">
              <a:buFontTx/>
              <a:buNone/>
            </a:pPr>
            <a:endParaRPr lang="en-US" altLang="en-US" i="1" smtClean="0">
              <a:solidFill>
                <a:schemeClr val="accent2"/>
              </a:solidFill>
              <a:latin typeface="Helvetica 75 Bold"/>
            </a:endParaRPr>
          </a:p>
        </p:txBody>
      </p:sp>
      <p:graphicFrame>
        <p:nvGraphicFramePr>
          <p:cNvPr id="310286" name="Group 14"/>
          <p:cNvGraphicFramePr>
            <a:graphicFrameLocks noGrp="1"/>
          </p:cNvGraphicFramePr>
          <p:nvPr/>
        </p:nvGraphicFramePr>
        <p:xfrm>
          <a:off x="1524000" y="3752850"/>
          <a:ext cx="9144000" cy="2097088"/>
        </p:xfrm>
        <a:graphic>
          <a:graphicData uri="http://schemas.openxmlformats.org/drawingml/2006/table">
            <a:tbl>
              <a:tblPr/>
              <a:tblGrid>
                <a:gridCol w="9144000"/>
              </a:tblGrid>
              <a:tr h="2097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Alisa Haushalter, DNP, RN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Senior Director, Department of Population Health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Nemours Health and Prevention Services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2200 Concord Pike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Applied Bank Building, 7</a:t>
                      </a:r>
                      <a:r>
                        <a:rPr kumimoji="0" lang="en-US" sz="1400" b="0" i="0" u="none" strike="noStrike" cap="none" normalizeH="0" baseline="30000" dirty="0" smtClean="0">
                          <a:ln>
                            <a:noFill/>
                          </a:ln>
                          <a:solidFill>
                            <a:schemeClr val="tx1"/>
                          </a:solidFill>
                          <a:effectLst/>
                          <a:latin typeface="Helvetica 65 Medium"/>
                        </a:rPr>
                        <a:t>th</a:t>
                      </a:r>
                      <a:r>
                        <a:rPr kumimoji="0" lang="en-US" sz="1400" b="0" i="0" u="none" strike="noStrike" cap="none" normalizeH="0" baseline="0" dirty="0" smtClean="0">
                          <a:ln>
                            <a:noFill/>
                          </a:ln>
                          <a:solidFill>
                            <a:schemeClr val="tx1"/>
                          </a:solidFill>
                          <a:effectLst/>
                          <a:latin typeface="Helvetica 65 Medium"/>
                        </a:rPr>
                        <a:t> Floor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Wilmington, Delaware 19803</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rPr>
                        <a:t>302-298-7615</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Helvetica 65 Medium"/>
                          <a:hlinkClick r:id="rId4"/>
                        </a:rPr>
                        <a:t>alisa.haushalter@nemours.org</a:t>
                      </a:r>
                      <a:r>
                        <a:rPr kumimoji="0" lang="en-US" sz="1400" b="0" i="0" u="none" strike="noStrike" cap="none" normalizeH="0" baseline="0" dirty="0" smtClean="0">
                          <a:ln>
                            <a:noFill/>
                          </a:ln>
                          <a:solidFill>
                            <a:schemeClr val="tx1"/>
                          </a:solidFill>
                          <a:effectLst/>
                          <a:latin typeface="Helvetica 65 Medium"/>
                        </a:rPr>
                        <a:t> </a:t>
                      </a:r>
                    </a:p>
                  </a:txBody>
                  <a:tcPr marT="45721" marB="45721" horzOverflow="overflow">
                    <a:lnL cap="flat">
                      <a:noFill/>
                    </a:lnL>
                    <a:lnR>
                      <a:noFill/>
                    </a:lnR>
                    <a:lnT cap="flat">
                      <a:noFill/>
                    </a:lnT>
                    <a:lnB cap="flat">
                      <a:noFill/>
                    </a:lnB>
                    <a:lnTlToBr>
                      <a:noFill/>
                    </a:lnTlToBr>
                    <a:lnBlToTr>
                      <a:noFill/>
                    </a:lnBlToTr>
                    <a:noFill/>
                  </a:tcPr>
                </a:tc>
              </a:tr>
            </a:tbl>
          </a:graphicData>
        </a:graphic>
      </p:graphicFrame>
      <p:sp>
        <p:nvSpPr>
          <p:cNvPr id="53253" name="Text Box 3"/>
          <p:cNvSpPr txBox="1">
            <a:spLocks noChangeArrowheads="1"/>
          </p:cNvSpPr>
          <p:nvPr/>
        </p:nvSpPr>
        <p:spPr bwMode="auto">
          <a:xfrm>
            <a:off x="2438400" y="228600"/>
            <a:ext cx="70866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FontTx/>
              <a:buNone/>
            </a:pPr>
            <a:endParaRPr lang="en-US" altLang="en-US" b="1">
              <a:solidFill>
                <a:prstClr val="black"/>
              </a:solidFill>
              <a:latin typeface="Trebuchet MS" panose="020B0603020202020204" pitchFamily="34" charset="0"/>
              <a:cs typeface="Arial" panose="020B0604020202020204" pitchFamily="34" charset="0"/>
            </a:endParaRPr>
          </a:p>
          <a:p>
            <a:pPr fontAlgn="base">
              <a:spcBef>
                <a:spcPct val="50000"/>
              </a:spcBef>
              <a:spcAft>
                <a:spcPct val="0"/>
              </a:spcAft>
              <a:buFontTx/>
              <a:buNone/>
            </a:pPr>
            <a:endParaRPr lang="en-US" altLang="en-US" sz="1800" b="1">
              <a:solidFill>
                <a:prstClr val="black"/>
              </a:solidFill>
              <a:latin typeface="Arial" panose="020B0604020202020204" pitchFamily="34" charset="0"/>
              <a:cs typeface="Arial" panose="020B0604020202020204" pitchFamily="34" charset="0"/>
            </a:endParaRPr>
          </a:p>
        </p:txBody>
      </p:sp>
      <p:pic>
        <p:nvPicPr>
          <p:cNvPr id="53254" name="Picture 5" descr="11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81000"/>
            <a:ext cx="5486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4707632"/>
      </p:ext>
    </p:extLst>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19591" y="452716"/>
            <a:ext cx="12192000" cy="1463040"/>
          </a:xfrm>
        </p:spPr>
        <p:txBody>
          <a:bodyPr>
            <a:normAutofit/>
          </a:bodyPr>
          <a:lstStyle/>
          <a:p>
            <a:r>
              <a:rPr lang="en-US" sz="6500" b="1" dirty="0">
                <a:latin typeface="+mn-lt"/>
              </a:rPr>
              <a:t>Q&amp;A Discussion</a:t>
            </a:r>
          </a:p>
        </p:txBody>
      </p:sp>
      <p:sp>
        <p:nvSpPr>
          <p:cNvPr id="3" name="Rectangle 2"/>
          <p:cNvSpPr/>
          <p:nvPr/>
        </p:nvSpPr>
        <p:spPr>
          <a:xfrm>
            <a:off x="-3269" y="2680922"/>
            <a:ext cx="12237721" cy="3170099"/>
          </a:xfrm>
          <a:prstGeom prst="rect">
            <a:avLst/>
          </a:prstGeom>
        </p:spPr>
        <p:txBody>
          <a:bodyPr wrap="square">
            <a:spAutoFit/>
          </a:bodyPr>
          <a:lstStyle/>
          <a:p>
            <a:pPr algn="ctr"/>
            <a:r>
              <a:rPr lang="en-US" sz="4000" b="1" dirty="0"/>
              <a:t>Moderated by:</a:t>
            </a:r>
          </a:p>
          <a:p>
            <a:pPr algn="ctr"/>
            <a:r>
              <a:rPr lang="en-US" sz="4000" dirty="0"/>
              <a:t>Ed Thomas</a:t>
            </a:r>
          </a:p>
          <a:p>
            <a:pPr algn="ctr"/>
            <a:r>
              <a:rPr lang="en-US" sz="4000" dirty="0"/>
              <a:t>Healthy Homes Representative, Region III</a:t>
            </a:r>
          </a:p>
          <a:p>
            <a:pPr algn="ctr"/>
            <a:r>
              <a:rPr lang="en-US" sz="4000" dirty="0"/>
              <a:t>U.S. Department of Housing and Urban Development</a:t>
            </a:r>
          </a:p>
          <a:p>
            <a:pPr algn="ctr"/>
            <a:endParaRPr lang="en-US" sz="4000" dirty="0"/>
          </a:p>
        </p:txBody>
      </p:sp>
    </p:spTree>
    <p:extLst>
      <p:ext uri="{BB962C8B-B14F-4D97-AF65-F5344CB8AC3E}">
        <p14:creationId xmlns:p14="http://schemas.microsoft.com/office/powerpoint/2010/main" val="9153738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026911" y="491341"/>
            <a:ext cx="3971925" cy="5257800"/>
          </a:xfrm>
          <a:prstGeom prst="rect">
            <a:avLst/>
          </a:prstGeom>
          <a:noFill/>
          <a:ln w="9525">
            <a:noFill/>
            <a:miter lim="800000"/>
            <a:headEnd/>
            <a:tailEnd/>
          </a:ln>
        </p:spPr>
      </p:pic>
    </p:spTree>
    <p:extLst>
      <p:ext uri="{BB962C8B-B14F-4D97-AF65-F5344CB8AC3E}">
        <p14:creationId xmlns:p14="http://schemas.microsoft.com/office/powerpoint/2010/main" val="74012975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1936376"/>
            <a:ext cx="12192000" cy="1463040"/>
          </a:xfrm>
        </p:spPr>
        <p:txBody>
          <a:bodyPr>
            <a:normAutofit/>
          </a:bodyPr>
          <a:lstStyle/>
          <a:p>
            <a:r>
              <a:rPr lang="en-US" sz="6500" b="1" dirty="0">
                <a:latin typeface="+mn-lt"/>
              </a:rPr>
              <a:t>Morning Wrap-Up Discussion</a:t>
            </a:r>
          </a:p>
        </p:txBody>
      </p:sp>
      <p:sp>
        <p:nvSpPr>
          <p:cNvPr id="7" name="Rectangle 6"/>
          <p:cNvSpPr/>
          <p:nvPr/>
        </p:nvSpPr>
        <p:spPr>
          <a:xfrm>
            <a:off x="4408482" y="4124406"/>
            <a:ext cx="3375035" cy="1323439"/>
          </a:xfrm>
          <a:prstGeom prst="rect">
            <a:avLst/>
          </a:prstGeom>
          <a:ln>
            <a:solidFill>
              <a:schemeClr val="tx1"/>
            </a:solidFill>
          </a:ln>
        </p:spPr>
        <p:txBody>
          <a:bodyPr wrap="square">
            <a:spAutoFit/>
          </a:bodyPr>
          <a:lstStyle/>
          <a:p>
            <a:pPr algn="ctr"/>
            <a:r>
              <a:rPr lang="en-US" sz="4000" dirty="0" smtClean="0"/>
              <a:t>Tweet with us!</a:t>
            </a:r>
          </a:p>
          <a:p>
            <a:pPr algn="ctr"/>
            <a:r>
              <a:rPr lang="en-US" sz="4000" dirty="0" smtClean="0"/>
              <a:t>#PHLAsthma15</a:t>
            </a:r>
            <a:endParaRPr lang="en-US" sz="4000" dirty="0"/>
          </a:p>
        </p:txBody>
      </p:sp>
    </p:spTree>
    <p:extLst>
      <p:ext uri="{BB962C8B-B14F-4D97-AF65-F5344CB8AC3E}">
        <p14:creationId xmlns:p14="http://schemas.microsoft.com/office/powerpoint/2010/main" val="71531706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Afternoon Welcome Remarks</a:t>
            </a:r>
          </a:p>
        </p:txBody>
      </p:sp>
      <p:sp>
        <p:nvSpPr>
          <p:cNvPr id="7" name="Rectangle 6"/>
          <p:cNvSpPr/>
          <p:nvPr/>
        </p:nvSpPr>
        <p:spPr>
          <a:xfrm>
            <a:off x="-22861" y="2540668"/>
            <a:ext cx="12237721" cy="2554545"/>
          </a:xfrm>
          <a:prstGeom prst="rect">
            <a:avLst/>
          </a:prstGeom>
        </p:spPr>
        <p:txBody>
          <a:bodyPr wrap="square">
            <a:spAutoFit/>
          </a:bodyPr>
          <a:lstStyle/>
          <a:p>
            <a:pPr algn="ctr"/>
            <a:r>
              <a:rPr lang="en-US" sz="4000" dirty="0"/>
              <a:t>Shawn M. Garvin</a:t>
            </a:r>
          </a:p>
          <a:p>
            <a:pPr algn="ctr"/>
            <a:r>
              <a:rPr lang="en-US" sz="4000" dirty="0"/>
              <a:t>EPA Regional Administrator, Region III</a:t>
            </a:r>
          </a:p>
          <a:p>
            <a:pPr algn="ctr"/>
            <a:r>
              <a:rPr lang="en-US" sz="4000" dirty="0"/>
              <a:t>U.S. Environmental Protection Agency </a:t>
            </a:r>
          </a:p>
          <a:p>
            <a:pPr algn="ctr"/>
            <a:endParaRPr lang="en-US" sz="4000" dirty="0"/>
          </a:p>
        </p:txBody>
      </p:sp>
    </p:spTree>
    <p:extLst>
      <p:ext uri="{BB962C8B-B14F-4D97-AF65-F5344CB8AC3E}">
        <p14:creationId xmlns:p14="http://schemas.microsoft.com/office/powerpoint/2010/main" val="208842156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Payer’s Perspective Panel</a:t>
            </a:r>
          </a:p>
        </p:txBody>
      </p:sp>
      <p:sp>
        <p:nvSpPr>
          <p:cNvPr id="7" name="Rectangle 6"/>
          <p:cNvSpPr/>
          <p:nvPr/>
        </p:nvSpPr>
        <p:spPr>
          <a:xfrm>
            <a:off x="-22861" y="2540668"/>
            <a:ext cx="12237721" cy="2554545"/>
          </a:xfrm>
          <a:prstGeom prst="rect">
            <a:avLst/>
          </a:prstGeom>
        </p:spPr>
        <p:txBody>
          <a:bodyPr wrap="square">
            <a:spAutoFit/>
          </a:bodyPr>
          <a:lstStyle/>
          <a:p>
            <a:pPr algn="ctr"/>
            <a:r>
              <a:rPr lang="en-US" sz="4000" dirty="0"/>
              <a:t>Barbara Hay</a:t>
            </a:r>
          </a:p>
          <a:p>
            <a:pPr algn="ctr"/>
            <a:r>
              <a:rPr lang="en-US" sz="4000" dirty="0"/>
              <a:t>Internal Consultant and Former COO</a:t>
            </a:r>
          </a:p>
          <a:p>
            <a:pPr algn="ctr"/>
            <a:r>
              <a:rPr lang="en-US" sz="4000" dirty="0"/>
              <a:t>Family Health Network</a:t>
            </a:r>
          </a:p>
          <a:p>
            <a:pPr algn="ctr"/>
            <a:endParaRPr lang="en-US" sz="4000" dirty="0"/>
          </a:p>
        </p:txBody>
      </p:sp>
    </p:spTree>
    <p:extLst>
      <p:ext uri="{BB962C8B-B14F-4D97-AF65-F5344CB8AC3E}">
        <p14:creationId xmlns:p14="http://schemas.microsoft.com/office/powerpoint/2010/main" val="101828355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p:txBody>
          <a:bodyPr/>
          <a:lstStyle/>
          <a:p>
            <a:pPr>
              <a:defRPr/>
            </a:pPr>
            <a:r>
              <a:rPr lang="en-US" b="1" dirty="0">
                <a:latin typeface="Comic Sans MS" pitchFamily="66" charset="0"/>
              </a:rPr>
              <a:t>A</a:t>
            </a:r>
            <a:r>
              <a:rPr lang="en-US" sz="4000" b="1" dirty="0">
                <a:latin typeface="Comic Sans MS" pitchFamily="66" charset="0"/>
              </a:rPr>
              <a:t>sthma and </a:t>
            </a:r>
            <a:r>
              <a:rPr lang="en-US" sz="7200" b="1" dirty="0">
                <a:latin typeface="Comic Sans MS" pitchFamily="66" charset="0"/>
              </a:rPr>
              <a:t>A</a:t>
            </a:r>
            <a:r>
              <a:rPr lang="en-US" sz="4000" b="1" dirty="0">
                <a:latin typeface="Comic Sans MS" pitchFamily="66" charset="0"/>
              </a:rPr>
              <a:t>llergies</a:t>
            </a:r>
          </a:p>
        </p:txBody>
      </p:sp>
      <p:sp>
        <p:nvSpPr>
          <p:cNvPr id="6147" name="Rectangle 3"/>
          <p:cNvSpPr>
            <a:spLocks noGrp="1" noChangeArrowheads="1"/>
          </p:cNvSpPr>
          <p:nvPr>
            <p:ph type="subTitle" idx="1"/>
          </p:nvPr>
        </p:nvSpPr>
        <p:spPr>
          <a:xfrm>
            <a:off x="2209801" y="4572000"/>
            <a:ext cx="6461125" cy="1066800"/>
          </a:xfrm>
        </p:spPr>
        <p:txBody>
          <a:bodyPr rtlCol="0">
            <a:normAutofit fontScale="70000" lnSpcReduction="20000"/>
          </a:bodyPr>
          <a:lstStyle/>
          <a:p>
            <a:pPr>
              <a:defRPr/>
            </a:pPr>
            <a:r>
              <a:rPr lang="en-US" b="1" dirty="0" smtClean="0">
                <a:latin typeface="Comic Sans MS" pitchFamily="66" charset="0"/>
              </a:rPr>
              <a:t>Total Health Clinic</a:t>
            </a:r>
          </a:p>
          <a:p>
            <a:pPr>
              <a:defRPr/>
            </a:pPr>
            <a:r>
              <a:rPr lang="en-US" b="1" dirty="0" err="1" smtClean="0">
                <a:latin typeface="Comic Sans MS" pitchFamily="66" charset="0"/>
              </a:rPr>
              <a:t>Cnr</a:t>
            </a:r>
            <a:r>
              <a:rPr lang="en-US" b="1" dirty="0" smtClean="0">
                <a:latin typeface="Comic Sans MS" pitchFamily="66" charset="0"/>
              </a:rPr>
              <a:t> Sauvignon </a:t>
            </a:r>
            <a:r>
              <a:rPr lang="en-US" b="1" dirty="0" err="1" smtClean="0">
                <a:latin typeface="Comic Sans MS" pitchFamily="66" charset="0"/>
              </a:rPr>
              <a:t>Pde</a:t>
            </a:r>
            <a:r>
              <a:rPr lang="en-US" b="1" dirty="0" smtClean="0">
                <a:latin typeface="Comic Sans MS" pitchFamily="66" charset="0"/>
              </a:rPr>
              <a:t>, </a:t>
            </a:r>
            <a:r>
              <a:rPr lang="en-US" b="1" dirty="0" err="1" smtClean="0">
                <a:latin typeface="Comic Sans MS" pitchFamily="66" charset="0"/>
              </a:rPr>
              <a:t>Brygon</a:t>
            </a:r>
            <a:r>
              <a:rPr lang="en-US" b="1" dirty="0" smtClean="0">
                <a:latin typeface="Comic Sans MS" pitchFamily="66" charset="0"/>
              </a:rPr>
              <a:t> Creek Drive</a:t>
            </a:r>
          </a:p>
          <a:p>
            <a:pPr>
              <a:defRPr/>
            </a:pPr>
            <a:r>
              <a:rPr lang="en-US" b="1" dirty="0" smtClean="0">
                <a:latin typeface="Comic Sans MS" pitchFamily="66" charset="0"/>
              </a:rPr>
              <a:t>Upper </a:t>
            </a:r>
            <a:r>
              <a:rPr lang="en-US" b="1" dirty="0" err="1" smtClean="0">
                <a:latin typeface="Comic Sans MS" pitchFamily="66" charset="0"/>
              </a:rPr>
              <a:t>Coomera</a:t>
            </a:r>
            <a:endParaRPr lang="en-US" b="1" dirty="0">
              <a:latin typeface="Comic Sans MS" pitchFamily="66" charset="0"/>
            </a:endParaRPr>
          </a:p>
        </p:txBody>
      </p:sp>
      <p:pic>
        <p:nvPicPr>
          <p:cNvPr id="5124" name="Picture 5" descr="child-dandeli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125" name="TextBox 1"/>
          <p:cNvSpPr txBox="1">
            <a:spLocks noChangeArrowheads="1"/>
          </p:cNvSpPr>
          <p:nvPr/>
        </p:nvSpPr>
        <p:spPr bwMode="auto">
          <a:xfrm>
            <a:off x="5858462" y="1519194"/>
            <a:ext cx="6553200" cy="3385542"/>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5400" dirty="0">
                <a:solidFill>
                  <a:srgbClr val="0000FF"/>
                </a:solidFill>
                <a:latin typeface="Calibri" pitchFamily="34" charset="0"/>
                <a:cs typeface="Arial" pitchFamily="34" charset="0"/>
              </a:rPr>
              <a:t/>
            </a:r>
            <a:br>
              <a:rPr lang="en-US" sz="5400" dirty="0">
                <a:solidFill>
                  <a:srgbClr val="0000FF"/>
                </a:solidFill>
                <a:latin typeface="Calibri" pitchFamily="34" charset="0"/>
                <a:cs typeface="Arial" pitchFamily="34" charset="0"/>
              </a:rPr>
            </a:br>
            <a:r>
              <a:rPr lang="en-US" sz="4000" dirty="0">
                <a:solidFill>
                  <a:prstClr val="black">
                    <a:lumMod val="95000"/>
                    <a:lumOff val="5000"/>
                  </a:prstClr>
                </a:solidFill>
                <a:latin typeface="Calibri" pitchFamily="34" charset="0"/>
                <a:cs typeface="Arial" pitchFamily="34" charset="0"/>
              </a:rPr>
              <a:t>An Innovative Care Management Collaboration </a:t>
            </a:r>
            <a:r>
              <a:rPr lang="en-US" sz="4000" dirty="0">
                <a:solidFill>
                  <a:srgbClr val="F79646">
                    <a:lumMod val="75000"/>
                  </a:srgbClr>
                </a:solidFill>
                <a:latin typeface="Calibri" pitchFamily="34" charset="0"/>
                <a:cs typeface="Arial" pitchFamily="34" charset="0"/>
              </a:rPr>
              <a:t/>
            </a:r>
            <a:br>
              <a:rPr lang="en-US" sz="4000" dirty="0">
                <a:solidFill>
                  <a:srgbClr val="F79646">
                    <a:lumMod val="75000"/>
                  </a:srgbClr>
                </a:solidFill>
                <a:latin typeface="Calibri" pitchFamily="34" charset="0"/>
                <a:cs typeface="Arial" pitchFamily="34" charset="0"/>
              </a:rPr>
            </a:br>
            <a:r>
              <a:rPr lang="en-US" sz="4000" dirty="0">
                <a:solidFill>
                  <a:srgbClr val="F79646">
                    <a:lumMod val="75000"/>
                  </a:srgbClr>
                </a:solidFill>
                <a:latin typeface="Calibri" pitchFamily="34" charset="0"/>
                <a:cs typeface="Arial" pitchFamily="34" charset="0"/>
              </a:rPr>
              <a:t/>
            </a:r>
            <a:br>
              <a:rPr lang="en-US" sz="4000" dirty="0">
                <a:solidFill>
                  <a:srgbClr val="F79646">
                    <a:lumMod val="75000"/>
                  </a:srgbClr>
                </a:solidFill>
                <a:latin typeface="Calibri" pitchFamily="34" charset="0"/>
                <a:cs typeface="Arial" pitchFamily="34" charset="0"/>
              </a:rPr>
            </a:br>
            <a:endParaRPr lang="en-AU" sz="4000" dirty="0">
              <a:solidFill>
                <a:srgbClr val="F79646">
                  <a:lumMod val="75000"/>
                </a:srgbClr>
              </a:solidFill>
            </a:endParaRPr>
          </a:p>
        </p:txBody>
      </p:sp>
      <p:pic>
        <p:nvPicPr>
          <p:cNvPr id="6" name="Picture 2" descr="FINAl FHN 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7427" y="383482"/>
            <a:ext cx="2666997" cy="75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2"/>
          <p:cNvGrpSpPr>
            <a:grpSpLocks noChangeAspect="1"/>
          </p:cNvGrpSpPr>
          <p:nvPr/>
        </p:nvGrpSpPr>
        <p:grpSpPr bwMode="auto">
          <a:xfrm>
            <a:off x="10423943" y="250329"/>
            <a:ext cx="1122363" cy="1122363"/>
            <a:chOff x="4896" y="66"/>
            <a:chExt cx="707" cy="707"/>
          </a:xfrm>
        </p:grpSpPr>
        <p:sp>
          <p:nvSpPr>
            <p:cNvPr id="8" name="AutoShape 11"/>
            <p:cNvSpPr>
              <a:spLocks noChangeAspect="1" noChangeArrowheads="1" noTextEdit="1"/>
            </p:cNvSpPr>
            <p:nvPr/>
          </p:nvSpPr>
          <p:spPr bwMode="auto">
            <a:xfrm>
              <a:off x="4896" y="66"/>
              <a:ext cx="707" cy="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9"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96" y="66"/>
              <a:ext cx="707" cy="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6494757" y="3718305"/>
            <a:ext cx="4572000" cy="923330"/>
          </a:xfrm>
          <a:prstGeom prst="rect">
            <a:avLst/>
          </a:prstGeom>
        </p:spPr>
        <p:txBody>
          <a:bodyPr>
            <a:spAutoFit/>
          </a:bodyPr>
          <a:lstStyle/>
          <a:p>
            <a:pPr algn="ctr"/>
            <a:r>
              <a:rPr lang="en-US" dirty="0">
                <a:solidFill>
                  <a:prstClr val="black"/>
                </a:solidFill>
                <a:cs typeface="Arial" pitchFamily="34" charset="0"/>
              </a:rPr>
              <a:t>Family Health Network</a:t>
            </a:r>
          </a:p>
          <a:p>
            <a:pPr algn="ctr"/>
            <a:r>
              <a:rPr lang="en-US" dirty="0">
                <a:solidFill>
                  <a:prstClr val="black"/>
                </a:solidFill>
                <a:cs typeface="Arial" pitchFamily="34" charset="0"/>
              </a:rPr>
              <a:t> and Sinai Urban Health Institute</a:t>
            </a:r>
            <a:endParaRPr lang="en-US" dirty="0">
              <a:solidFill>
                <a:prstClr val="black"/>
              </a:solidFill>
            </a:endParaRPr>
          </a:p>
          <a:p>
            <a:pPr algn="ctr"/>
            <a:endParaRPr lang="en-US" dirty="0">
              <a:solidFill>
                <a:prstClr val="black"/>
              </a:solidFill>
            </a:endParaRPr>
          </a:p>
        </p:txBody>
      </p:sp>
      <p:sp>
        <p:nvSpPr>
          <p:cNvPr id="3" name="Rectangle 2"/>
          <p:cNvSpPr/>
          <p:nvPr/>
        </p:nvSpPr>
        <p:spPr>
          <a:xfrm>
            <a:off x="5738105" y="1627866"/>
            <a:ext cx="6280566" cy="923330"/>
          </a:xfrm>
          <a:prstGeom prst="rect">
            <a:avLst/>
          </a:prstGeom>
          <a:noFill/>
        </p:spPr>
        <p:txBody>
          <a:bodyPr wrap="none" lIns="91440" tIns="45720" rIns="91440" bIns="45720">
            <a:spAutoFit/>
          </a:bodyPr>
          <a:lstStyle/>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cs typeface="Arial" pitchFamily="34" charset="0"/>
              </a:rPr>
              <a:t>Asthma CarePartners</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236086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ok, DuPage, Will, Kane, Kankakee, Lake, Winnebago, Boone and McHen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519" y="2820246"/>
            <a:ext cx="4617027" cy="367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66952" y="457200"/>
            <a:ext cx="3519449" cy="838200"/>
          </a:xfrm>
        </p:spPr>
      </p:pic>
      <p:sp>
        <p:nvSpPr>
          <p:cNvPr id="6" name="Rectangle 5"/>
          <p:cNvSpPr/>
          <p:nvPr/>
        </p:nvSpPr>
        <p:spPr>
          <a:xfrm>
            <a:off x="5715000" y="533401"/>
            <a:ext cx="4191000" cy="1200329"/>
          </a:xfrm>
          <a:prstGeom prst="rect">
            <a:avLst/>
          </a:prstGeom>
          <a:solidFill>
            <a:schemeClr val="bg1"/>
          </a:solidFill>
          <a:effectLst>
            <a:softEdge rad="63500"/>
          </a:effectLst>
        </p:spPr>
        <p:txBody>
          <a:bodyPr wrap="square">
            <a:spAutoFit/>
          </a:bodyPr>
          <a:lstStyle/>
          <a:p>
            <a:pPr algn="ctr"/>
            <a:r>
              <a:rPr lang="en-US" sz="2400" dirty="0">
                <a:solidFill>
                  <a:prstClr val="black"/>
                </a:solidFill>
              </a:rPr>
              <a:t>Provider Sponsored Health Plan,        Managed Care Community Network (MCCN).</a:t>
            </a:r>
          </a:p>
        </p:txBody>
      </p:sp>
      <p:sp>
        <p:nvSpPr>
          <p:cNvPr id="7" name="Rectangle 6"/>
          <p:cNvSpPr/>
          <p:nvPr/>
        </p:nvSpPr>
        <p:spPr>
          <a:xfrm>
            <a:off x="1752600" y="1981201"/>
            <a:ext cx="8305800" cy="1169551"/>
          </a:xfrm>
          <a:prstGeom prst="rect">
            <a:avLst/>
          </a:prstGeom>
          <a:noFill/>
          <a:effectLst>
            <a:softEdge rad="63500"/>
          </a:effectLst>
        </p:spPr>
        <p:txBody>
          <a:bodyPr wrap="square">
            <a:spAutoFit/>
          </a:bodyPr>
          <a:lstStyle/>
          <a:p>
            <a:r>
              <a:rPr lang="en-US" sz="2400" dirty="0">
                <a:solidFill>
                  <a:prstClr val="black"/>
                </a:solidFill>
              </a:rPr>
              <a:t>Illinois participants covered under the Medicaid Program, recently expanded from the Cook County to the Collar Counties.</a:t>
            </a:r>
          </a:p>
          <a:p>
            <a:endParaRPr lang="en-US" sz="2200" dirty="0">
              <a:solidFill>
                <a:prstClr val="black"/>
              </a:solidFill>
            </a:endParaRPr>
          </a:p>
        </p:txBody>
      </p:sp>
      <p:sp>
        <p:nvSpPr>
          <p:cNvPr id="3" name="TextBox 2"/>
          <p:cNvSpPr txBox="1"/>
          <p:nvPr/>
        </p:nvSpPr>
        <p:spPr>
          <a:xfrm>
            <a:off x="2590801" y="3505200"/>
            <a:ext cx="2217131" cy="2308324"/>
          </a:xfrm>
          <a:prstGeom prst="rect">
            <a:avLst/>
          </a:prstGeom>
          <a:noFill/>
        </p:spPr>
        <p:txBody>
          <a:bodyPr wrap="square" rtlCol="0">
            <a:spAutoFit/>
          </a:bodyPr>
          <a:lstStyle/>
          <a:p>
            <a:r>
              <a:rPr lang="en-US" sz="2400" dirty="0">
                <a:solidFill>
                  <a:prstClr val="black"/>
                </a:solidFill>
              </a:rPr>
              <a:t>Our Values</a:t>
            </a:r>
          </a:p>
          <a:p>
            <a:pPr marL="342900" indent="-342900">
              <a:buFont typeface="Wingdings" pitchFamily="2" charset="2"/>
              <a:buChar char="Ø"/>
            </a:pPr>
            <a:r>
              <a:rPr lang="en-US" sz="2400" dirty="0">
                <a:solidFill>
                  <a:prstClr val="black"/>
                </a:solidFill>
              </a:rPr>
              <a:t>Respect</a:t>
            </a:r>
          </a:p>
          <a:p>
            <a:pPr marL="342900" indent="-342900">
              <a:buFont typeface="Wingdings" pitchFamily="2" charset="2"/>
              <a:buChar char="Ø"/>
            </a:pPr>
            <a:r>
              <a:rPr lang="en-US" sz="2400" dirty="0">
                <a:solidFill>
                  <a:prstClr val="black"/>
                </a:solidFill>
              </a:rPr>
              <a:t>Integrity</a:t>
            </a:r>
          </a:p>
          <a:p>
            <a:pPr marL="342900" indent="-342900">
              <a:buFont typeface="Wingdings" pitchFamily="2" charset="2"/>
              <a:buChar char="Ø"/>
            </a:pPr>
            <a:r>
              <a:rPr lang="en-US" sz="2400" dirty="0">
                <a:solidFill>
                  <a:prstClr val="black"/>
                </a:solidFill>
              </a:rPr>
              <a:t>Teamwork</a:t>
            </a:r>
          </a:p>
          <a:p>
            <a:pPr marL="342900" indent="-342900">
              <a:buFont typeface="Wingdings" pitchFamily="2" charset="2"/>
              <a:buChar char="Ø"/>
            </a:pPr>
            <a:r>
              <a:rPr lang="en-US" sz="2400" dirty="0">
                <a:solidFill>
                  <a:prstClr val="black"/>
                </a:solidFill>
              </a:rPr>
              <a:t>Service</a:t>
            </a:r>
          </a:p>
          <a:p>
            <a:pPr marL="342900" indent="-342900">
              <a:buFont typeface="Wingdings" pitchFamily="2" charset="2"/>
              <a:buChar char="Ø"/>
            </a:pPr>
            <a:r>
              <a:rPr lang="en-US" sz="2400" dirty="0">
                <a:solidFill>
                  <a:prstClr val="black"/>
                </a:solidFill>
              </a:rPr>
              <a:t>Stewardship</a:t>
            </a:r>
          </a:p>
        </p:txBody>
      </p:sp>
    </p:spTree>
    <p:extLst>
      <p:ext uri="{BB962C8B-B14F-4D97-AF65-F5344CB8AC3E}">
        <p14:creationId xmlns:p14="http://schemas.microsoft.com/office/powerpoint/2010/main" val="275119542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0" y="228600"/>
            <a:ext cx="2273980" cy="2261688"/>
          </a:xfrm>
        </p:spPr>
      </p:pic>
      <p:sp>
        <p:nvSpPr>
          <p:cNvPr id="5" name="Rectangle 4"/>
          <p:cNvSpPr/>
          <p:nvPr/>
        </p:nvSpPr>
        <p:spPr>
          <a:xfrm>
            <a:off x="5105400" y="685801"/>
            <a:ext cx="4648200" cy="1200329"/>
          </a:xfrm>
          <a:prstGeom prst="rect">
            <a:avLst/>
          </a:prstGeom>
        </p:spPr>
        <p:txBody>
          <a:bodyPr wrap="square">
            <a:spAutoFit/>
          </a:bodyPr>
          <a:lstStyle/>
          <a:p>
            <a:pPr fontAlgn="base">
              <a:spcAft>
                <a:spcPct val="0"/>
              </a:spcAft>
              <a:defRPr/>
            </a:pPr>
            <a:r>
              <a:rPr lang="en-US" sz="2400" kern="0" dirty="0">
                <a:solidFill>
                  <a:prstClr val="black"/>
                </a:solidFill>
              </a:rPr>
              <a:t>SUHI was founded in 2000 and is part of Sinai Health System on the west side of Chicago.</a:t>
            </a:r>
          </a:p>
        </p:txBody>
      </p:sp>
      <p:sp>
        <p:nvSpPr>
          <p:cNvPr id="6" name="Rectangle 5"/>
          <p:cNvSpPr/>
          <p:nvPr/>
        </p:nvSpPr>
        <p:spPr>
          <a:xfrm>
            <a:off x="2438400" y="2661085"/>
            <a:ext cx="7467600" cy="1569660"/>
          </a:xfrm>
          <a:prstGeom prst="rect">
            <a:avLst/>
          </a:prstGeom>
        </p:spPr>
        <p:txBody>
          <a:bodyPr wrap="square">
            <a:spAutoFit/>
          </a:bodyPr>
          <a:lstStyle/>
          <a:p>
            <a:pPr eaLnBrk="0" hangingPunct="0">
              <a:defRPr/>
            </a:pPr>
            <a:r>
              <a:rPr lang="en-US" sz="2400" kern="0" dirty="0">
                <a:solidFill>
                  <a:prstClr val="black"/>
                </a:solidFill>
              </a:rPr>
              <a:t>SUHI conducts award winning research that has:</a:t>
            </a:r>
          </a:p>
          <a:p>
            <a:pPr eaLnBrk="0" hangingPunct="0">
              <a:defRPr/>
            </a:pPr>
            <a:endParaRPr lang="en-US" sz="2400" kern="0" dirty="0">
              <a:solidFill>
                <a:prstClr val="black"/>
              </a:solidFill>
            </a:endParaRPr>
          </a:p>
          <a:p>
            <a:pPr eaLnBrk="0" hangingPunct="0">
              <a:defRPr/>
            </a:pPr>
            <a:r>
              <a:rPr lang="en-US" sz="2400" kern="0" dirty="0">
                <a:solidFill>
                  <a:prstClr val="black"/>
                </a:solidFill>
              </a:rPr>
              <a:t>Defined the scope of health status and health service access disparities in our communities.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891" y="4191000"/>
            <a:ext cx="2438400" cy="2438400"/>
          </a:xfrm>
          <a:prstGeom prst="rect">
            <a:avLst/>
          </a:prstGeom>
        </p:spPr>
      </p:pic>
      <p:sp>
        <p:nvSpPr>
          <p:cNvPr id="9" name="Rectangle 8"/>
          <p:cNvSpPr/>
          <p:nvPr/>
        </p:nvSpPr>
        <p:spPr>
          <a:xfrm>
            <a:off x="2473036" y="4191001"/>
            <a:ext cx="5943600" cy="1846659"/>
          </a:xfrm>
          <a:prstGeom prst="rect">
            <a:avLst/>
          </a:prstGeom>
        </p:spPr>
        <p:txBody>
          <a:bodyPr wrap="square">
            <a:spAutoFit/>
          </a:bodyPr>
          <a:lstStyle/>
          <a:p>
            <a:pPr eaLnBrk="0" hangingPunct="0">
              <a:defRPr/>
            </a:pPr>
            <a:endParaRPr lang="en-US" kern="0" dirty="0">
              <a:solidFill>
                <a:prstClr val="black"/>
              </a:solidFill>
            </a:endParaRPr>
          </a:p>
          <a:p>
            <a:pPr eaLnBrk="0" hangingPunct="0">
              <a:defRPr/>
            </a:pPr>
            <a:r>
              <a:rPr lang="en-US" sz="2400" kern="0" dirty="0">
                <a:solidFill>
                  <a:prstClr val="black"/>
                </a:solidFill>
              </a:rPr>
              <a:t>Led us to design and implement high impact, cost saving community-based intervention strategies for a number of chronic health conditions, including asthma and diabetes.</a:t>
            </a:r>
          </a:p>
        </p:txBody>
      </p:sp>
    </p:spTree>
    <p:extLst>
      <p:ext uri="{BB962C8B-B14F-4D97-AF65-F5344CB8AC3E}">
        <p14:creationId xmlns:p14="http://schemas.microsoft.com/office/powerpoint/2010/main" val="392486179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1000" r="-1000"/>
          </a:stretch>
        </a:blipFill>
        <a:effectLst/>
      </p:bgPr>
    </p:bg>
    <p:spTree>
      <p:nvGrpSpPr>
        <p:cNvPr id="1" name=""/>
        <p:cNvGrpSpPr/>
        <p:nvPr/>
      </p:nvGrpSpPr>
      <p:grpSpPr>
        <a:xfrm>
          <a:off x="0" y="0"/>
          <a:ext cx="0" cy="0"/>
          <a:chOff x="0" y="0"/>
          <a:chExt cx="0" cy="0"/>
        </a:xfrm>
      </p:grpSpPr>
      <p:sp>
        <p:nvSpPr>
          <p:cNvPr id="2" name="Rectangle 1"/>
          <p:cNvSpPr/>
          <p:nvPr/>
        </p:nvSpPr>
        <p:spPr>
          <a:xfrm>
            <a:off x="3505200" y="381001"/>
            <a:ext cx="5257800" cy="769441"/>
          </a:xfrm>
          <a:prstGeom prst="rect">
            <a:avLst/>
          </a:prstGeom>
        </p:spPr>
        <p:txBody>
          <a:bodyPr wrap="square">
            <a:spAutoFit/>
          </a:bodyPr>
          <a:lstStyle/>
          <a:p>
            <a:r>
              <a:rPr lang="en-US" sz="4400" dirty="0">
                <a:solidFill>
                  <a:prstClr val="black"/>
                </a:solidFill>
              </a:rPr>
              <a:t>Asthma CarePartners</a:t>
            </a:r>
            <a:endParaRPr lang="en-US" dirty="0">
              <a:solidFill>
                <a:prstClr val="black"/>
              </a:solidFill>
            </a:endParaRPr>
          </a:p>
        </p:txBody>
      </p:sp>
      <p:sp>
        <p:nvSpPr>
          <p:cNvPr id="4" name="Rectangle 3"/>
          <p:cNvSpPr/>
          <p:nvPr/>
        </p:nvSpPr>
        <p:spPr>
          <a:xfrm>
            <a:off x="2133600" y="1676401"/>
            <a:ext cx="8001000" cy="4708981"/>
          </a:xfrm>
          <a:prstGeom prst="rect">
            <a:avLst/>
          </a:prstGeom>
        </p:spPr>
        <p:txBody>
          <a:bodyPr wrap="square">
            <a:spAutoFit/>
          </a:bodyPr>
          <a:lstStyle/>
          <a:p>
            <a:pPr marL="342900" indent="-342900">
              <a:spcBef>
                <a:spcPct val="20000"/>
              </a:spcBef>
              <a:buFont typeface="Arial" pitchFamily="34" charset="0"/>
              <a:buChar char="•"/>
            </a:pPr>
            <a:r>
              <a:rPr lang="en-US" sz="2400" dirty="0">
                <a:solidFill>
                  <a:prstClr val="black"/>
                </a:solidFill>
              </a:rPr>
              <a:t>Collaborative effort that supports the mission and goals of both organizations</a:t>
            </a:r>
          </a:p>
          <a:p>
            <a:pPr>
              <a:spcBef>
                <a:spcPct val="20000"/>
              </a:spcBef>
            </a:pPr>
            <a:endParaRPr lang="en-US" sz="900" dirty="0">
              <a:solidFill>
                <a:prstClr val="black"/>
              </a:solidFill>
            </a:endParaRPr>
          </a:p>
          <a:p>
            <a:pPr marL="342900" indent="-342900">
              <a:spcBef>
                <a:spcPct val="20000"/>
              </a:spcBef>
              <a:buFont typeface="Arial" pitchFamily="34" charset="0"/>
              <a:buChar char="•"/>
            </a:pPr>
            <a:r>
              <a:rPr lang="en-US" sz="2400" dirty="0">
                <a:solidFill>
                  <a:prstClr val="black"/>
                </a:solidFill>
              </a:rPr>
              <a:t>SUHI past experiences demonstrated success working with FHN members</a:t>
            </a:r>
          </a:p>
          <a:p>
            <a:pPr marL="342900" indent="-342900">
              <a:spcBef>
                <a:spcPct val="20000"/>
              </a:spcBef>
              <a:buFont typeface="Arial" pitchFamily="34" charset="0"/>
              <a:buChar char="•"/>
            </a:pPr>
            <a:endParaRPr lang="en-US" sz="900" dirty="0">
              <a:solidFill>
                <a:prstClr val="black"/>
              </a:solidFill>
            </a:endParaRPr>
          </a:p>
          <a:p>
            <a:pPr marL="342900" indent="-342900">
              <a:spcBef>
                <a:spcPct val="20000"/>
              </a:spcBef>
              <a:buFont typeface="Arial" pitchFamily="34" charset="0"/>
              <a:buChar char="•"/>
            </a:pPr>
            <a:r>
              <a:rPr lang="en-US" sz="2400" dirty="0">
                <a:solidFill>
                  <a:prstClr val="black"/>
                </a:solidFill>
              </a:rPr>
              <a:t>Partnership and specific program elements were implemented in August 2011</a:t>
            </a:r>
          </a:p>
          <a:p>
            <a:pPr>
              <a:spcBef>
                <a:spcPct val="20000"/>
              </a:spcBef>
            </a:pPr>
            <a:endParaRPr lang="en-US" sz="800" dirty="0">
              <a:solidFill>
                <a:prstClr val="black"/>
              </a:solidFill>
            </a:endParaRPr>
          </a:p>
          <a:p>
            <a:pPr marL="342900" indent="-342900">
              <a:spcBef>
                <a:spcPct val="20000"/>
              </a:spcBef>
              <a:buFont typeface="Arial" pitchFamily="34" charset="0"/>
              <a:buChar char="•"/>
            </a:pPr>
            <a:r>
              <a:rPr lang="en-US" sz="2400" dirty="0">
                <a:solidFill>
                  <a:prstClr val="black"/>
                </a:solidFill>
              </a:rPr>
              <a:t>706 referred to program, 424 participants</a:t>
            </a:r>
          </a:p>
          <a:p>
            <a:pPr>
              <a:spcBef>
                <a:spcPct val="20000"/>
              </a:spcBef>
            </a:pPr>
            <a:endParaRPr lang="en-US" sz="800" dirty="0">
              <a:solidFill>
                <a:prstClr val="black"/>
              </a:solidFill>
            </a:endParaRPr>
          </a:p>
          <a:p>
            <a:pPr marL="342900" indent="-342900">
              <a:spcBef>
                <a:spcPct val="20000"/>
              </a:spcBef>
              <a:buFont typeface="Arial" pitchFamily="34" charset="0"/>
              <a:buChar char="•"/>
            </a:pPr>
            <a:r>
              <a:rPr lang="en-US" sz="2400" dirty="0">
                <a:solidFill>
                  <a:prstClr val="black"/>
                </a:solidFill>
              </a:rPr>
              <a:t>Program model uses Community Health Worker (CHWs)</a:t>
            </a:r>
          </a:p>
          <a:p>
            <a:pPr marL="800100" lvl="1" indent="-342900">
              <a:spcBef>
                <a:spcPct val="20000"/>
              </a:spcBef>
              <a:buFont typeface="Arial" pitchFamily="34" charset="0"/>
              <a:buChar char="­"/>
            </a:pPr>
            <a:r>
              <a:rPr lang="en-US" sz="2000" dirty="0">
                <a:solidFill>
                  <a:prstClr val="black"/>
                </a:solidFill>
              </a:rPr>
              <a:t>Culturally competent service of evaluation and peer education</a:t>
            </a:r>
          </a:p>
          <a:p>
            <a:pPr marL="800100" lvl="1" indent="-342900">
              <a:spcBef>
                <a:spcPct val="20000"/>
              </a:spcBef>
              <a:buFont typeface="Arial" pitchFamily="34" charset="0"/>
              <a:buChar char="­"/>
            </a:pPr>
            <a:r>
              <a:rPr lang="en-US" sz="2000" dirty="0">
                <a:solidFill>
                  <a:prstClr val="black"/>
                </a:solidFill>
              </a:rPr>
              <a:t>Social support and sensitivity to community issues</a:t>
            </a:r>
          </a:p>
        </p:txBody>
      </p:sp>
      <p:cxnSp>
        <p:nvCxnSpPr>
          <p:cNvPr id="5" name="Straight Connector 4"/>
          <p:cNvCxnSpPr/>
          <p:nvPr/>
        </p:nvCxnSpPr>
        <p:spPr>
          <a:xfrm>
            <a:off x="2743200" y="12954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60202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1981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Best Practices Guidelines</a:t>
            </a:r>
          </a:p>
        </p:txBody>
      </p:sp>
      <p:cxnSp>
        <p:nvCxnSpPr>
          <p:cNvPr id="5" name="Straight Connector 4"/>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1981200" y="1600201"/>
            <a:ext cx="8229600"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900" dirty="0">
              <a:solidFill>
                <a:prstClr val="black"/>
              </a:solidFill>
              <a:cs typeface="Calibri" panose="020F0502020204030204" pitchFamily="34" charset="0"/>
            </a:endParaRPr>
          </a:p>
          <a:p>
            <a:r>
              <a:rPr lang="en-US" sz="2600" dirty="0">
                <a:solidFill>
                  <a:prstClr val="black"/>
                </a:solidFill>
                <a:cs typeface="Calibri" panose="020F0502020204030204" pitchFamily="34" charset="0"/>
              </a:rPr>
              <a:t>Community Health Worker model at heart of Asthma CarePartners </a:t>
            </a:r>
          </a:p>
          <a:p>
            <a:pPr marL="0" indent="0">
              <a:buNone/>
            </a:pPr>
            <a:endParaRPr lang="en-US" sz="900" dirty="0">
              <a:solidFill>
                <a:prstClr val="black"/>
              </a:solidFill>
              <a:cs typeface="Calibri" panose="020F0502020204030204" pitchFamily="34" charset="0"/>
            </a:endParaRPr>
          </a:p>
          <a:p>
            <a:r>
              <a:rPr lang="en-US" sz="2600" dirty="0">
                <a:solidFill>
                  <a:prstClr val="black"/>
                </a:solidFill>
                <a:cs typeface="Calibri" panose="020F0502020204030204" pitchFamily="34" charset="0"/>
              </a:rPr>
              <a:t>SUHI has conducted extensive research on the CHW model and in 2014 released a report entitled </a:t>
            </a:r>
            <a:r>
              <a:rPr lang="en-US" sz="2600" i="1" dirty="0">
                <a:solidFill>
                  <a:srgbClr val="4BACC6">
                    <a:lumMod val="75000"/>
                  </a:srgbClr>
                </a:solidFill>
                <a:cs typeface="Calibri" panose="020F0502020204030204" pitchFamily="34" charset="0"/>
                <a:hlinkClick r:id="rId3"/>
              </a:rPr>
              <a:t>Best Practice Guidelines for Implementing and Evaluating Community Health Worker Programs in Health Care Settings</a:t>
            </a:r>
            <a:r>
              <a:rPr lang="en-US" sz="2600" dirty="0">
                <a:solidFill>
                  <a:srgbClr val="4BACC6">
                    <a:lumMod val="75000"/>
                  </a:srgbClr>
                </a:solidFill>
                <a:cs typeface="Calibri" panose="020F0502020204030204" pitchFamily="34" charset="0"/>
                <a:hlinkClick r:id="rId3"/>
              </a:rPr>
              <a:t>.</a:t>
            </a:r>
            <a:r>
              <a:rPr lang="en-US" sz="2600" i="1" baseline="30000" dirty="0">
                <a:solidFill>
                  <a:srgbClr val="4BACC6">
                    <a:lumMod val="75000"/>
                  </a:srgbClr>
                </a:solidFill>
                <a:cs typeface="Calibri" panose="020F0502020204030204" pitchFamily="34" charset="0"/>
              </a:rPr>
              <a:t>1</a:t>
            </a:r>
          </a:p>
          <a:p>
            <a:endParaRPr lang="en-US" sz="2600" dirty="0">
              <a:solidFill>
                <a:prstClr val="black"/>
              </a:solidFill>
            </a:endParaRPr>
          </a:p>
        </p:txBody>
      </p:sp>
      <p:sp>
        <p:nvSpPr>
          <p:cNvPr id="6" name="TextBox 5"/>
          <p:cNvSpPr txBox="1"/>
          <p:nvPr/>
        </p:nvSpPr>
        <p:spPr>
          <a:xfrm>
            <a:off x="2197473" y="5954873"/>
            <a:ext cx="8112457" cy="523220"/>
          </a:xfrm>
          <a:prstGeom prst="rect">
            <a:avLst/>
          </a:prstGeom>
          <a:noFill/>
        </p:spPr>
        <p:txBody>
          <a:bodyPr wrap="square" rtlCol="0">
            <a:spAutoFit/>
          </a:bodyPr>
          <a:lstStyle/>
          <a:p>
            <a:r>
              <a:rPr lang="en-US" sz="1400" dirty="0">
                <a:solidFill>
                  <a:prstClr val="black"/>
                </a:solidFill>
                <a:latin typeface="Calibri Light" panose="020F0302020204030204" pitchFamily="34" charset="0"/>
              </a:rPr>
              <a:t>1. Gutierrez Kapheim M and Campbell J. </a:t>
            </a:r>
            <a:r>
              <a:rPr lang="en-US" sz="1400" i="1" dirty="0">
                <a:solidFill>
                  <a:prstClr val="black"/>
                </a:solidFill>
                <a:latin typeface="Calibri Light" panose="020F0302020204030204" pitchFamily="34" charset="0"/>
              </a:rPr>
              <a:t>Best Practice Guidelines for Implementing and Evaluating Community Health Worker Programs in Health Care Settings. </a:t>
            </a:r>
            <a:r>
              <a:rPr lang="en-US" sz="1400" dirty="0">
                <a:solidFill>
                  <a:prstClr val="black"/>
                </a:solidFill>
                <a:latin typeface="Calibri Light" panose="020F0302020204030204" pitchFamily="34" charset="0"/>
              </a:rPr>
              <a:t>Chicago, IL: Sinai Urban Health Institute, January 2014.</a:t>
            </a:r>
          </a:p>
        </p:txBody>
      </p:sp>
    </p:spTree>
    <p:extLst>
      <p:ext uri="{BB962C8B-B14F-4D97-AF65-F5344CB8AC3E}">
        <p14:creationId xmlns:p14="http://schemas.microsoft.com/office/powerpoint/2010/main" val="111251667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7000" r="-7000"/>
          </a:stretch>
        </a:blipFill>
        <a:effectLst/>
      </p:bgPr>
    </p:bg>
    <p:spTree>
      <p:nvGrpSpPr>
        <p:cNvPr id="1" name=""/>
        <p:cNvGrpSpPr/>
        <p:nvPr/>
      </p:nvGrpSpPr>
      <p:grpSpPr>
        <a:xfrm>
          <a:off x="0" y="0"/>
          <a:ext cx="0" cy="0"/>
          <a:chOff x="0" y="0"/>
          <a:chExt cx="0" cy="0"/>
        </a:xfrm>
      </p:grpSpPr>
      <p:cxnSp>
        <p:nvCxnSpPr>
          <p:cNvPr id="2" name="Straight Connector 1"/>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 name="Title 1"/>
          <p:cNvSpPr txBox="1">
            <a:spLocks/>
          </p:cNvSpPr>
          <p:nvPr/>
        </p:nvSpPr>
        <p:spPr>
          <a:xfrm>
            <a:off x="1981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Referrals to Asthma CarePartners</a:t>
            </a:r>
          </a:p>
        </p:txBody>
      </p:sp>
      <p:sp>
        <p:nvSpPr>
          <p:cNvPr id="4" name="Content Placeholder 2"/>
          <p:cNvSpPr txBox="1">
            <a:spLocks/>
          </p:cNvSpPr>
          <p:nvPr/>
        </p:nvSpPr>
        <p:spPr>
          <a:xfrm>
            <a:off x="1981200" y="1600201"/>
            <a:ext cx="8229600" cy="45259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prstClr val="black"/>
                </a:solidFill>
              </a:rPr>
              <a:t>FHN Care Managers identify members who could benefit from the program and obtain permission from the member to make the referral</a:t>
            </a:r>
          </a:p>
          <a:p>
            <a:pPr lvl="1"/>
            <a:r>
              <a:rPr lang="en-US" dirty="0">
                <a:solidFill>
                  <a:prstClr val="black"/>
                </a:solidFill>
              </a:rPr>
              <a:t>Hospitalizations</a:t>
            </a:r>
          </a:p>
          <a:p>
            <a:pPr lvl="1"/>
            <a:r>
              <a:rPr lang="en-US" dirty="0">
                <a:solidFill>
                  <a:prstClr val="black"/>
                </a:solidFill>
              </a:rPr>
              <a:t>ER visits</a:t>
            </a:r>
          </a:p>
          <a:p>
            <a:pPr lvl="1"/>
            <a:r>
              <a:rPr lang="en-US" dirty="0">
                <a:solidFill>
                  <a:prstClr val="black"/>
                </a:solidFill>
              </a:rPr>
              <a:t>Medication utilization or non-compliance</a:t>
            </a:r>
          </a:p>
          <a:p>
            <a:pPr lvl="1"/>
            <a:r>
              <a:rPr lang="en-US" dirty="0">
                <a:solidFill>
                  <a:prstClr val="black"/>
                </a:solidFill>
              </a:rPr>
              <a:t>Expressed need from member, parent or care manager</a:t>
            </a:r>
          </a:p>
        </p:txBody>
      </p:sp>
    </p:spTree>
    <p:extLst>
      <p:ext uri="{BB962C8B-B14F-4D97-AF65-F5344CB8AC3E}">
        <p14:creationId xmlns:p14="http://schemas.microsoft.com/office/powerpoint/2010/main" val="346338856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81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Home Visits</a:t>
            </a:r>
          </a:p>
        </p:txBody>
      </p:sp>
      <p:sp>
        <p:nvSpPr>
          <p:cNvPr id="4" name="Content Placeholder 2"/>
          <p:cNvSpPr txBox="1">
            <a:spLocks/>
          </p:cNvSpPr>
          <p:nvPr/>
        </p:nvSpPr>
        <p:spPr>
          <a:xfrm>
            <a:off x="1981200" y="1219200"/>
            <a:ext cx="8229600" cy="1981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defRPr/>
            </a:pPr>
            <a:r>
              <a:rPr lang="en-US" sz="2400" kern="0" dirty="0">
                <a:solidFill>
                  <a:prstClr val="black"/>
                </a:solidFill>
              </a:rPr>
              <a:t>Home environment is more conducive to open communications</a:t>
            </a:r>
          </a:p>
          <a:p>
            <a:pPr fontAlgn="base">
              <a:spcAft>
                <a:spcPct val="0"/>
              </a:spcAft>
              <a:defRPr/>
            </a:pPr>
            <a:r>
              <a:rPr lang="en-US" sz="2400" kern="0" dirty="0">
                <a:solidFill>
                  <a:prstClr val="black"/>
                </a:solidFill>
              </a:rPr>
              <a:t>CHWs are able to observe the home environment and help to identify and address triggers such as mold, rodents, cockroaches, dust, smoke etc.</a:t>
            </a:r>
          </a:p>
          <a:p>
            <a:endParaRPr lang="en-US" dirty="0">
              <a:solidFill>
                <a:prstClr val="black"/>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3733800"/>
            <a:ext cx="3456434" cy="2595562"/>
          </a:xfrm>
          <a:prstGeom prst="rect">
            <a:avLst/>
          </a:prstGeom>
        </p:spPr>
      </p:pic>
      <p:sp>
        <p:nvSpPr>
          <p:cNvPr id="5" name="Rectangle 4"/>
          <p:cNvSpPr/>
          <p:nvPr/>
        </p:nvSpPr>
        <p:spPr>
          <a:xfrm>
            <a:off x="1981200" y="3323421"/>
            <a:ext cx="4572000" cy="3231654"/>
          </a:xfrm>
          <a:prstGeom prst="rect">
            <a:avLst/>
          </a:prstGeom>
        </p:spPr>
        <p:txBody>
          <a:bodyPr wrap="square">
            <a:spAutoFit/>
          </a:bodyPr>
          <a:lstStyle/>
          <a:p>
            <a:pPr marL="342900" indent="-342900" fontAlgn="base">
              <a:spcAft>
                <a:spcPct val="0"/>
              </a:spcAft>
              <a:buFont typeface="Arial" pitchFamily="34" charset="0"/>
              <a:buChar char="•"/>
              <a:defRPr/>
            </a:pPr>
            <a:r>
              <a:rPr lang="en-US" sz="2400" kern="0" dirty="0">
                <a:solidFill>
                  <a:prstClr val="black"/>
                </a:solidFill>
              </a:rPr>
              <a:t>CHWs  observe the use of devices and can demonstrate devices, to insure correct utilization </a:t>
            </a:r>
          </a:p>
          <a:p>
            <a:pPr marL="342900" indent="-342900" fontAlgn="base">
              <a:spcAft>
                <a:spcPct val="0"/>
              </a:spcAft>
              <a:buFont typeface="Arial" pitchFamily="34" charset="0"/>
              <a:buChar char="•"/>
              <a:defRPr/>
            </a:pPr>
            <a:endParaRPr lang="en-US" sz="1000" kern="0" dirty="0">
              <a:solidFill>
                <a:prstClr val="black"/>
              </a:solidFill>
            </a:endParaRPr>
          </a:p>
          <a:p>
            <a:pPr marL="342900" indent="-342900" fontAlgn="base">
              <a:spcAft>
                <a:spcPct val="0"/>
              </a:spcAft>
              <a:buFont typeface="Arial" pitchFamily="34" charset="0"/>
              <a:buChar char="•"/>
              <a:defRPr/>
            </a:pPr>
            <a:r>
              <a:rPr lang="en-US" sz="2400" kern="0" dirty="0">
                <a:solidFill>
                  <a:prstClr val="black"/>
                </a:solidFill>
              </a:rPr>
              <a:t>CHWs have the time to dispel myths and misinformation about medications, such as steroids</a:t>
            </a:r>
          </a:p>
        </p:txBody>
      </p:sp>
      <p:cxnSp>
        <p:nvCxnSpPr>
          <p:cNvPr id="6" name="Straight Connector 5"/>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51567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Asthma Disparities Action Plan Received a High Level Launch </a:t>
            </a:r>
            <a:r>
              <a:rPr lang="en-US" sz="3200" dirty="0" smtClean="0"/>
              <a:t/>
            </a:r>
            <a:br>
              <a:rPr lang="en-US" sz="3200" dirty="0" smtClean="0"/>
            </a:br>
            <a:r>
              <a:rPr lang="en-US" sz="2400" dirty="0" smtClean="0"/>
              <a:t>(</a:t>
            </a:r>
            <a:r>
              <a:rPr lang="en-US" sz="2400" dirty="0"/>
              <a:t>May 31, 2012)</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83631" y="1600201"/>
            <a:ext cx="7424738" cy="510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5"/>
          <p:cNvSpPr>
            <a:spLocks noGrp="1"/>
          </p:cNvSpPr>
          <p:nvPr>
            <p:ph type="sldNum" sz="quarter" idx="12"/>
          </p:nvPr>
        </p:nvSpPr>
        <p:spPr>
          <a:xfrm>
            <a:off x="1524000" y="6492876"/>
            <a:ext cx="2133600" cy="365125"/>
          </a:xfrm>
        </p:spPr>
        <p:txBody>
          <a:bodyPr/>
          <a:lstStyle/>
          <a:p>
            <a:fld id="{FA719F57-0023-4D6B-AAD1-9BBAEB33BECA}" type="slidenum">
              <a:rPr lang="en-US" smtClean="0">
                <a:solidFill>
                  <a:prstClr val="black">
                    <a:tint val="75000"/>
                  </a:prstClr>
                </a:solidFill>
              </a:rPr>
              <a:pPr/>
              <a:t>13</a:t>
            </a:fld>
            <a:endParaRPr lang="en-US">
              <a:solidFill>
                <a:prstClr val="black">
                  <a:tint val="75000"/>
                </a:prstClr>
              </a:solidFill>
            </a:endParaRPr>
          </a:p>
        </p:txBody>
      </p:sp>
    </p:spTree>
    <p:extLst>
      <p:ext uri="{BB962C8B-B14F-4D97-AF65-F5344CB8AC3E}">
        <p14:creationId xmlns:p14="http://schemas.microsoft.com/office/powerpoint/2010/main" val="37209686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Straight Connector 1"/>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 name="Title 1"/>
          <p:cNvSpPr txBox="1">
            <a:spLocks/>
          </p:cNvSpPr>
          <p:nvPr/>
        </p:nvSpPr>
        <p:spPr>
          <a:xfrm>
            <a:off x="1981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Program Components</a:t>
            </a:r>
          </a:p>
        </p:txBody>
      </p:sp>
      <p:sp>
        <p:nvSpPr>
          <p:cNvPr id="5" name="Content Placeholder 2"/>
          <p:cNvSpPr txBox="1">
            <a:spLocks/>
          </p:cNvSpPr>
          <p:nvPr/>
        </p:nvSpPr>
        <p:spPr>
          <a:xfrm>
            <a:off x="1943100" y="1417638"/>
            <a:ext cx="8229600" cy="1173162"/>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solidFill>
                <a:prstClr val="black"/>
              </a:solidFill>
            </a:endParaRPr>
          </a:p>
          <a:p>
            <a:pPr marL="0" indent="0">
              <a:buNone/>
            </a:pPr>
            <a:endParaRPr lang="en-US" sz="900" dirty="0">
              <a:solidFill>
                <a:prstClr val="black"/>
              </a:solidFill>
            </a:endParaRPr>
          </a:p>
          <a:p>
            <a:pPr marL="0" indent="0" fontAlgn="base">
              <a:spcAft>
                <a:spcPct val="0"/>
              </a:spcAft>
              <a:buNone/>
              <a:defRPr/>
            </a:pPr>
            <a:r>
              <a:rPr lang="en-US" sz="2600" kern="0" dirty="0">
                <a:solidFill>
                  <a:prstClr val="black"/>
                </a:solidFill>
              </a:rPr>
              <a:t>CHWs make approximately six visits to each enrolled household over the course of a 12-month intensive intervention period.</a:t>
            </a:r>
            <a:endParaRPr lang="en-US" sz="2600" dirty="0">
              <a:solidFill>
                <a:prstClr val="black"/>
              </a:solidFill>
            </a:endParaRPr>
          </a:p>
          <a:p>
            <a:pPr marL="0" indent="0">
              <a:buNone/>
            </a:pPr>
            <a:endParaRPr lang="en-US" dirty="0">
              <a:solidFill>
                <a:prstClr val="black"/>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3101" y="3325321"/>
            <a:ext cx="2527915" cy="2730500"/>
          </a:xfrm>
          <a:prstGeom prst="rect">
            <a:avLst/>
          </a:prstGeom>
        </p:spPr>
      </p:pic>
      <p:sp>
        <p:nvSpPr>
          <p:cNvPr id="7" name="Rectangle 6"/>
          <p:cNvSpPr/>
          <p:nvPr/>
        </p:nvSpPr>
        <p:spPr>
          <a:xfrm>
            <a:off x="4572000" y="2920856"/>
            <a:ext cx="5600700" cy="3539430"/>
          </a:xfrm>
          <a:prstGeom prst="rect">
            <a:avLst/>
          </a:prstGeom>
        </p:spPr>
        <p:txBody>
          <a:bodyPr wrap="square">
            <a:spAutoFit/>
          </a:bodyPr>
          <a:lstStyle/>
          <a:p>
            <a:pPr fontAlgn="base">
              <a:spcAft>
                <a:spcPct val="0"/>
              </a:spcAft>
              <a:defRPr/>
            </a:pPr>
            <a:r>
              <a:rPr lang="en-US" sz="2400" kern="0" dirty="0">
                <a:solidFill>
                  <a:prstClr val="black"/>
                </a:solidFill>
              </a:rPr>
              <a:t>CHWs complete comprehensive Home Environmental Assessments at the 1 month, 6 month and 12 month visits to identify asthma triggers and to create plans to minimize their presence and affect.</a:t>
            </a:r>
          </a:p>
          <a:p>
            <a:pPr fontAlgn="base">
              <a:spcAft>
                <a:spcPct val="0"/>
              </a:spcAft>
              <a:defRPr/>
            </a:pPr>
            <a:endParaRPr lang="en-US" sz="800" kern="0" dirty="0">
              <a:solidFill>
                <a:prstClr val="black"/>
              </a:solidFill>
            </a:endParaRPr>
          </a:p>
          <a:p>
            <a:pPr>
              <a:defRPr/>
            </a:pPr>
            <a:r>
              <a:rPr lang="en-US" sz="2400" kern="0" dirty="0">
                <a:solidFill>
                  <a:prstClr val="black"/>
                </a:solidFill>
              </a:rPr>
              <a:t>The supervising case manager coordinates referrals to agencies with expertise in resolving housing, environmental and social issues for most complex cases.</a:t>
            </a:r>
          </a:p>
        </p:txBody>
      </p:sp>
    </p:spTree>
    <p:extLst>
      <p:ext uri="{BB962C8B-B14F-4D97-AF65-F5344CB8AC3E}">
        <p14:creationId xmlns:p14="http://schemas.microsoft.com/office/powerpoint/2010/main" val="4340488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786" y="2522915"/>
            <a:ext cx="2629651" cy="2643205"/>
          </a:xfrm>
          <a:prstGeom prst="rect">
            <a:avLst/>
          </a:prstGeom>
        </p:spPr>
      </p:pic>
      <p:cxnSp>
        <p:nvCxnSpPr>
          <p:cNvPr id="2" name="Straight Connector 1"/>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 name="Title 1"/>
          <p:cNvSpPr txBox="1">
            <a:spLocks/>
          </p:cNvSpPr>
          <p:nvPr/>
        </p:nvSpPr>
        <p:spPr>
          <a:xfrm>
            <a:off x="1981200" y="274638"/>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Program Components</a:t>
            </a:r>
          </a:p>
        </p:txBody>
      </p:sp>
      <p:sp>
        <p:nvSpPr>
          <p:cNvPr id="6" name="Content Placeholder 2"/>
          <p:cNvSpPr txBox="1">
            <a:spLocks/>
          </p:cNvSpPr>
          <p:nvPr/>
        </p:nvSpPr>
        <p:spPr>
          <a:xfrm>
            <a:off x="1981200" y="1417639"/>
            <a:ext cx="8229600" cy="1447799"/>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spcAft>
                <a:spcPct val="0"/>
              </a:spcAft>
              <a:buNone/>
              <a:defRPr/>
            </a:pPr>
            <a:r>
              <a:rPr lang="en-US" sz="2200" kern="0" dirty="0">
                <a:solidFill>
                  <a:prstClr val="black"/>
                </a:solidFill>
              </a:rPr>
              <a:t>CHWs work with clients and their physicians to strengthen their relationship – ensuring that each client sees their primary care physician regularly and has an Asthma Action Plan that he/she understands and can follow.</a:t>
            </a:r>
          </a:p>
        </p:txBody>
      </p:sp>
      <p:sp>
        <p:nvSpPr>
          <p:cNvPr id="5" name="Rectangle 4"/>
          <p:cNvSpPr/>
          <p:nvPr/>
        </p:nvSpPr>
        <p:spPr>
          <a:xfrm>
            <a:off x="1981200" y="3200400"/>
            <a:ext cx="6019801" cy="1446550"/>
          </a:xfrm>
          <a:prstGeom prst="rect">
            <a:avLst/>
          </a:prstGeom>
        </p:spPr>
        <p:txBody>
          <a:bodyPr wrap="square">
            <a:spAutoFit/>
          </a:bodyPr>
          <a:lstStyle/>
          <a:p>
            <a:pPr fontAlgn="base">
              <a:spcAft>
                <a:spcPct val="0"/>
              </a:spcAft>
              <a:defRPr/>
            </a:pPr>
            <a:r>
              <a:rPr lang="en-US" sz="2200" kern="0" dirty="0">
                <a:solidFill>
                  <a:prstClr val="black"/>
                </a:solidFill>
              </a:rPr>
              <a:t>CHWs insure the member understands how to obtain and use asthma medications and devices, thereby enhancing member compliance with physician directed Asthma Action Plans.</a:t>
            </a:r>
          </a:p>
        </p:txBody>
      </p:sp>
      <p:sp>
        <p:nvSpPr>
          <p:cNvPr id="7" name="Rectangle 6"/>
          <p:cNvSpPr/>
          <p:nvPr/>
        </p:nvSpPr>
        <p:spPr>
          <a:xfrm>
            <a:off x="1981200" y="5122929"/>
            <a:ext cx="8001000" cy="1107996"/>
          </a:xfrm>
          <a:prstGeom prst="rect">
            <a:avLst/>
          </a:prstGeom>
        </p:spPr>
        <p:txBody>
          <a:bodyPr wrap="square">
            <a:spAutoFit/>
          </a:bodyPr>
          <a:lstStyle/>
          <a:p>
            <a:pPr fontAlgn="base">
              <a:spcAft>
                <a:spcPct val="0"/>
              </a:spcAft>
              <a:defRPr/>
            </a:pPr>
            <a:r>
              <a:rPr lang="en-US" sz="2200" kern="0" dirty="0">
                <a:solidFill>
                  <a:prstClr val="black"/>
                </a:solidFill>
              </a:rPr>
              <a:t>Program provides “Healthy Home” resources such as asthma-friendly cleaning kits and/or supplies to control pests, dust mites, mold, etc. </a:t>
            </a:r>
          </a:p>
        </p:txBody>
      </p:sp>
    </p:spTree>
    <p:extLst>
      <p:ext uri="{BB962C8B-B14F-4D97-AF65-F5344CB8AC3E}">
        <p14:creationId xmlns:p14="http://schemas.microsoft.com/office/powerpoint/2010/main" val="429263002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1143000"/>
            <a:ext cx="6720840" cy="6858000"/>
          </a:xfrm>
          <a:prstGeom prst="rect">
            <a:avLst/>
          </a:prstGeom>
        </p:spPr>
      </p:pic>
      <p:sp>
        <p:nvSpPr>
          <p:cNvPr id="3" name="Title 1"/>
          <p:cNvSpPr txBox="1">
            <a:spLocks/>
          </p:cNvSpPr>
          <p:nvPr/>
        </p:nvSpPr>
        <p:spPr>
          <a:xfrm>
            <a:off x="1981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Barriers to Managing Asthma</a:t>
            </a:r>
          </a:p>
        </p:txBody>
      </p:sp>
      <p:cxnSp>
        <p:nvCxnSpPr>
          <p:cNvPr id="6" name="Straight Connector 5"/>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143991" y="1422113"/>
            <a:ext cx="7904018"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Aft>
                <a:spcPct val="0"/>
              </a:spcAft>
              <a:defRPr/>
            </a:pPr>
            <a:r>
              <a:rPr lang="en-US" sz="2600" kern="0" dirty="0">
                <a:solidFill>
                  <a:prstClr val="black"/>
                </a:solidFill>
              </a:rPr>
              <a:t>Lack of understanding medication usage</a:t>
            </a:r>
          </a:p>
          <a:p>
            <a:pPr fontAlgn="base">
              <a:spcAft>
                <a:spcPct val="0"/>
              </a:spcAft>
              <a:defRPr/>
            </a:pPr>
            <a:r>
              <a:rPr lang="en-US" sz="2600" kern="0" dirty="0">
                <a:solidFill>
                  <a:prstClr val="black"/>
                </a:solidFill>
              </a:rPr>
              <a:t>Incorrect medical device usage</a:t>
            </a:r>
          </a:p>
          <a:p>
            <a:pPr fontAlgn="base">
              <a:spcAft>
                <a:spcPct val="0"/>
              </a:spcAft>
              <a:defRPr/>
            </a:pPr>
            <a:r>
              <a:rPr lang="en-US" sz="2600" kern="0" dirty="0">
                <a:solidFill>
                  <a:prstClr val="black"/>
                </a:solidFill>
              </a:rPr>
              <a:t>Home environment</a:t>
            </a:r>
          </a:p>
          <a:p>
            <a:pPr lvl="1">
              <a:defRPr/>
            </a:pPr>
            <a:r>
              <a:rPr lang="en-US" sz="2600" kern="0" dirty="0">
                <a:solidFill>
                  <a:prstClr val="black"/>
                </a:solidFill>
              </a:rPr>
              <a:t>Substandard housing issues</a:t>
            </a:r>
          </a:p>
          <a:p>
            <a:pPr lvl="1">
              <a:defRPr/>
            </a:pPr>
            <a:r>
              <a:rPr lang="en-US" sz="2600" kern="0" dirty="0">
                <a:solidFill>
                  <a:prstClr val="black"/>
                </a:solidFill>
              </a:rPr>
              <a:t>Toxic cleaning products, such as bleach</a:t>
            </a:r>
          </a:p>
          <a:p>
            <a:pPr lvl="1">
              <a:defRPr/>
            </a:pPr>
            <a:r>
              <a:rPr lang="en-US" sz="2600" kern="0" dirty="0">
                <a:solidFill>
                  <a:prstClr val="black"/>
                </a:solidFill>
              </a:rPr>
              <a:t>Tobacco use by family member or person with asthma</a:t>
            </a:r>
          </a:p>
          <a:p>
            <a:pPr>
              <a:defRPr/>
            </a:pPr>
            <a:r>
              <a:rPr lang="en-US" sz="2600" kern="0" dirty="0">
                <a:solidFill>
                  <a:prstClr val="black"/>
                </a:solidFill>
              </a:rPr>
              <a:t>Numerous and complex issues at home (poverty, mental health issues, employment challenges, etc.)</a:t>
            </a:r>
          </a:p>
          <a:p>
            <a:pPr marL="800100" lvl="1" indent="-342900">
              <a:buFont typeface="Courier New" panose="02070309020205020404" pitchFamily="49" charset="0"/>
              <a:buChar char="o"/>
              <a:defRPr/>
            </a:pPr>
            <a:endParaRPr lang="en-US" kern="0" dirty="0">
              <a:solidFill>
                <a:prstClr val="black"/>
              </a:solidFill>
            </a:endParaRPr>
          </a:p>
          <a:p>
            <a:pPr marL="800100" lvl="1" indent="-342900">
              <a:buFont typeface="Courier New" panose="02070309020205020404" pitchFamily="49" charset="0"/>
              <a:buChar char="o"/>
              <a:defRPr/>
            </a:pPr>
            <a:endParaRPr lang="en-US" kern="0" dirty="0">
              <a:solidFill>
                <a:prstClr val="black"/>
              </a:solidFill>
            </a:endParaRPr>
          </a:p>
          <a:p>
            <a:endParaRPr lang="en-US" dirty="0">
              <a:solidFill>
                <a:prstClr val="black"/>
              </a:solidFill>
            </a:endParaRPr>
          </a:p>
        </p:txBody>
      </p:sp>
    </p:spTree>
    <p:extLst>
      <p:ext uri="{BB962C8B-B14F-4D97-AF65-F5344CB8AC3E}">
        <p14:creationId xmlns:p14="http://schemas.microsoft.com/office/powerpoint/2010/main" val="299341153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81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dirty="0">
                <a:solidFill>
                  <a:prstClr val="black"/>
                </a:solidFill>
              </a:rPr>
              <a:t>Tools to Evaluate Asthma CarePartners</a:t>
            </a:r>
          </a:p>
        </p:txBody>
      </p:sp>
      <p:cxnSp>
        <p:nvCxnSpPr>
          <p:cNvPr id="6" name="Straight Connector 5"/>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1828800" y="1600201"/>
            <a:ext cx="8534400"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Clr>
                <a:srgbClr val="4BACC6">
                  <a:lumMod val="75000"/>
                </a:srgbClr>
              </a:buClr>
              <a:buFont typeface="Wingdings" pitchFamily="2" charset="2"/>
              <a:buChar char="ü"/>
              <a:defRPr/>
            </a:pPr>
            <a:r>
              <a:rPr lang="en-US" sz="2400" b="1" dirty="0">
                <a:solidFill>
                  <a:prstClr val="black"/>
                </a:solidFill>
                <a:cs typeface="Calibri" panose="020F0502020204030204" pitchFamily="34" charset="0"/>
              </a:rPr>
              <a:t>Asthma Control Test </a:t>
            </a:r>
            <a:r>
              <a:rPr lang="en-US" sz="2400" dirty="0">
                <a:solidFill>
                  <a:prstClr val="black"/>
                </a:solidFill>
                <a:cs typeface="Calibri" panose="020F0502020204030204" pitchFamily="34" charset="0"/>
              </a:rPr>
              <a:t>– measures the degree to which a person’s asthma is controlled monthly</a:t>
            </a:r>
          </a:p>
          <a:p>
            <a:pPr lvl="1">
              <a:buClr>
                <a:srgbClr val="4BACC6">
                  <a:lumMod val="75000"/>
                </a:srgbClr>
              </a:buClr>
              <a:buFont typeface="Wingdings" pitchFamily="2" charset="2"/>
              <a:buChar char="ü"/>
              <a:defRPr/>
            </a:pPr>
            <a:endParaRPr lang="en-US" sz="800" dirty="0">
              <a:solidFill>
                <a:prstClr val="black"/>
              </a:solidFill>
              <a:cs typeface="Calibri" panose="020F0502020204030204" pitchFamily="34" charset="0"/>
            </a:endParaRPr>
          </a:p>
          <a:p>
            <a:pPr lvl="1">
              <a:buClr>
                <a:srgbClr val="4BACC6">
                  <a:lumMod val="75000"/>
                </a:srgbClr>
              </a:buClr>
              <a:buFont typeface="Wingdings" pitchFamily="2" charset="2"/>
              <a:buChar char="ü"/>
              <a:defRPr/>
            </a:pPr>
            <a:r>
              <a:rPr lang="en-US" sz="2400" b="1" dirty="0">
                <a:solidFill>
                  <a:prstClr val="black"/>
                </a:solidFill>
                <a:cs typeface="Calibri" panose="020F0502020204030204" pitchFamily="34" charset="0"/>
              </a:rPr>
              <a:t>Pediatric Asthma Caregivers Quality of Life Questionnaire</a:t>
            </a:r>
            <a:r>
              <a:rPr lang="en-US" sz="2400" dirty="0">
                <a:solidFill>
                  <a:prstClr val="black"/>
                </a:solidFill>
                <a:cs typeface="Calibri" panose="020F0502020204030204" pitchFamily="34" charset="0"/>
              </a:rPr>
              <a:t> – measures the quality of life of the child’s primary 		    caregiver </a:t>
            </a:r>
            <a:r>
              <a:rPr lang="en-US" sz="1100" dirty="0">
                <a:solidFill>
                  <a:prstClr val="black"/>
                </a:solidFill>
                <a:cs typeface="Calibri" panose="020F0502020204030204" pitchFamily="34" charset="0"/>
              </a:rPr>
              <a:t>(baseline, 6, and 12 months)</a:t>
            </a:r>
          </a:p>
          <a:p>
            <a:pPr lvl="1">
              <a:buClr>
                <a:srgbClr val="4BACC6">
                  <a:lumMod val="75000"/>
                </a:srgbClr>
              </a:buClr>
              <a:buFont typeface="Wingdings" pitchFamily="2" charset="2"/>
              <a:buChar char="ü"/>
              <a:defRPr/>
            </a:pPr>
            <a:endParaRPr lang="en-US" sz="800" dirty="0">
              <a:solidFill>
                <a:prstClr val="black"/>
              </a:solidFill>
              <a:cs typeface="Calibri" panose="020F0502020204030204" pitchFamily="34" charset="0"/>
            </a:endParaRPr>
          </a:p>
          <a:p>
            <a:pPr lvl="1">
              <a:spcBef>
                <a:spcPts val="0"/>
              </a:spcBef>
              <a:buClr>
                <a:srgbClr val="4BACC6">
                  <a:lumMod val="75000"/>
                </a:srgbClr>
              </a:buClr>
              <a:buFont typeface="Wingdings" pitchFamily="2" charset="2"/>
              <a:buChar char="ü"/>
              <a:defRPr/>
            </a:pPr>
            <a:r>
              <a:rPr lang="en-US" sz="2400" b="1" dirty="0">
                <a:solidFill>
                  <a:prstClr val="black"/>
                </a:solidFill>
                <a:cs typeface="Calibri" panose="020F0502020204030204" pitchFamily="34" charset="0"/>
              </a:rPr>
              <a:t>Asthma Quality of Life Questionnaire </a:t>
            </a:r>
            <a:r>
              <a:rPr lang="en-US" sz="2400" dirty="0">
                <a:solidFill>
                  <a:prstClr val="black"/>
                </a:solidFill>
                <a:cs typeface="Calibri" panose="020F0502020204030204" pitchFamily="34" charset="0"/>
              </a:rPr>
              <a:t>– measures the quality of life of adult asthma patients </a:t>
            </a:r>
            <a:r>
              <a:rPr lang="en-US" sz="1100" dirty="0">
                <a:solidFill>
                  <a:prstClr val="black"/>
                </a:solidFill>
                <a:cs typeface="Calibri" panose="020F0502020204030204" pitchFamily="34" charset="0"/>
              </a:rPr>
              <a:t>(baseline, 6, and 12 months)</a:t>
            </a:r>
            <a:endParaRPr lang="en-US" sz="2400" dirty="0">
              <a:solidFill>
                <a:prstClr val="black"/>
              </a:solidFill>
              <a:cs typeface="Calibri" panose="020F0502020204030204" pitchFamily="34" charset="0"/>
            </a:endParaRPr>
          </a:p>
          <a:p>
            <a:pPr lvl="1">
              <a:buClr>
                <a:srgbClr val="4BACC6">
                  <a:lumMod val="75000"/>
                </a:srgbClr>
              </a:buClr>
              <a:buFont typeface="Wingdings" pitchFamily="2" charset="2"/>
              <a:buChar char="ü"/>
              <a:defRPr/>
            </a:pPr>
            <a:endParaRPr lang="en-US" sz="800" dirty="0">
              <a:solidFill>
                <a:prstClr val="black"/>
              </a:solidFill>
              <a:cs typeface="Calibri" panose="020F0502020204030204" pitchFamily="34" charset="0"/>
            </a:endParaRPr>
          </a:p>
          <a:p>
            <a:pPr lvl="1">
              <a:spcBef>
                <a:spcPts val="0"/>
              </a:spcBef>
              <a:buClr>
                <a:srgbClr val="4BACC6">
                  <a:lumMod val="75000"/>
                </a:srgbClr>
              </a:buClr>
              <a:buFont typeface="Wingdings" pitchFamily="2" charset="2"/>
              <a:buChar char="ü"/>
              <a:defRPr/>
            </a:pPr>
            <a:r>
              <a:rPr lang="en-US" sz="2400" b="1" dirty="0">
                <a:solidFill>
                  <a:prstClr val="black"/>
                </a:solidFill>
                <a:cs typeface="Calibri" panose="020F0502020204030204" pitchFamily="34" charset="0"/>
              </a:rPr>
              <a:t>Home Environmental Assessment </a:t>
            </a:r>
            <a:r>
              <a:rPr lang="en-US" sz="2400" dirty="0">
                <a:solidFill>
                  <a:prstClr val="black"/>
                </a:solidFill>
                <a:cs typeface="Calibri" panose="020F0502020204030204" pitchFamily="34" charset="0"/>
              </a:rPr>
              <a:t>– evaluates the participant’s home environment and identifies triggers in the home </a:t>
            </a:r>
            <a:r>
              <a:rPr lang="en-US" sz="1100" dirty="0">
                <a:solidFill>
                  <a:prstClr val="black"/>
                </a:solidFill>
                <a:cs typeface="Calibri" panose="020F0502020204030204" pitchFamily="34" charset="0"/>
              </a:rPr>
              <a:t>(1, 6, and 12 months)</a:t>
            </a:r>
          </a:p>
          <a:p>
            <a:pPr marL="457200" lvl="1" indent="0">
              <a:buNone/>
              <a:defRPr/>
            </a:pPr>
            <a:endParaRPr lang="en-US" sz="2400" dirty="0">
              <a:solidFill>
                <a:prstClr val="black"/>
              </a:solidFill>
              <a:cs typeface="Calibri" panose="020F0502020204030204" pitchFamily="34" charset="0"/>
            </a:endParaRPr>
          </a:p>
          <a:p>
            <a:endParaRPr lang="en-US" dirty="0">
              <a:solidFill>
                <a:prstClr val="black"/>
              </a:solidFill>
            </a:endParaRPr>
          </a:p>
        </p:txBody>
      </p:sp>
    </p:spTree>
    <p:extLst>
      <p:ext uri="{BB962C8B-B14F-4D97-AF65-F5344CB8AC3E}">
        <p14:creationId xmlns:p14="http://schemas.microsoft.com/office/powerpoint/2010/main" val="43264238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463132"/>
            <a:ext cx="8229600" cy="830997"/>
          </a:xfrm>
          <a:prstGeom prst="rect">
            <a:avLst/>
          </a:prstGeom>
          <a:noFill/>
        </p:spPr>
        <p:txBody>
          <a:bodyPr wrap="square" rtlCol="0">
            <a:spAutoFit/>
          </a:bodyPr>
          <a:lstStyle/>
          <a:p>
            <a:pPr algn="ctr"/>
            <a:r>
              <a:rPr lang="en-US" sz="2400" b="1" dirty="0">
                <a:solidFill>
                  <a:prstClr val="black"/>
                </a:solidFill>
                <a:latin typeface="Calibri Light"/>
              </a:rPr>
              <a:t>Baseline and Follow-up ACT Scores for Child </a:t>
            </a:r>
            <a:r>
              <a:rPr lang="en-US" sz="2400" b="1">
                <a:solidFill>
                  <a:prstClr val="black"/>
                </a:solidFill>
                <a:latin typeface="Calibri Light"/>
              </a:rPr>
              <a:t>Asthma CarePartners </a:t>
            </a:r>
            <a:r>
              <a:rPr lang="en-US" sz="2400" b="1" dirty="0">
                <a:solidFill>
                  <a:prstClr val="black"/>
                </a:solidFill>
                <a:latin typeface="Calibri Light"/>
              </a:rPr>
              <a:t>Participants with Follow-up ACT Score at 12 Months</a:t>
            </a:r>
          </a:p>
        </p:txBody>
      </p:sp>
      <p:graphicFrame>
        <p:nvGraphicFramePr>
          <p:cNvPr id="4" name="Chart 3"/>
          <p:cNvGraphicFramePr/>
          <p:nvPr>
            <p:extLst/>
          </p:nvPr>
        </p:nvGraphicFramePr>
        <p:xfrm>
          <a:off x="30480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9140881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100" y="3858192"/>
            <a:ext cx="8559800" cy="3225800"/>
          </a:xfrm>
          <a:prstGeom prst="rect">
            <a:avLst/>
          </a:prstGeom>
        </p:spPr>
      </p:pic>
      <p:sp>
        <p:nvSpPr>
          <p:cNvPr id="2" name="Title 1"/>
          <p:cNvSpPr txBox="1">
            <a:spLocks/>
          </p:cNvSpPr>
          <p:nvPr/>
        </p:nvSpPr>
        <p:spPr>
          <a:xfrm>
            <a:off x="1981200" y="45720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prstClr val="black"/>
                </a:solidFill>
              </a:rPr>
              <a:t>Result Comparison at Baseline and 12 Months</a:t>
            </a:r>
          </a:p>
        </p:txBody>
      </p:sp>
      <p:cxnSp>
        <p:nvCxnSpPr>
          <p:cNvPr id="3" name="Straight Connector 2"/>
          <p:cNvCxnSpPr/>
          <p:nvPr/>
        </p:nvCxnSpPr>
        <p:spPr>
          <a:xfrm>
            <a:off x="2743200" y="1143000"/>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708723" y="1579418"/>
            <a:ext cx="6656951" cy="2308324"/>
          </a:xfrm>
          <a:prstGeom prst="rect">
            <a:avLst/>
          </a:prstGeom>
          <a:noFill/>
        </p:spPr>
        <p:txBody>
          <a:bodyPr wrap="none" rtlCol="0">
            <a:spAutoFit/>
          </a:bodyPr>
          <a:lstStyle/>
          <a:p>
            <a:pPr marL="342900" indent="-342900">
              <a:lnSpc>
                <a:spcPct val="150000"/>
              </a:lnSpc>
              <a:buFont typeface="Arial" pitchFamily="34" charset="0"/>
              <a:buChar char="•"/>
            </a:pPr>
            <a:r>
              <a:rPr lang="en-US" sz="2400" dirty="0">
                <a:solidFill>
                  <a:prstClr val="black"/>
                </a:solidFill>
              </a:rPr>
              <a:t>Caregiver quality of life score 27% improvement </a:t>
            </a:r>
          </a:p>
          <a:p>
            <a:pPr marL="342900" indent="-342900">
              <a:lnSpc>
                <a:spcPct val="150000"/>
              </a:lnSpc>
              <a:buFont typeface="Arial" pitchFamily="34" charset="0"/>
              <a:buChar char="•"/>
            </a:pPr>
            <a:r>
              <a:rPr lang="en-US" sz="2400" dirty="0">
                <a:solidFill>
                  <a:prstClr val="black"/>
                </a:solidFill>
              </a:rPr>
              <a:t>Symptom frequency 64% reduction</a:t>
            </a:r>
          </a:p>
          <a:p>
            <a:pPr marL="342900" indent="-342900">
              <a:lnSpc>
                <a:spcPct val="150000"/>
              </a:lnSpc>
              <a:buFont typeface="Arial" pitchFamily="34" charset="0"/>
              <a:buChar char="•"/>
            </a:pPr>
            <a:r>
              <a:rPr lang="en-US" sz="2400" dirty="0">
                <a:solidFill>
                  <a:prstClr val="black"/>
                </a:solidFill>
              </a:rPr>
              <a:t>Missed school days 59% reduction</a:t>
            </a:r>
          </a:p>
          <a:p>
            <a:pPr marL="342900" indent="-342900">
              <a:lnSpc>
                <a:spcPct val="150000"/>
              </a:lnSpc>
              <a:buFont typeface="Arial" pitchFamily="34" charset="0"/>
              <a:buChar char="•"/>
            </a:pPr>
            <a:r>
              <a:rPr lang="en-US" sz="2400" dirty="0">
                <a:solidFill>
                  <a:prstClr val="black"/>
                </a:solidFill>
              </a:rPr>
              <a:t>Identified home triggers (6)  41 – 100% reduction</a:t>
            </a:r>
          </a:p>
        </p:txBody>
      </p:sp>
      <p:sp>
        <p:nvSpPr>
          <p:cNvPr id="5" name="Up Arrow 4"/>
          <p:cNvSpPr/>
          <p:nvPr/>
        </p:nvSpPr>
        <p:spPr>
          <a:xfrm>
            <a:off x="2743200" y="1814945"/>
            <a:ext cx="242316" cy="304800"/>
          </a:xfrm>
          <a:prstGeom prst="up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Down Arrow 5"/>
          <p:cNvSpPr/>
          <p:nvPr/>
        </p:nvSpPr>
        <p:spPr>
          <a:xfrm>
            <a:off x="2708722" y="2400150"/>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Down Arrow 6"/>
          <p:cNvSpPr/>
          <p:nvPr/>
        </p:nvSpPr>
        <p:spPr>
          <a:xfrm>
            <a:off x="2708722" y="2895600"/>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Down Arrow 7"/>
          <p:cNvSpPr/>
          <p:nvPr/>
        </p:nvSpPr>
        <p:spPr>
          <a:xfrm>
            <a:off x="2708722" y="3408253"/>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9608312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459433"/>
            <a:ext cx="7696200" cy="584775"/>
          </a:xfrm>
          <a:prstGeom prst="rect">
            <a:avLst/>
          </a:prstGeom>
          <a:noFill/>
        </p:spPr>
        <p:txBody>
          <a:bodyPr wrap="square" rtlCol="0">
            <a:spAutoFit/>
          </a:bodyPr>
          <a:lstStyle/>
          <a:p>
            <a:pPr algn="ctr"/>
            <a:r>
              <a:rPr lang="en-US" sz="3200" b="1" dirty="0">
                <a:solidFill>
                  <a:prstClr val="black"/>
                </a:solidFill>
                <a:latin typeface="Calibri Light"/>
              </a:rPr>
              <a:t>ACP Outcomes: Health Resource Utilization</a:t>
            </a:r>
          </a:p>
        </p:txBody>
      </p:sp>
      <p:graphicFrame>
        <p:nvGraphicFramePr>
          <p:cNvPr id="5" name="Chart 4"/>
          <p:cNvGraphicFramePr/>
          <p:nvPr>
            <p:extLst/>
          </p:nvPr>
        </p:nvGraphicFramePr>
        <p:xfrm>
          <a:off x="2362200" y="2092036"/>
          <a:ext cx="76962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6"/>
          <p:cNvSpPr/>
          <p:nvPr/>
        </p:nvSpPr>
        <p:spPr>
          <a:xfrm>
            <a:off x="2833255" y="1510145"/>
            <a:ext cx="1219200" cy="609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75.9%</a:t>
            </a:r>
            <a:endParaRPr lang="en-US" sz="1000" dirty="0">
              <a:solidFill>
                <a:prstClr val="black"/>
              </a:solidFill>
            </a:endParaRPr>
          </a:p>
        </p:txBody>
      </p:sp>
      <p:sp>
        <p:nvSpPr>
          <p:cNvPr id="8" name="Oval 7"/>
          <p:cNvSpPr/>
          <p:nvPr/>
        </p:nvSpPr>
        <p:spPr>
          <a:xfrm>
            <a:off x="4191000" y="2867891"/>
            <a:ext cx="1219200" cy="609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71.4%</a:t>
            </a:r>
            <a:endParaRPr lang="en-US" sz="1000" dirty="0">
              <a:solidFill>
                <a:prstClr val="black"/>
              </a:solidFill>
            </a:endParaRPr>
          </a:p>
        </p:txBody>
      </p:sp>
      <p:sp>
        <p:nvSpPr>
          <p:cNvPr id="9" name="Oval 8"/>
          <p:cNvSpPr/>
          <p:nvPr/>
        </p:nvSpPr>
        <p:spPr>
          <a:xfrm>
            <a:off x="5410200" y="2119745"/>
            <a:ext cx="1219200" cy="609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79.3%</a:t>
            </a:r>
          </a:p>
        </p:txBody>
      </p:sp>
      <p:sp>
        <p:nvSpPr>
          <p:cNvPr id="10" name="Oval 9"/>
          <p:cNvSpPr/>
          <p:nvPr/>
        </p:nvSpPr>
        <p:spPr>
          <a:xfrm>
            <a:off x="8229600" y="4876800"/>
            <a:ext cx="1981200" cy="151707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BACC6">
                    <a:lumMod val="50000"/>
                  </a:srgbClr>
                </a:solidFill>
              </a:rPr>
              <a:t>These numbers represent the % decrease in utilization</a:t>
            </a:r>
          </a:p>
        </p:txBody>
      </p:sp>
      <p:sp>
        <p:nvSpPr>
          <p:cNvPr id="11" name="Oval 10"/>
          <p:cNvSpPr/>
          <p:nvPr/>
        </p:nvSpPr>
        <p:spPr>
          <a:xfrm>
            <a:off x="6629400" y="1205345"/>
            <a:ext cx="1219200" cy="609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89.4%</a:t>
            </a:r>
          </a:p>
        </p:txBody>
      </p:sp>
    </p:spTree>
    <p:extLst>
      <p:ext uri="{BB962C8B-B14F-4D97-AF65-F5344CB8AC3E}">
        <p14:creationId xmlns:p14="http://schemas.microsoft.com/office/powerpoint/2010/main" val="182329900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81200" y="45720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prstClr val="black"/>
                </a:solidFill>
              </a:rPr>
              <a:t>Result Comparison at Baseline and 12 Months</a:t>
            </a:r>
          </a:p>
        </p:txBody>
      </p:sp>
      <p:graphicFrame>
        <p:nvGraphicFramePr>
          <p:cNvPr id="4" name="Table 3"/>
          <p:cNvGraphicFramePr>
            <a:graphicFrameLocks noGrp="1"/>
          </p:cNvGraphicFramePr>
          <p:nvPr>
            <p:extLst/>
          </p:nvPr>
        </p:nvGraphicFramePr>
        <p:xfrm>
          <a:off x="2476500" y="1371600"/>
          <a:ext cx="7239000" cy="2123440"/>
        </p:xfrm>
        <a:graphic>
          <a:graphicData uri="http://schemas.openxmlformats.org/drawingml/2006/table">
            <a:tbl>
              <a:tblPr firstRow="1" bandRow="1">
                <a:tableStyleId>{5C22544A-7EE6-4342-B048-85BDC9FD1C3A}</a:tableStyleId>
              </a:tblPr>
              <a:tblGrid>
                <a:gridCol w="1447800"/>
                <a:gridCol w="1447800"/>
                <a:gridCol w="1447800"/>
                <a:gridCol w="1447800"/>
                <a:gridCol w="1447800"/>
              </a:tblGrid>
              <a:tr h="370840">
                <a:tc>
                  <a:txBody>
                    <a:bodyPr/>
                    <a:lstStyle/>
                    <a:p>
                      <a:endParaRPr lang="en-US" dirty="0"/>
                    </a:p>
                  </a:txBody>
                  <a:tcPr/>
                </a:tc>
                <a:tc>
                  <a:txBody>
                    <a:bodyPr/>
                    <a:lstStyle/>
                    <a:p>
                      <a:pPr algn="ctr"/>
                      <a:r>
                        <a:rPr lang="en-US" dirty="0" smtClean="0"/>
                        <a:t># Baseline</a:t>
                      </a:r>
                      <a:r>
                        <a:rPr lang="en-US" baseline="0" dirty="0" smtClean="0"/>
                        <a:t> Year</a:t>
                      </a:r>
                      <a:endParaRPr lang="en-US" dirty="0"/>
                    </a:p>
                  </a:txBody>
                  <a:tcPr/>
                </a:tc>
                <a:tc>
                  <a:txBody>
                    <a:bodyPr/>
                    <a:lstStyle/>
                    <a:p>
                      <a:pPr algn="ctr"/>
                      <a:r>
                        <a:rPr lang="en-US" dirty="0" smtClean="0"/>
                        <a:t>Illinois Medicaid</a:t>
                      </a:r>
                      <a:endParaRPr lang="en-US" dirty="0"/>
                    </a:p>
                  </a:txBody>
                  <a:tcPr/>
                </a:tc>
                <a:tc>
                  <a:txBody>
                    <a:bodyPr/>
                    <a:lstStyle/>
                    <a:p>
                      <a:pPr algn="ctr"/>
                      <a:r>
                        <a:rPr lang="en-US" dirty="0" smtClean="0"/>
                        <a:t>Follow –Up</a:t>
                      </a:r>
                      <a:r>
                        <a:rPr lang="en-US" baseline="0" dirty="0" smtClean="0"/>
                        <a:t> Year</a:t>
                      </a:r>
                      <a:endParaRPr lang="en-US" dirty="0"/>
                    </a:p>
                  </a:txBody>
                  <a:tcPr/>
                </a:tc>
                <a:tc>
                  <a:txBody>
                    <a:bodyPr/>
                    <a:lstStyle/>
                    <a:p>
                      <a:pPr algn="ctr"/>
                      <a:r>
                        <a:rPr lang="en-US" dirty="0" smtClean="0"/>
                        <a:t>Illinois Medicaid</a:t>
                      </a:r>
                      <a:endParaRPr lang="en-US" dirty="0"/>
                    </a:p>
                  </a:txBody>
                  <a:tcPr/>
                </a:tc>
              </a:tr>
              <a:tr h="370840">
                <a:tc>
                  <a:txBody>
                    <a:bodyPr/>
                    <a:lstStyle/>
                    <a:p>
                      <a:r>
                        <a:rPr lang="en-US" dirty="0" smtClean="0"/>
                        <a:t>ED Visits</a:t>
                      </a:r>
                      <a:endParaRPr lang="en-US" dirty="0"/>
                    </a:p>
                  </a:txBody>
                  <a:tcPr/>
                </a:tc>
                <a:tc>
                  <a:txBody>
                    <a:bodyPr/>
                    <a:lstStyle/>
                    <a:p>
                      <a:pPr algn="ctr"/>
                      <a:r>
                        <a:rPr lang="en-US" dirty="0" smtClean="0"/>
                        <a:t>3</a:t>
                      </a:r>
                      <a:endParaRPr lang="en-US" dirty="0"/>
                    </a:p>
                  </a:txBody>
                  <a:tcPr/>
                </a:tc>
                <a:tc>
                  <a:txBody>
                    <a:bodyPr/>
                    <a:lstStyle/>
                    <a:p>
                      <a:pPr algn="ctr"/>
                      <a:r>
                        <a:rPr lang="en-US" dirty="0" smtClean="0"/>
                        <a:t>$543</a:t>
                      </a:r>
                      <a:endParaRPr lang="en-US" dirty="0"/>
                    </a:p>
                  </a:txBody>
                  <a:tcPr/>
                </a:tc>
                <a:tc>
                  <a:txBody>
                    <a:bodyPr/>
                    <a:lstStyle/>
                    <a:p>
                      <a:pPr algn="ctr"/>
                      <a:r>
                        <a:rPr lang="en-US" dirty="0" smtClean="0"/>
                        <a:t>0.8</a:t>
                      </a:r>
                      <a:endParaRPr lang="en-US" dirty="0"/>
                    </a:p>
                  </a:txBody>
                  <a:tcPr/>
                </a:tc>
                <a:tc>
                  <a:txBody>
                    <a:bodyPr/>
                    <a:lstStyle/>
                    <a:p>
                      <a:pPr algn="ctr"/>
                      <a:r>
                        <a:rPr lang="en-US" dirty="0" smtClean="0"/>
                        <a:t>$145</a:t>
                      </a:r>
                      <a:endParaRPr lang="en-US" dirty="0"/>
                    </a:p>
                  </a:txBody>
                  <a:tcPr/>
                </a:tc>
              </a:tr>
              <a:tr h="370840">
                <a:tc>
                  <a:txBody>
                    <a:bodyPr/>
                    <a:lstStyle/>
                    <a:p>
                      <a:r>
                        <a:rPr lang="en-US" dirty="0" smtClean="0"/>
                        <a:t>Hospital</a:t>
                      </a:r>
                      <a:r>
                        <a:rPr lang="en-US" baseline="0" dirty="0" smtClean="0"/>
                        <a:t> Days</a:t>
                      </a:r>
                      <a:endParaRPr lang="en-US" dirty="0"/>
                    </a:p>
                  </a:txBody>
                  <a:tcPr/>
                </a:tc>
                <a:tc>
                  <a:txBody>
                    <a:bodyPr/>
                    <a:lstStyle/>
                    <a:p>
                      <a:pPr algn="ctr"/>
                      <a:r>
                        <a:rPr lang="en-US" dirty="0" smtClean="0"/>
                        <a:t>2</a:t>
                      </a:r>
                      <a:endParaRPr lang="en-US" dirty="0"/>
                    </a:p>
                  </a:txBody>
                  <a:tcPr/>
                </a:tc>
                <a:tc>
                  <a:txBody>
                    <a:bodyPr/>
                    <a:lstStyle/>
                    <a:p>
                      <a:pPr algn="ctr"/>
                      <a:r>
                        <a:rPr lang="en-US" dirty="0" smtClean="0"/>
                        <a:t>$3498</a:t>
                      </a:r>
                      <a:endParaRPr lang="en-US" dirty="0"/>
                    </a:p>
                  </a:txBody>
                  <a:tcPr/>
                </a:tc>
                <a:tc>
                  <a:txBody>
                    <a:bodyPr/>
                    <a:lstStyle/>
                    <a:p>
                      <a:pPr algn="ctr"/>
                      <a:r>
                        <a:rPr lang="en-US" dirty="0" smtClean="0"/>
                        <a:t>0.4</a:t>
                      </a:r>
                      <a:endParaRPr lang="en-US" dirty="0"/>
                    </a:p>
                  </a:txBody>
                  <a:tcPr/>
                </a:tc>
                <a:tc>
                  <a:txBody>
                    <a:bodyPr/>
                    <a:lstStyle/>
                    <a:p>
                      <a:pPr algn="ctr"/>
                      <a:r>
                        <a:rPr lang="en-US" dirty="0" smtClean="0"/>
                        <a:t>$699</a:t>
                      </a:r>
                      <a:endParaRPr lang="en-US" dirty="0"/>
                    </a:p>
                  </a:txBody>
                  <a:tcPr/>
                </a:tc>
              </a:tr>
              <a:tr h="370840">
                <a:tc>
                  <a:txBody>
                    <a:bodyPr/>
                    <a:lstStyle/>
                    <a:p>
                      <a:r>
                        <a:rPr lang="en-US" dirty="0" smtClean="0"/>
                        <a:t>Urgent Care</a:t>
                      </a:r>
                      <a:endParaRPr lang="en-US" dirty="0"/>
                    </a:p>
                  </a:txBody>
                  <a:tcPr/>
                </a:tc>
                <a:tc>
                  <a:txBody>
                    <a:bodyPr/>
                    <a:lstStyle/>
                    <a:p>
                      <a:pPr algn="ctr"/>
                      <a:r>
                        <a:rPr lang="en-US" dirty="0" smtClean="0"/>
                        <a:t>3.8</a:t>
                      </a:r>
                      <a:endParaRPr lang="en-US" dirty="0"/>
                    </a:p>
                  </a:txBody>
                  <a:tcPr/>
                </a:tc>
                <a:tc>
                  <a:txBody>
                    <a:bodyPr/>
                    <a:lstStyle/>
                    <a:p>
                      <a:pPr algn="ctr"/>
                      <a:r>
                        <a:rPr lang="en-US" dirty="0" smtClean="0"/>
                        <a:t>$254</a:t>
                      </a:r>
                      <a:endParaRPr lang="en-US" dirty="0"/>
                    </a:p>
                  </a:txBody>
                  <a:tcPr/>
                </a:tc>
                <a:tc>
                  <a:txBody>
                    <a:bodyPr/>
                    <a:lstStyle/>
                    <a:p>
                      <a:pPr algn="ctr"/>
                      <a:r>
                        <a:rPr lang="en-US" dirty="0" smtClean="0"/>
                        <a:t>0.4</a:t>
                      </a:r>
                      <a:endParaRPr lang="en-US" dirty="0"/>
                    </a:p>
                  </a:txBody>
                  <a:tcPr/>
                </a:tc>
                <a:tc>
                  <a:txBody>
                    <a:bodyPr/>
                    <a:lstStyle/>
                    <a:p>
                      <a:pPr algn="ctr"/>
                      <a:r>
                        <a:rPr lang="en-US" dirty="0" smtClean="0"/>
                        <a:t>$27</a:t>
                      </a:r>
                      <a:endParaRPr lang="en-US" dirty="0"/>
                    </a:p>
                  </a:txBody>
                  <a:tcPr/>
                </a:tc>
              </a:tr>
              <a:tr h="370840">
                <a:tc>
                  <a:txBody>
                    <a:bodyPr/>
                    <a:lstStyle/>
                    <a:p>
                      <a:endParaRPr lang="en-US" dirty="0"/>
                    </a:p>
                  </a:txBody>
                  <a:tcPr/>
                </a:tc>
                <a:tc>
                  <a:txBody>
                    <a:bodyPr/>
                    <a:lstStyle/>
                    <a:p>
                      <a:pPr algn="ctr"/>
                      <a:endParaRPr lang="en-US" dirty="0"/>
                    </a:p>
                  </a:txBody>
                  <a:tcPr/>
                </a:tc>
                <a:tc>
                  <a:txBody>
                    <a:bodyPr/>
                    <a:lstStyle/>
                    <a:p>
                      <a:pPr algn="ctr"/>
                      <a:r>
                        <a:rPr lang="en-US" dirty="0" smtClean="0"/>
                        <a:t>$4295</a:t>
                      </a:r>
                      <a:endParaRPr lang="en-US" dirty="0"/>
                    </a:p>
                  </a:txBody>
                  <a:tcPr/>
                </a:tc>
                <a:tc>
                  <a:txBody>
                    <a:bodyPr/>
                    <a:lstStyle/>
                    <a:p>
                      <a:pPr algn="ctr"/>
                      <a:endParaRPr lang="en-US" dirty="0"/>
                    </a:p>
                  </a:txBody>
                  <a:tcPr/>
                </a:tc>
                <a:tc>
                  <a:txBody>
                    <a:bodyPr/>
                    <a:lstStyle/>
                    <a:p>
                      <a:pPr algn="ctr"/>
                      <a:r>
                        <a:rPr lang="en-US" dirty="0" smtClean="0"/>
                        <a:t>$871</a:t>
                      </a:r>
                      <a:endParaRPr lang="en-US" dirty="0"/>
                    </a:p>
                  </a:txBody>
                  <a:tcPr/>
                </a:tc>
              </a:tr>
            </a:tbl>
          </a:graphicData>
        </a:graphic>
      </p:graphicFrame>
      <p:sp>
        <p:nvSpPr>
          <p:cNvPr id="5" name="Oval 4"/>
          <p:cNvSpPr/>
          <p:nvPr/>
        </p:nvSpPr>
        <p:spPr>
          <a:xfrm>
            <a:off x="6548005" y="3352800"/>
            <a:ext cx="1981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prstClr val="white"/>
                </a:solidFill>
              </a:rPr>
              <a:t>$3,424</a:t>
            </a:r>
          </a:p>
        </p:txBody>
      </p:sp>
      <p:cxnSp>
        <p:nvCxnSpPr>
          <p:cNvPr id="7" name="Straight Connector 6"/>
          <p:cNvCxnSpPr>
            <a:stCxn id="4" idx="2"/>
            <a:endCxn id="5" idx="2"/>
          </p:cNvCxnSpPr>
          <p:nvPr/>
        </p:nvCxnSpPr>
        <p:spPr>
          <a:xfrm>
            <a:off x="6096001" y="3495040"/>
            <a:ext cx="452005" cy="31496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9" name="Straight Connector 8"/>
          <p:cNvCxnSpPr>
            <a:endCxn id="5" idx="6"/>
          </p:cNvCxnSpPr>
          <p:nvPr/>
        </p:nvCxnSpPr>
        <p:spPr>
          <a:xfrm flipH="1">
            <a:off x="8529205" y="3477492"/>
            <a:ext cx="339436" cy="332509"/>
          </a:xfrm>
          <a:prstGeom prst="line">
            <a:avLst/>
          </a:prstGeom>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693410" y="4572000"/>
            <a:ext cx="4463081" cy="923330"/>
          </a:xfrm>
          <a:prstGeom prst="rect">
            <a:avLst/>
          </a:prstGeom>
          <a:solidFill>
            <a:schemeClr val="accent1">
              <a:lumMod val="60000"/>
              <a:lumOff val="40000"/>
            </a:schemeClr>
          </a:solidFill>
          <a:ln>
            <a:noFill/>
          </a:ln>
          <a:effectLst>
            <a:softEdge rad="63500"/>
          </a:effectLst>
        </p:spPr>
        <p:txBody>
          <a:bodyPr wrap="none" rtlCol="0">
            <a:spAutoFit/>
          </a:bodyPr>
          <a:lstStyle/>
          <a:p>
            <a:r>
              <a:rPr lang="en-US" b="1" dirty="0">
                <a:solidFill>
                  <a:prstClr val="black"/>
                </a:solidFill>
              </a:rPr>
              <a:t>Implementation year savings		</a:t>
            </a:r>
            <a:r>
              <a:rPr lang="en-US" b="1" dirty="0">
                <a:solidFill>
                  <a:prstClr val="white"/>
                </a:solidFill>
              </a:rPr>
              <a:t>$2260</a:t>
            </a:r>
          </a:p>
          <a:p>
            <a:r>
              <a:rPr lang="en-US" b="1" dirty="0">
                <a:solidFill>
                  <a:prstClr val="black"/>
                </a:solidFill>
              </a:rPr>
              <a:t>Follow-up year			</a:t>
            </a:r>
            <a:r>
              <a:rPr lang="en-US" b="1" u="sng" dirty="0">
                <a:solidFill>
                  <a:prstClr val="white"/>
                </a:solidFill>
              </a:rPr>
              <a:t>$3424</a:t>
            </a:r>
          </a:p>
          <a:p>
            <a:r>
              <a:rPr lang="en-US" b="1" dirty="0">
                <a:solidFill>
                  <a:prstClr val="black"/>
                </a:solidFill>
              </a:rPr>
              <a:t>				</a:t>
            </a:r>
            <a:r>
              <a:rPr lang="en-US" b="1" dirty="0">
                <a:solidFill>
                  <a:prstClr val="white"/>
                </a:solidFill>
              </a:rPr>
              <a:t>$5684</a:t>
            </a:r>
          </a:p>
        </p:txBody>
      </p:sp>
      <p:sp>
        <p:nvSpPr>
          <p:cNvPr id="17" name="TextBox 16"/>
          <p:cNvSpPr txBox="1"/>
          <p:nvPr/>
        </p:nvSpPr>
        <p:spPr>
          <a:xfrm>
            <a:off x="2590801" y="5811146"/>
            <a:ext cx="5724259" cy="400110"/>
          </a:xfrm>
          <a:prstGeom prst="rect">
            <a:avLst/>
          </a:prstGeom>
          <a:noFill/>
        </p:spPr>
        <p:txBody>
          <a:bodyPr wrap="none" rtlCol="0">
            <a:spAutoFit/>
          </a:bodyPr>
          <a:lstStyle/>
          <a:p>
            <a:r>
              <a:rPr lang="en-US" sz="2000" dirty="0">
                <a:solidFill>
                  <a:srgbClr val="1F497D">
                    <a:lumMod val="75000"/>
                  </a:srgbClr>
                </a:solidFill>
                <a:latin typeface="Arial Rounded MT Bold" pitchFamily="34" charset="0"/>
              </a:rPr>
              <a:t>Cost of Asthma CarePartners -  Under $2000</a:t>
            </a:r>
          </a:p>
        </p:txBody>
      </p:sp>
    </p:spTree>
    <p:extLst>
      <p:ext uri="{BB962C8B-B14F-4D97-AF65-F5344CB8AC3E}">
        <p14:creationId xmlns:p14="http://schemas.microsoft.com/office/powerpoint/2010/main" val="349128774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29000" r="-29000"/>
          </a:stretch>
        </a:blipFill>
        <a:effectLst/>
      </p:bgPr>
    </p:bg>
    <p:spTree>
      <p:nvGrpSpPr>
        <p:cNvPr id="1" name=""/>
        <p:cNvGrpSpPr/>
        <p:nvPr/>
      </p:nvGrpSpPr>
      <p:grpSpPr>
        <a:xfrm>
          <a:off x="0" y="0"/>
          <a:ext cx="0" cy="0"/>
          <a:chOff x="0" y="0"/>
          <a:chExt cx="0" cy="0"/>
        </a:xfrm>
      </p:grpSpPr>
      <p:sp>
        <p:nvSpPr>
          <p:cNvPr id="2" name="Rectangle 1"/>
          <p:cNvSpPr/>
          <p:nvPr/>
        </p:nvSpPr>
        <p:spPr>
          <a:xfrm>
            <a:off x="2438400" y="381000"/>
            <a:ext cx="7543800" cy="707886"/>
          </a:xfrm>
          <a:prstGeom prst="rect">
            <a:avLst/>
          </a:prstGeom>
        </p:spPr>
        <p:txBody>
          <a:bodyPr wrap="square">
            <a:spAutoFit/>
          </a:bodyPr>
          <a:lstStyle/>
          <a:p>
            <a:pPr algn="ctr"/>
            <a:r>
              <a:rPr lang="en-US" sz="4000" dirty="0">
                <a:solidFill>
                  <a:prstClr val="black"/>
                </a:solidFill>
              </a:rPr>
              <a:t>Asthma CarePartners Summary</a:t>
            </a:r>
          </a:p>
        </p:txBody>
      </p:sp>
      <p:cxnSp>
        <p:nvCxnSpPr>
          <p:cNvPr id="5" name="Straight Connector 4"/>
          <p:cNvCxnSpPr/>
          <p:nvPr/>
        </p:nvCxnSpPr>
        <p:spPr>
          <a:xfrm>
            <a:off x="2895600" y="1109668"/>
            <a:ext cx="6629400"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2"/>
          <p:cNvSpPr txBox="1">
            <a:spLocks/>
          </p:cNvSpPr>
          <p:nvPr/>
        </p:nvSpPr>
        <p:spPr>
          <a:xfrm>
            <a:off x="2514600" y="1268710"/>
            <a:ext cx="7620000" cy="528449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solidFill>
                  <a:prstClr val="black"/>
                </a:solidFill>
                <a:cs typeface="Calibri" panose="020F0502020204030204" pitchFamily="34" charset="0"/>
              </a:rPr>
              <a:t>Program data demonstrates dramatic and life-changing improvement in asthma management resulting in:</a:t>
            </a:r>
          </a:p>
          <a:p>
            <a:pPr marL="0" indent="0">
              <a:buNone/>
            </a:pPr>
            <a:endParaRPr lang="en-US" sz="800" dirty="0">
              <a:solidFill>
                <a:prstClr val="black"/>
              </a:solidFill>
              <a:cs typeface="Calibri" panose="020F0502020204030204" pitchFamily="34" charset="0"/>
            </a:endParaRPr>
          </a:p>
          <a:p>
            <a:pPr marL="914400" lvl="2" indent="0">
              <a:buNone/>
            </a:pPr>
            <a:r>
              <a:rPr lang="en-US" sz="2200" dirty="0">
                <a:solidFill>
                  <a:prstClr val="black"/>
                </a:solidFill>
                <a:cs typeface="Calibri" panose="020F0502020204030204" pitchFamily="34" charset="0"/>
              </a:rPr>
              <a:t>Improved quality of life scores</a:t>
            </a:r>
          </a:p>
          <a:p>
            <a:pPr marL="914400" lvl="2" indent="0">
              <a:buNone/>
            </a:pPr>
            <a:endParaRPr lang="en-US" sz="900" dirty="0">
              <a:solidFill>
                <a:prstClr val="black"/>
              </a:solidFill>
              <a:cs typeface="Calibri" panose="020F0502020204030204" pitchFamily="34" charset="0"/>
            </a:endParaRPr>
          </a:p>
          <a:p>
            <a:pPr marL="914400" lvl="2" indent="0">
              <a:buNone/>
            </a:pPr>
            <a:r>
              <a:rPr lang="en-US" sz="2200" dirty="0">
                <a:solidFill>
                  <a:prstClr val="black"/>
                </a:solidFill>
                <a:cs typeface="Calibri" panose="020F0502020204030204" pitchFamily="34" charset="0"/>
              </a:rPr>
              <a:t>Reduction in asthma symptom frequency</a:t>
            </a:r>
          </a:p>
          <a:p>
            <a:pPr marL="914400" lvl="2" indent="0">
              <a:buNone/>
            </a:pPr>
            <a:endParaRPr lang="en-US" sz="900" dirty="0">
              <a:solidFill>
                <a:prstClr val="black"/>
              </a:solidFill>
              <a:cs typeface="Calibri" panose="020F0502020204030204" pitchFamily="34" charset="0"/>
            </a:endParaRPr>
          </a:p>
          <a:p>
            <a:pPr marL="914400" lvl="2" indent="0">
              <a:buNone/>
            </a:pPr>
            <a:r>
              <a:rPr lang="en-US" sz="2200" dirty="0">
                <a:solidFill>
                  <a:prstClr val="black"/>
                </a:solidFill>
                <a:cs typeface="Calibri" panose="020F0502020204030204" pitchFamily="34" charset="0"/>
              </a:rPr>
              <a:t>Reduced number of missed school/work days</a:t>
            </a:r>
          </a:p>
          <a:p>
            <a:pPr marL="914400" lvl="2" indent="0">
              <a:buNone/>
            </a:pPr>
            <a:endParaRPr lang="en-US" sz="900" dirty="0">
              <a:solidFill>
                <a:prstClr val="black"/>
              </a:solidFill>
              <a:cs typeface="Calibri" panose="020F0502020204030204" pitchFamily="34" charset="0"/>
            </a:endParaRPr>
          </a:p>
          <a:p>
            <a:pPr marL="914400" lvl="2" indent="0">
              <a:buNone/>
            </a:pPr>
            <a:r>
              <a:rPr lang="en-US" sz="2200" dirty="0">
                <a:solidFill>
                  <a:prstClr val="black"/>
                </a:solidFill>
                <a:cs typeface="Calibri" panose="020F0502020204030204" pitchFamily="34" charset="0"/>
              </a:rPr>
              <a:t>Reduction in health resource utilization</a:t>
            </a:r>
          </a:p>
          <a:p>
            <a:pPr marL="1371600" lvl="3" indent="0">
              <a:buNone/>
            </a:pPr>
            <a:r>
              <a:rPr lang="en-US" sz="1800" dirty="0">
                <a:solidFill>
                  <a:prstClr val="black"/>
                </a:solidFill>
                <a:cs typeface="Calibri" panose="020F0502020204030204" pitchFamily="34" charset="0"/>
              </a:rPr>
              <a:t>	75.9% Reduction in ED visits</a:t>
            </a:r>
          </a:p>
          <a:p>
            <a:pPr marL="1371600" lvl="3" indent="0">
              <a:buNone/>
            </a:pPr>
            <a:r>
              <a:rPr lang="en-US" sz="1800" dirty="0">
                <a:solidFill>
                  <a:prstClr val="black"/>
                </a:solidFill>
                <a:cs typeface="Calibri" panose="020F0502020204030204" pitchFamily="34" charset="0"/>
              </a:rPr>
              <a:t>	71.4% Reduction in hospitalizations</a:t>
            </a:r>
          </a:p>
          <a:p>
            <a:pPr marL="1371600" lvl="3" indent="0">
              <a:buNone/>
            </a:pPr>
            <a:r>
              <a:rPr lang="en-US" sz="1800" dirty="0">
                <a:solidFill>
                  <a:prstClr val="black"/>
                </a:solidFill>
                <a:cs typeface="Calibri" panose="020F0502020204030204" pitchFamily="34" charset="0"/>
              </a:rPr>
              <a:t>	79.4% Reduction in hospital days</a:t>
            </a:r>
          </a:p>
          <a:p>
            <a:pPr marL="1371600" lvl="3" indent="0">
              <a:buNone/>
            </a:pPr>
            <a:r>
              <a:rPr lang="en-US" sz="1800" dirty="0">
                <a:solidFill>
                  <a:prstClr val="black"/>
                </a:solidFill>
                <a:cs typeface="Calibri" panose="020F0502020204030204" pitchFamily="34" charset="0"/>
              </a:rPr>
              <a:t>	53.4% Reduction in “rescue medications”</a:t>
            </a:r>
          </a:p>
          <a:p>
            <a:pPr marL="914400" lvl="2" indent="0">
              <a:buNone/>
            </a:pPr>
            <a:endParaRPr lang="en-US" sz="900" dirty="0">
              <a:solidFill>
                <a:prstClr val="black"/>
              </a:solidFill>
              <a:cs typeface="Calibri" panose="020F0502020204030204" pitchFamily="34" charset="0"/>
            </a:endParaRPr>
          </a:p>
          <a:p>
            <a:pPr marL="914400" lvl="2" indent="0">
              <a:buNone/>
            </a:pPr>
            <a:r>
              <a:rPr lang="en-US" sz="2200" dirty="0">
                <a:solidFill>
                  <a:prstClr val="black"/>
                </a:solidFill>
                <a:cs typeface="Calibri" panose="020F0502020204030204" pitchFamily="34" charset="0"/>
              </a:rPr>
              <a:t>Reduction in cost of care</a:t>
            </a:r>
          </a:p>
        </p:txBody>
      </p:sp>
      <p:sp>
        <p:nvSpPr>
          <p:cNvPr id="3" name="Up Arrow 2"/>
          <p:cNvSpPr/>
          <p:nvPr/>
        </p:nvSpPr>
        <p:spPr>
          <a:xfrm>
            <a:off x="2895323" y="2286000"/>
            <a:ext cx="242316" cy="304800"/>
          </a:xfrm>
          <a:prstGeom prst="up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own Arrow 3"/>
          <p:cNvSpPr/>
          <p:nvPr/>
        </p:nvSpPr>
        <p:spPr>
          <a:xfrm>
            <a:off x="2871146" y="2895600"/>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Down Arrow 7"/>
          <p:cNvSpPr/>
          <p:nvPr/>
        </p:nvSpPr>
        <p:spPr>
          <a:xfrm>
            <a:off x="2867337" y="3429000"/>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Down Arrow 8"/>
          <p:cNvSpPr/>
          <p:nvPr/>
        </p:nvSpPr>
        <p:spPr>
          <a:xfrm>
            <a:off x="2867060" y="3910954"/>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Down Arrow 9"/>
          <p:cNvSpPr/>
          <p:nvPr/>
        </p:nvSpPr>
        <p:spPr>
          <a:xfrm>
            <a:off x="2895600" y="5763490"/>
            <a:ext cx="252638" cy="304800"/>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959768693"/>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28600"/>
            <a:ext cx="9144000" cy="2041742"/>
          </a:xfrm>
          <a:prstGeom prst="rect">
            <a:avLst/>
          </a:prstGeom>
        </p:spPr>
      </p:pic>
      <p:sp>
        <p:nvSpPr>
          <p:cNvPr id="5" name="Rectangle 4"/>
          <p:cNvSpPr/>
          <p:nvPr/>
        </p:nvSpPr>
        <p:spPr>
          <a:xfrm>
            <a:off x="2514600" y="3200401"/>
            <a:ext cx="7315200" cy="1428083"/>
          </a:xfrm>
          <a:prstGeom prst="rect">
            <a:avLst/>
          </a:prstGeom>
        </p:spPr>
        <p:txBody>
          <a:bodyPr wrap="square">
            <a:spAutoFit/>
          </a:bodyPr>
          <a:lstStyle/>
          <a:p>
            <a:pPr algn="ctr" fontAlgn="base">
              <a:lnSpc>
                <a:spcPct val="90000"/>
              </a:lnSpc>
              <a:spcBef>
                <a:spcPct val="20000"/>
              </a:spcBef>
              <a:spcAft>
                <a:spcPct val="0"/>
              </a:spcAft>
              <a:defRPr/>
            </a:pPr>
            <a:r>
              <a:rPr lang="en-US" sz="2800" kern="0" dirty="0">
                <a:solidFill>
                  <a:prstClr val="black"/>
                </a:solidFill>
                <a:latin typeface="Calibri Light" panose="020F0302020204030204" pitchFamily="34" charset="0"/>
                <a:ea typeface="ＭＳ Ｐゴシック"/>
              </a:rPr>
              <a:t>The Asthma CarePartners program won the 2013 </a:t>
            </a:r>
          </a:p>
          <a:p>
            <a:pPr algn="ctr" fontAlgn="base">
              <a:lnSpc>
                <a:spcPct val="90000"/>
              </a:lnSpc>
              <a:spcBef>
                <a:spcPct val="20000"/>
              </a:spcBef>
              <a:spcAft>
                <a:spcPct val="0"/>
              </a:spcAft>
              <a:defRPr/>
            </a:pPr>
            <a:r>
              <a:rPr lang="en-US" sz="2800" kern="0" dirty="0">
                <a:solidFill>
                  <a:prstClr val="black"/>
                </a:solidFill>
                <a:latin typeface="Calibri Light" panose="020F0302020204030204" pitchFamily="34" charset="0"/>
                <a:ea typeface="ＭＳ Ｐゴシック"/>
              </a:rPr>
              <a:t>URAC Gold Best Practices Award in health care </a:t>
            </a:r>
          </a:p>
          <a:p>
            <a:pPr algn="ctr" fontAlgn="base">
              <a:lnSpc>
                <a:spcPct val="90000"/>
              </a:lnSpc>
              <a:spcBef>
                <a:spcPct val="20000"/>
              </a:spcBef>
              <a:spcAft>
                <a:spcPct val="0"/>
              </a:spcAft>
              <a:defRPr/>
            </a:pPr>
            <a:r>
              <a:rPr lang="en-US" sz="2800" kern="0" dirty="0">
                <a:solidFill>
                  <a:prstClr val="black"/>
                </a:solidFill>
                <a:latin typeface="Calibri Light" panose="020F0302020204030204" pitchFamily="34" charset="0"/>
                <a:ea typeface="ＭＳ Ｐゴシック"/>
              </a:rPr>
              <a:t>consumer engagement and protection.</a:t>
            </a:r>
          </a:p>
        </p:txBody>
      </p:sp>
    </p:spTree>
    <p:extLst>
      <p:ext uri="{BB962C8B-B14F-4D97-AF65-F5344CB8AC3E}">
        <p14:creationId xmlns:p14="http://schemas.microsoft.com/office/powerpoint/2010/main" val="30508015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847850" y="449264"/>
            <a:ext cx="8142288" cy="769937"/>
          </a:xfrm>
        </p:spPr>
        <p:txBody>
          <a:bodyPr/>
          <a:lstStyle/>
          <a:p>
            <a:r>
              <a:rPr lang="en-US" sz="2800" b="1" dirty="0"/>
              <a:t>President’s Task Force on Environmental Health Risks and Safety Risks to Children</a:t>
            </a:r>
          </a:p>
        </p:txBody>
      </p:sp>
      <p:sp>
        <p:nvSpPr>
          <p:cNvPr id="12291" name="Rectangle 3"/>
          <p:cNvSpPr>
            <a:spLocks noGrp="1" noChangeArrowheads="1"/>
          </p:cNvSpPr>
          <p:nvPr>
            <p:ph type="body" idx="4294967295"/>
          </p:nvPr>
        </p:nvSpPr>
        <p:spPr>
          <a:xfrm>
            <a:off x="1847850" y="1512233"/>
            <a:ext cx="8610600" cy="5381625"/>
          </a:xfrm>
        </p:spPr>
        <p:txBody>
          <a:bodyPr/>
          <a:lstStyle/>
          <a:p>
            <a:pPr marL="347472">
              <a:spcBef>
                <a:spcPts val="0"/>
              </a:spcBef>
              <a:spcAft>
                <a:spcPts val="0"/>
              </a:spcAft>
              <a:buNone/>
            </a:pPr>
            <a:r>
              <a:rPr lang="en-US" sz="2400" b="1" dirty="0"/>
              <a:t>Organization</a:t>
            </a:r>
            <a:r>
              <a:rPr lang="en-US" sz="2400" dirty="0"/>
              <a:t>: </a:t>
            </a:r>
          </a:p>
          <a:p>
            <a:pPr marL="347472">
              <a:spcAft>
                <a:spcPts val="0"/>
              </a:spcAft>
            </a:pPr>
            <a:r>
              <a:rPr lang="en-US" sz="2200" dirty="0" smtClean="0"/>
              <a:t>Cabinet </a:t>
            </a:r>
            <a:r>
              <a:rPr lang="en-US" sz="2200" dirty="0"/>
              <a:t>level, inter-agency task force co-chaired by the EPA Administrator and DHHS Secretary </a:t>
            </a:r>
          </a:p>
          <a:p>
            <a:pPr marL="347472">
              <a:spcBef>
                <a:spcPts val="0"/>
              </a:spcBef>
              <a:spcAft>
                <a:spcPts val="600"/>
              </a:spcAft>
              <a:buNone/>
            </a:pPr>
            <a:r>
              <a:rPr lang="en-US" sz="2400" b="1" dirty="0"/>
              <a:t>TF Mission</a:t>
            </a:r>
            <a:r>
              <a:rPr lang="en-US" sz="2400" dirty="0"/>
              <a:t>: </a:t>
            </a:r>
          </a:p>
          <a:p>
            <a:pPr marL="347472">
              <a:spcBef>
                <a:spcPts val="0"/>
              </a:spcBef>
              <a:spcAft>
                <a:spcPts val="600"/>
              </a:spcAft>
            </a:pPr>
            <a:r>
              <a:rPr lang="en-US" sz="2200" dirty="0"/>
              <a:t>Identify priority issues of environmental health and safety risks to children that can best be addressed through interagency efforts</a:t>
            </a:r>
          </a:p>
          <a:p>
            <a:pPr marL="347472">
              <a:spcBef>
                <a:spcPts val="0"/>
              </a:spcBef>
              <a:spcAft>
                <a:spcPts val="600"/>
              </a:spcAft>
            </a:pPr>
            <a:r>
              <a:rPr lang="en-US" sz="2200" dirty="0"/>
              <a:t>Recommend and implement interagency actions </a:t>
            </a:r>
          </a:p>
          <a:p>
            <a:pPr marL="347472">
              <a:spcBef>
                <a:spcPts val="0"/>
              </a:spcBef>
              <a:spcAft>
                <a:spcPts val="600"/>
              </a:spcAft>
            </a:pPr>
            <a:r>
              <a:rPr lang="en-US" sz="2200" dirty="0"/>
              <a:t>Communicate to federal, state, and local decision makers information to protect children from risks</a:t>
            </a:r>
          </a:p>
          <a:p>
            <a:pPr marL="347472">
              <a:spcBef>
                <a:spcPts val="0"/>
              </a:spcBef>
              <a:buNone/>
            </a:pPr>
            <a:r>
              <a:rPr lang="en-US" sz="2400" b="1" dirty="0"/>
              <a:t>Priority Areas: </a:t>
            </a:r>
          </a:p>
          <a:p>
            <a:pPr marL="347472">
              <a:spcBef>
                <a:spcPts val="0"/>
              </a:spcBef>
            </a:pPr>
            <a:r>
              <a:rPr lang="en-US" sz="2200" u="sng" dirty="0">
                <a:solidFill>
                  <a:srgbClr val="000000"/>
                </a:solidFill>
              </a:rPr>
              <a:t>Asthma Disparities    </a:t>
            </a:r>
          </a:p>
          <a:p>
            <a:pPr marL="347472">
              <a:spcBef>
                <a:spcPts val="0"/>
              </a:spcBef>
            </a:pPr>
            <a:r>
              <a:rPr lang="en-US" sz="2200" dirty="0"/>
              <a:t>Healthy Settings (e.g., healthy homes) </a:t>
            </a:r>
          </a:p>
          <a:p>
            <a:pPr marL="347472">
              <a:spcBef>
                <a:spcPts val="0"/>
              </a:spcBef>
            </a:pPr>
            <a:r>
              <a:rPr lang="en-US" sz="2200" dirty="0"/>
              <a:t>Chemical Exposures</a:t>
            </a:r>
          </a:p>
          <a:p>
            <a:pPr marL="347472">
              <a:spcBef>
                <a:spcPts val="0"/>
              </a:spcBef>
            </a:pPr>
            <a:r>
              <a:rPr lang="en-US" sz="2200" dirty="0"/>
              <a:t>Climate Change</a:t>
            </a:r>
          </a:p>
          <a:p>
            <a:pPr marL="347472">
              <a:spcBef>
                <a:spcPts val="0"/>
              </a:spcBef>
            </a:pPr>
            <a:endParaRPr lang="en-US" sz="2300" u="sng" dirty="0">
              <a:solidFill>
                <a:srgbClr val="000000"/>
              </a:solidFill>
            </a:endParaRPr>
          </a:p>
          <a:p>
            <a:pPr marL="347472">
              <a:spcBef>
                <a:spcPts val="0"/>
              </a:spcBef>
            </a:pPr>
            <a:endParaRPr lang="en-US" dirty="0" smtClean="0"/>
          </a:p>
          <a:p>
            <a:pPr marL="4572" indent="0">
              <a:spcBef>
                <a:spcPts val="0"/>
              </a:spcBef>
              <a:buNone/>
            </a:pPr>
            <a:endParaRPr lang="en-US" dirty="0" smtClean="0"/>
          </a:p>
        </p:txBody>
      </p:sp>
    </p:spTree>
    <p:extLst>
      <p:ext uri="{BB962C8B-B14F-4D97-AF65-F5344CB8AC3E}">
        <p14:creationId xmlns:p14="http://schemas.microsoft.com/office/powerpoint/2010/main" val="2708178683"/>
      </p:ext>
    </p:extLst>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399594" y="2371044"/>
            <a:ext cx="2282613" cy="646331"/>
          </a:xfrm>
          <a:prstGeom prst="rect">
            <a:avLst/>
          </a:prstGeom>
          <a:noFill/>
        </p:spPr>
        <p:txBody>
          <a:bodyPr wrap="none" rtlCol="0">
            <a:spAutoFit/>
          </a:bodyPr>
          <a:lstStyle/>
          <a:p>
            <a:r>
              <a:rPr lang="en-US" sz="3600" dirty="0">
                <a:solidFill>
                  <a:prstClr val="black"/>
                </a:solidFill>
              </a:rPr>
              <a:t>Questions?</a:t>
            </a:r>
          </a:p>
        </p:txBody>
      </p:sp>
      <p:sp>
        <p:nvSpPr>
          <p:cNvPr id="5" name="TextBox 4"/>
          <p:cNvSpPr txBox="1"/>
          <p:nvPr/>
        </p:nvSpPr>
        <p:spPr>
          <a:xfrm>
            <a:off x="978568" y="3481947"/>
            <a:ext cx="4438431" cy="1631216"/>
          </a:xfrm>
          <a:prstGeom prst="rect">
            <a:avLst/>
          </a:prstGeom>
          <a:noFill/>
        </p:spPr>
        <p:txBody>
          <a:bodyPr wrap="square" rtlCol="0">
            <a:spAutoFit/>
          </a:bodyPr>
          <a:lstStyle/>
          <a:p>
            <a:r>
              <a:rPr lang="en-US" sz="2500" dirty="0">
                <a:solidFill>
                  <a:prstClr val="black"/>
                </a:solidFill>
              </a:rPr>
              <a:t>Barbara Hay </a:t>
            </a:r>
          </a:p>
          <a:p>
            <a:r>
              <a:rPr lang="en-US" sz="2500" dirty="0">
                <a:solidFill>
                  <a:prstClr val="black"/>
                </a:solidFill>
              </a:rPr>
              <a:t>	BHay@fhnchicago.com</a:t>
            </a:r>
          </a:p>
          <a:p>
            <a:r>
              <a:rPr lang="en-US" sz="2500" dirty="0">
                <a:solidFill>
                  <a:prstClr val="black"/>
                </a:solidFill>
              </a:rPr>
              <a:t>Julie Kuhn</a:t>
            </a:r>
          </a:p>
          <a:p>
            <a:r>
              <a:rPr lang="en-US" sz="2500" dirty="0">
                <a:solidFill>
                  <a:prstClr val="black"/>
                </a:solidFill>
              </a:rPr>
              <a:t>	Julie.Kuhn@sinai.org</a:t>
            </a:r>
          </a:p>
        </p:txBody>
      </p:sp>
    </p:spTree>
    <p:extLst>
      <p:ext uri="{BB962C8B-B14F-4D97-AF65-F5344CB8AC3E}">
        <p14:creationId xmlns:p14="http://schemas.microsoft.com/office/powerpoint/2010/main" val="147085559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Payer’s Perspective Panel</a:t>
            </a:r>
          </a:p>
        </p:txBody>
      </p:sp>
      <p:sp>
        <p:nvSpPr>
          <p:cNvPr id="7" name="Rectangle 6"/>
          <p:cNvSpPr/>
          <p:nvPr/>
        </p:nvSpPr>
        <p:spPr>
          <a:xfrm>
            <a:off x="-22861" y="2540668"/>
            <a:ext cx="12237721" cy="2554545"/>
          </a:xfrm>
          <a:prstGeom prst="rect">
            <a:avLst/>
          </a:prstGeom>
        </p:spPr>
        <p:txBody>
          <a:bodyPr wrap="square">
            <a:spAutoFit/>
          </a:bodyPr>
          <a:lstStyle/>
          <a:p>
            <a:pPr algn="ctr"/>
            <a:r>
              <a:rPr lang="en-US" sz="4000" dirty="0"/>
              <a:t>Patricia Guerra-Garcia, M.D., F.A.C.P.</a:t>
            </a:r>
          </a:p>
          <a:p>
            <a:pPr algn="ctr"/>
            <a:r>
              <a:rPr lang="en-US" sz="4000" dirty="0"/>
              <a:t>Chief Medical Officer</a:t>
            </a:r>
          </a:p>
          <a:p>
            <a:pPr algn="ctr"/>
            <a:r>
              <a:rPr lang="en-US" sz="4000" dirty="0"/>
              <a:t>Aetna Better Health</a:t>
            </a:r>
          </a:p>
          <a:p>
            <a:pPr algn="ctr"/>
            <a:endParaRPr lang="en-US" sz="4000" dirty="0"/>
          </a:p>
        </p:txBody>
      </p:sp>
    </p:spTree>
    <p:extLst>
      <p:ext uri="{BB962C8B-B14F-4D97-AF65-F5344CB8AC3E}">
        <p14:creationId xmlns:p14="http://schemas.microsoft.com/office/powerpoint/2010/main" val="265510991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964055" y="1720858"/>
            <a:ext cx="6967728" cy="784830"/>
          </a:xfrm>
          <a:prstGeom prst="rect">
            <a:avLst/>
          </a:prstGeom>
          <a:noFill/>
        </p:spPr>
        <p:txBody>
          <a:bodyPr wrap="square" rtlCol="0">
            <a:spAutoFit/>
          </a:bodyPr>
          <a:lstStyle/>
          <a:p>
            <a:pPr fontAlgn="base">
              <a:spcBef>
                <a:spcPct val="0"/>
              </a:spcBef>
              <a:spcAft>
                <a:spcPct val="0"/>
              </a:spcAft>
            </a:pPr>
            <a:r>
              <a:rPr lang="en-US" sz="4500" b="1" dirty="0">
                <a:solidFill>
                  <a:srgbClr val="7D3F98"/>
                </a:solidFill>
              </a:rPr>
              <a:t>AETNA BETTER HEALTH</a:t>
            </a:r>
            <a:r>
              <a:rPr lang="en-US" sz="4500" b="1" baseline="30000" dirty="0">
                <a:solidFill>
                  <a:srgbClr val="7D3F98"/>
                </a:solidFill>
              </a:rPr>
              <a:t>®</a:t>
            </a:r>
            <a:endParaRPr lang="en-US" sz="4500" baseline="30000" dirty="0">
              <a:solidFill>
                <a:srgbClr val="7D3F98"/>
              </a:solidFill>
            </a:endParaRPr>
          </a:p>
        </p:txBody>
      </p:sp>
      <p:sp>
        <p:nvSpPr>
          <p:cNvPr id="21" name="Rectangle 4"/>
          <p:cNvSpPr>
            <a:spLocks noGrp="1" noChangeArrowheads="1"/>
          </p:cNvSpPr>
          <p:nvPr>
            <p:ph type="ctrTitle" idx="4294967295"/>
          </p:nvPr>
        </p:nvSpPr>
        <p:spPr>
          <a:xfrm>
            <a:off x="1958150" y="2809876"/>
            <a:ext cx="8271701" cy="1971675"/>
          </a:xfrm>
        </p:spPr>
        <p:txBody>
          <a:bodyPr>
            <a:noAutofit/>
          </a:bodyPr>
          <a:lstStyle>
            <a:lvl1pPr>
              <a:defRPr sz="3500" b="0">
                <a:solidFill>
                  <a:schemeClr val="bg1"/>
                </a:solidFill>
                <a:latin typeface="+mn-lt"/>
              </a:defRPr>
            </a:lvl1pPr>
          </a:lstStyle>
          <a:p>
            <a:r>
              <a:rPr lang="en-US" sz="4000" dirty="0"/>
              <a:t>Philadelphia Summit on Pediatric Home Asthma Interventions</a:t>
            </a:r>
          </a:p>
        </p:txBody>
      </p:sp>
      <p:sp>
        <p:nvSpPr>
          <p:cNvPr id="7" name="Rectangle 4"/>
          <p:cNvSpPr>
            <a:spLocks noGrp="1" noChangeArrowheads="1"/>
          </p:cNvSpPr>
          <p:nvPr>
            <p:ph type="dt" sz="half" idx="4294967295"/>
          </p:nvPr>
        </p:nvSpPr>
        <p:spPr>
          <a:xfrm>
            <a:off x="1964055" y="5229225"/>
            <a:ext cx="3962400" cy="541338"/>
          </a:xfrm>
          <a:prstGeom prst="rect">
            <a:avLst/>
          </a:prstGeom>
        </p:spPr>
        <p:txBody>
          <a:bodyPr/>
          <a:lstStyle/>
          <a:p>
            <a:pPr fontAlgn="base">
              <a:spcBef>
                <a:spcPct val="0"/>
              </a:spcBef>
              <a:spcAft>
                <a:spcPct val="0"/>
              </a:spcAft>
            </a:pPr>
            <a:r>
              <a:rPr lang="en-US" dirty="0">
                <a:solidFill>
                  <a:srgbClr val="000000"/>
                </a:solidFill>
              </a:rPr>
              <a:t>June 26, 2015</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393193"/>
            <a:ext cx="2935224" cy="767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5"/>
          <p:cNvSpPr txBox="1">
            <a:spLocks noChangeArrowheads="1"/>
          </p:cNvSpPr>
          <p:nvPr/>
        </p:nvSpPr>
        <p:spPr>
          <a:xfrm>
            <a:off x="1964055" y="4313301"/>
            <a:ext cx="7696200" cy="475488"/>
          </a:xfrm>
          <a:prstGeom prst="rect">
            <a:avLst/>
          </a:prstGeom>
        </p:spPr>
        <p:txBody>
          <a:bodyPr/>
          <a:lstStyle>
            <a:lvl1pPr algn="l" rtl="0" fontAlgn="base">
              <a:spcBef>
                <a:spcPct val="20000"/>
              </a:spcBef>
              <a:spcAft>
                <a:spcPct val="0"/>
              </a:spcAft>
              <a:defRPr sz="2500" b="1">
                <a:solidFill>
                  <a:schemeClr val="tx1"/>
                </a:solidFill>
                <a:latin typeface="+mn-lt"/>
                <a:ea typeface="+mn-ea"/>
                <a:cs typeface="+mn-cs"/>
              </a:defRPr>
            </a:lvl1pPr>
            <a:lvl2pPr marL="1588" algn="l" rtl="0" fontAlgn="base">
              <a:spcBef>
                <a:spcPct val="20000"/>
              </a:spcBef>
              <a:spcAft>
                <a:spcPct val="0"/>
              </a:spcAft>
              <a:defRPr sz="2000">
                <a:solidFill>
                  <a:schemeClr val="tx1"/>
                </a:solidFill>
                <a:latin typeface="+mn-lt"/>
              </a:defRPr>
            </a:lvl2pPr>
            <a:lvl3pPr marL="234950" indent="-231775" algn="l" rtl="0" fontAlgn="base">
              <a:spcBef>
                <a:spcPct val="20000"/>
              </a:spcBef>
              <a:spcAft>
                <a:spcPct val="0"/>
              </a:spcAft>
              <a:buChar char="•"/>
              <a:defRPr sz="2000">
                <a:solidFill>
                  <a:schemeClr val="tx1"/>
                </a:solidFill>
                <a:latin typeface="+mn-lt"/>
              </a:defRPr>
            </a:lvl3pPr>
            <a:lvl4pPr marL="457200" indent="-222250" algn="l" rtl="0" fontAlgn="base">
              <a:spcBef>
                <a:spcPct val="20000"/>
              </a:spcBef>
              <a:spcAft>
                <a:spcPct val="0"/>
              </a:spcAft>
              <a:buFont typeface="Calibri" pitchFamily="34" charset="0"/>
              <a:buChar char="─"/>
              <a:defRPr sz="2000">
                <a:solidFill>
                  <a:schemeClr val="tx1"/>
                </a:solidFill>
                <a:latin typeface="+mn-lt"/>
              </a:defRPr>
            </a:lvl4pPr>
            <a:lvl5pPr marL="692150" indent="-234950" algn="l" rtl="0" fontAlgn="base">
              <a:spcBef>
                <a:spcPct val="20000"/>
              </a:spcBef>
              <a:spcAft>
                <a:spcPct val="0"/>
              </a:spcAft>
              <a:buChar char="•"/>
              <a:defRPr sz="2000">
                <a:solidFill>
                  <a:schemeClr val="tx1"/>
                </a:solidFill>
                <a:latin typeface="+mn-lt"/>
              </a:defRPr>
            </a:lvl5pPr>
            <a:lvl6pPr marL="1828800" indent="-228600" algn="l" rtl="0" fontAlgn="base">
              <a:spcBef>
                <a:spcPct val="20000"/>
              </a:spcBef>
              <a:spcAft>
                <a:spcPct val="0"/>
              </a:spcAft>
              <a:buChar char="•"/>
              <a:defRPr sz="2000">
                <a:solidFill>
                  <a:schemeClr val="tx1"/>
                </a:solidFill>
                <a:latin typeface="+mn-lt"/>
              </a:defRPr>
            </a:lvl6pPr>
            <a:lvl7pPr marL="2286000" indent="-228600" algn="l" rtl="0" fontAlgn="base">
              <a:spcBef>
                <a:spcPct val="20000"/>
              </a:spcBef>
              <a:spcAft>
                <a:spcPct val="0"/>
              </a:spcAft>
              <a:buChar char="•"/>
              <a:defRPr sz="2000">
                <a:solidFill>
                  <a:schemeClr val="tx1"/>
                </a:solidFill>
                <a:latin typeface="+mn-lt"/>
              </a:defRPr>
            </a:lvl7pPr>
            <a:lvl8pPr marL="2743200" indent="-228600" algn="l" rtl="0" fontAlgn="base">
              <a:spcBef>
                <a:spcPct val="20000"/>
              </a:spcBef>
              <a:spcAft>
                <a:spcPct val="0"/>
              </a:spcAft>
              <a:buChar char="•"/>
              <a:defRPr sz="2000">
                <a:solidFill>
                  <a:schemeClr val="tx1"/>
                </a:solidFill>
                <a:latin typeface="+mn-lt"/>
              </a:defRPr>
            </a:lvl8pPr>
            <a:lvl9pPr marL="3200400" indent="-228600" algn="l" rtl="0" fontAlgn="base">
              <a:spcBef>
                <a:spcPct val="20000"/>
              </a:spcBef>
              <a:spcAft>
                <a:spcPct val="0"/>
              </a:spcAft>
              <a:buChar char="•"/>
              <a:defRPr sz="2000">
                <a:solidFill>
                  <a:schemeClr val="tx1"/>
                </a:solidFill>
                <a:latin typeface="+mn-lt"/>
              </a:defRPr>
            </a:lvl9pPr>
          </a:lstStyle>
          <a:p>
            <a:r>
              <a:rPr lang="en-US" kern="0" dirty="0">
                <a:solidFill>
                  <a:srgbClr val="000000"/>
                </a:solidFill>
              </a:rPr>
              <a:t>Patricia Guerra-Garcia, M.D., F.A.C.P.</a:t>
            </a:r>
          </a:p>
          <a:p>
            <a:endParaRPr lang="en-US" kern="0" dirty="0">
              <a:solidFill>
                <a:srgbClr val="000000"/>
              </a:solidFill>
            </a:endParaRPr>
          </a:p>
        </p:txBody>
      </p:sp>
    </p:spTree>
    <p:extLst>
      <p:ext uri="{BB962C8B-B14F-4D97-AF65-F5344CB8AC3E}">
        <p14:creationId xmlns:p14="http://schemas.microsoft.com/office/powerpoint/2010/main" val="251410069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73111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dirty="0" smtClean="0">
                <a:solidFill>
                  <a:srgbClr val="7D3F98"/>
                </a:solidFill>
              </a:rPr>
              <a:t>Who and where we serve</a:t>
            </a:r>
            <a:endParaRPr lang="en-US" dirty="0">
              <a:solidFill>
                <a:srgbClr val="7D3F98"/>
              </a:solidFill>
            </a:endParaRPr>
          </a:p>
        </p:txBody>
      </p:sp>
      <p:sp>
        <p:nvSpPr>
          <p:cNvPr id="8" name="Slide Number Placeholder 5"/>
          <p:cNvSpPr>
            <a:spLocks noGrp="1"/>
          </p:cNvSpPr>
          <p:nvPr>
            <p:ph type="sldNum" sz="quarter" idx="11"/>
          </p:nvPr>
        </p:nvSpPr>
        <p:spPr/>
        <p:txBody>
          <a:bodyPr/>
          <a:lstStyle/>
          <a:p>
            <a:fld id="{4DD4BBD9-4E8D-4E60-81DB-B90C014CC7F3}" type="slidenum">
              <a:rPr lang="en-US">
                <a:solidFill>
                  <a:srgbClr val="000000"/>
                </a:solidFill>
              </a:rPr>
              <a:pPr/>
              <a:t>144</a:t>
            </a:fld>
            <a:endParaRPr lang="en-US" dirty="0">
              <a:solidFill>
                <a:srgbClr val="000000"/>
              </a:solidFill>
            </a:endParaRPr>
          </a:p>
        </p:txBody>
      </p:sp>
      <p:sp>
        <p:nvSpPr>
          <p:cNvPr id="5" name="Content Placeholder 4"/>
          <p:cNvSpPr txBox="1">
            <a:spLocks noGrp="1"/>
          </p:cNvSpPr>
          <p:nvPr>
            <p:ph idx="1"/>
          </p:nvPr>
        </p:nvSpPr>
        <p:spPr>
          <a:xfrm>
            <a:off x="1766614" y="1860550"/>
            <a:ext cx="3587750" cy="4228850"/>
          </a:xfrm>
          <a:prstGeom prst="rect">
            <a:avLst/>
          </a:prstGeom>
          <a:noFill/>
        </p:spPr>
        <p:txBody>
          <a:bodyPr wrap="square" rtlCol="0">
            <a:spAutoFit/>
          </a:bodyPr>
          <a:lstStyle/>
          <a:p>
            <a:r>
              <a:rPr lang="en-US" sz="2400" dirty="0"/>
              <a:t>Aetna Better Health (ABH) serves:</a:t>
            </a:r>
          </a:p>
          <a:p>
            <a:pPr marL="285750" indent="-285750">
              <a:buFont typeface="Arial" panose="020B0604020202020204" pitchFamily="34" charset="0"/>
              <a:buChar char="•"/>
            </a:pPr>
            <a:r>
              <a:rPr lang="en-US" sz="2400" dirty="0"/>
              <a:t>More than 170,000 members</a:t>
            </a:r>
          </a:p>
          <a:p>
            <a:pPr marL="285750" indent="-285750">
              <a:buFont typeface="Arial" panose="020B0604020202020204" pitchFamily="34" charset="0"/>
              <a:buChar char="•"/>
            </a:pPr>
            <a:r>
              <a:rPr lang="en-US" sz="2400" dirty="0"/>
              <a:t>In all PA zones</a:t>
            </a:r>
          </a:p>
          <a:p>
            <a:pPr marL="285750" indent="-285750">
              <a:buFont typeface="Arial" panose="020B0604020202020204" pitchFamily="34" charset="0"/>
              <a:buChar char="•"/>
            </a:pPr>
            <a:r>
              <a:rPr lang="en-US" sz="2400" dirty="0"/>
              <a:t>Over 100 network hospitals</a:t>
            </a:r>
          </a:p>
          <a:p>
            <a:endParaRPr lang="en-US" sz="2400" dirty="0"/>
          </a:p>
          <a:p>
            <a:pPr marL="285750" indent="-285750">
              <a:buFont typeface="Arial" panose="020B0604020202020204" pitchFamily="34" charset="0"/>
              <a:buChar char="•"/>
            </a:pPr>
            <a:endParaRPr lang="en-US" sz="2400" dirty="0"/>
          </a:p>
          <a:p>
            <a:endParaRPr lang="en-US" sz="24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3219" y="1362075"/>
            <a:ext cx="5444781" cy="4405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908440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D3F98"/>
                </a:solidFill>
              </a:rPr>
              <a:t>Aetna Better Health asthma statistics</a:t>
            </a:r>
            <a:endParaRPr lang="en-US" dirty="0">
              <a:solidFill>
                <a:srgbClr val="7D3F98"/>
              </a:solidFill>
            </a:endParaRPr>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145</a:t>
            </a:fld>
            <a:endParaRPr lang="en-US" dirty="0">
              <a:solidFill>
                <a:srgbClr val="000000"/>
              </a:solidFil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78392" y="1800226"/>
            <a:ext cx="7928645" cy="3461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936121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D3F98"/>
                </a:solidFill>
              </a:rPr>
              <a:t>Incidence of asthma versus other diagnoses in high-risk members</a:t>
            </a:r>
            <a:endParaRPr lang="en-US" dirty="0">
              <a:solidFill>
                <a:srgbClr val="7D3F98"/>
              </a:solidFill>
            </a:endParaRPr>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US" dirty="0"/>
              <a:t>23% of </a:t>
            </a:r>
            <a:r>
              <a:rPr lang="en-US" dirty="0" smtClean="0"/>
              <a:t>ABH’s </a:t>
            </a:r>
            <a:r>
              <a:rPr lang="en-US" dirty="0"/>
              <a:t>Medicaid </a:t>
            </a:r>
            <a:r>
              <a:rPr lang="en-US" dirty="0" smtClean="0"/>
              <a:t>high-risk </a:t>
            </a:r>
            <a:r>
              <a:rPr lang="en-US" dirty="0"/>
              <a:t>members have </a:t>
            </a:r>
            <a:r>
              <a:rPr lang="en-US" dirty="0" smtClean="0"/>
              <a:t>asthma</a:t>
            </a:r>
          </a:p>
          <a:p>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146</a:t>
            </a:fld>
            <a:endParaRPr lang="en-US" dirty="0">
              <a:solidFill>
                <a:srgbClr val="000000"/>
              </a:solidFill>
            </a:endParaRPr>
          </a:p>
        </p:txBody>
      </p:sp>
      <p:graphicFrame>
        <p:nvGraphicFramePr>
          <p:cNvPr id="5" name="Chart 4"/>
          <p:cNvGraphicFramePr/>
          <p:nvPr>
            <p:extLst/>
          </p:nvPr>
        </p:nvGraphicFramePr>
        <p:xfrm>
          <a:off x="3190876" y="2562226"/>
          <a:ext cx="6577177" cy="35053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503686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D3F98"/>
                </a:solidFill>
              </a:rPr>
              <a:t>High-risk </a:t>
            </a:r>
            <a:r>
              <a:rPr lang="en-US" dirty="0">
                <a:solidFill>
                  <a:srgbClr val="7D3F98"/>
                </a:solidFill>
              </a:rPr>
              <a:t>i</a:t>
            </a:r>
            <a:r>
              <a:rPr lang="en-US" dirty="0" smtClean="0">
                <a:solidFill>
                  <a:srgbClr val="7D3F98"/>
                </a:solidFill>
              </a:rPr>
              <a:t>ntensive </a:t>
            </a:r>
            <a:r>
              <a:rPr lang="en-US" dirty="0">
                <a:solidFill>
                  <a:srgbClr val="7D3F98"/>
                </a:solidFill>
              </a:rPr>
              <a:t>c</a:t>
            </a:r>
            <a:r>
              <a:rPr lang="en-US" dirty="0" smtClean="0">
                <a:solidFill>
                  <a:srgbClr val="7D3F98"/>
                </a:solidFill>
              </a:rPr>
              <a:t>ase </a:t>
            </a:r>
            <a:r>
              <a:rPr lang="en-US" dirty="0">
                <a:solidFill>
                  <a:srgbClr val="7D3F98"/>
                </a:solidFill>
              </a:rPr>
              <a:t>m</a:t>
            </a:r>
            <a:r>
              <a:rPr lang="en-US" dirty="0" smtClean="0">
                <a:solidFill>
                  <a:srgbClr val="7D3F98"/>
                </a:solidFill>
              </a:rPr>
              <a:t>anagement</a:t>
            </a:r>
            <a:endParaRPr lang="en-US" dirty="0">
              <a:solidFill>
                <a:srgbClr val="7D3F98"/>
              </a:solidFill>
            </a:endParaRPr>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147</a:t>
            </a:fld>
            <a:endParaRPr lang="en-US" dirty="0">
              <a:solidFill>
                <a:srgbClr val="000000"/>
              </a:solidFill>
            </a:endParaRPr>
          </a:p>
        </p:txBody>
      </p:sp>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69459" y="2543176"/>
            <a:ext cx="8388062" cy="1784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2275" y="3571875"/>
            <a:ext cx="317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2250" y="3571875"/>
            <a:ext cx="317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465927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D3F98"/>
                </a:solidFill>
              </a:rPr>
              <a:t>Asthma </a:t>
            </a:r>
            <a:r>
              <a:rPr lang="en-US" dirty="0" smtClean="0">
                <a:solidFill>
                  <a:srgbClr val="7D3F98"/>
                </a:solidFill>
              </a:rPr>
              <a:t>interventions</a:t>
            </a:r>
            <a:endParaRPr lang="en-US" dirty="0">
              <a:solidFill>
                <a:srgbClr val="7D3F98"/>
              </a:solidFill>
            </a:endParaRPr>
          </a:p>
        </p:txBody>
      </p:sp>
      <p:sp>
        <p:nvSpPr>
          <p:cNvPr id="3" name="Content Placeholder 2"/>
          <p:cNvSpPr>
            <a:spLocks noGrp="1"/>
          </p:cNvSpPr>
          <p:nvPr>
            <p:ph idx="1"/>
          </p:nvPr>
        </p:nvSpPr>
        <p:spPr/>
        <p:txBody>
          <a:bodyPr/>
          <a:lstStyle/>
          <a:p>
            <a:pPr marL="742950" lvl="1" indent="-285750">
              <a:buFont typeface="Arial" panose="020B0604020202020204" pitchFamily="34" charset="0"/>
              <a:buChar char="•"/>
            </a:pPr>
            <a:r>
              <a:rPr lang="en-US" sz="2400" dirty="0"/>
              <a:t>Disease Management</a:t>
            </a:r>
          </a:p>
          <a:p>
            <a:pPr marL="457200" lvl="1"/>
            <a:endParaRPr lang="en-US" sz="2200" dirty="0"/>
          </a:p>
          <a:p>
            <a:pPr marL="742950" lvl="1" indent="-285750">
              <a:buFont typeface="Arial" panose="020B0604020202020204" pitchFamily="34" charset="0"/>
              <a:buChar char="•"/>
            </a:pPr>
            <a:r>
              <a:rPr lang="en-US" sz="2400" dirty="0"/>
              <a:t>Case Management</a:t>
            </a:r>
          </a:p>
          <a:p>
            <a:pPr marL="742950" lvl="1" indent="-285750">
              <a:buFont typeface="Arial" panose="020B0604020202020204" pitchFamily="34" charset="0"/>
              <a:buChar char="•"/>
            </a:pPr>
            <a:endParaRPr lang="en-US" sz="2400" dirty="0"/>
          </a:p>
          <a:p>
            <a:pPr marL="742950" lvl="1" indent="-285750">
              <a:buFont typeface="Arial" panose="020B0604020202020204" pitchFamily="34" charset="0"/>
              <a:buChar char="•"/>
            </a:pPr>
            <a:r>
              <a:rPr lang="en-US" sz="2400" dirty="0"/>
              <a:t>Community Health Worker Programs</a:t>
            </a:r>
          </a:p>
          <a:p>
            <a:pPr marL="1258888" lvl="1" indent="-342900">
              <a:buFont typeface="Calibri" panose="020F0502020204030204" pitchFamily="34" charset="0"/>
              <a:buChar char="−"/>
            </a:pPr>
            <a:r>
              <a:rPr lang="en-US" sz="2400" dirty="0"/>
              <a:t>CHOP</a:t>
            </a:r>
          </a:p>
          <a:p>
            <a:pPr marL="1258888" lvl="1" indent="-342900">
              <a:buFont typeface="Calibri" panose="020F0502020204030204" pitchFamily="34" charset="0"/>
              <a:buChar char="−"/>
            </a:pPr>
            <a:r>
              <a:rPr lang="en-US" sz="2400" dirty="0"/>
              <a:t>Esperanza FQHC</a:t>
            </a:r>
          </a:p>
          <a:p>
            <a:pPr marL="457200" lvl="1"/>
            <a:endParaRPr lang="en-US" sz="2200" dirty="0"/>
          </a:p>
          <a:p>
            <a:pPr marL="742950" lvl="1" indent="-285750">
              <a:buFont typeface="Arial" panose="020B0604020202020204" pitchFamily="34" charset="0"/>
              <a:buChar char="•"/>
            </a:pPr>
            <a:r>
              <a:rPr lang="en-US" sz="2400" dirty="0"/>
              <a:t>Other Community-Based Programs</a:t>
            </a:r>
          </a:p>
          <a:p>
            <a:pPr marL="457200" lvl="1"/>
            <a:endParaRPr lang="en-US" sz="2200" dirty="0"/>
          </a:p>
          <a:p>
            <a:endParaRPr lang="en-US" dirty="0"/>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148</a:t>
            </a:fld>
            <a:endParaRPr lang="en-US" dirty="0">
              <a:solidFill>
                <a:srgbClr val="000000"/>
              </a:solidFill>
            </a:endParaRPr>
          </a:p>
        </p:txBody>
      </p:sp>
    </p:spTree>
    <p:extLst>
      <p:ext uri="{BB962C8B-B14F-4D97-AF65-F5344CB8AC3E}">
        <p14:creationId xmlns:p14="http://schemas.microsoft.com/office/powerpoint/2010/main" val="350035859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D3F98"/>
                </a:solidFill>
              </a:rPr>
              <a:t>Results and next steps</a:t>
            </a:r>
            <a:endParaRPr lang="en-US" dirty="0">
              <a:solidFill>
                <a:srgbClr val="7D3F98"/>
              </a:solidFill>
            </a:endParaRPr>
          </a:p>
        </p:txBody>
      </p:sp>
      <p:sp>
        <p:nvSpPr>
          <p:cNvPr id="3" name="Content Placeholder 2"/>
          <p:cNvSpPr>
            <a:spLocks noGrp="1"/>
          </p:cNvSpPr>
          <p:nvPr>
            <p:ph idx="1"/>
          </p:nvPr>
        </p:nvSpPr>
        <p:spPr/>
        <p:txBody>
          <a:bodyPr/>
          <a:lstStyle/>
          <a:p>
            <a:pPr marL="285750" indent="-285750">
              <a:spcBef>
                <a:spcPct val="0"/>
              </a:spcBef>
              <a:buFont typeface="Arial" panose="020B0604020202020204" pitchFamily="34" charset="0"/>
              <a:buChar char="•"/>
            </a:pPr>
            <a:endParaRPr lang="en-US" sz="2400" b="0" kern="1200" dirty="0">
              <a:solidFill>
                <a:srgbClr val="000000"/>
              </a:solidFill>
            </a:endParaRPr>
          </a:p>
          <a:p>
            <a:pPr marL="285750" indent="-285750">
              <a:spcBef>
                <a:spcPct val="0"/>
              </a:spcBef>
              <a:buFont typeface="Arial" panose="020B0604020202020204" pitchFamily="34" charset="0"/>
              <a:buChar char="•"/>
            </a:pPr>
            <a:r>
              <a:rPr lang="en-US" sz="2400" b="0" kern="1200" dirty="0">
                <a:solidFill>
                  <a:srgbClr val="000000"/>
                </a:solidFill>
              </a:rPr>
              <a:t>15% of ER visits have an asthma diagnosis</a:t>
            </a:r>
          </a:p>
          <a:p>
            <a:pPr marL="285750" indent="-285750">
              <a:spcBef>
                <a:spcPct val="0"/>
              </a:spcBef>
              <a:buFont typeface="Arial" panose="020B0604020202020204" pitchFamily="34" charset="0"/>
              <a:buChar char="•"/>
            </a:pPr>
            <a:endParaRPr lang="en-US" sz="2400" b="0" kern="1200" dirty="0">
              <a:solidFill>
                <a:srgbClr val="000000"/>
              </a:solidFill>
            </a:endParaRPr>
          </a:p>
          <a:p>
            <a:pPr marL="285750" indent="-285750">
              <a:spcBef>
                <a:spcPct val="0"/>
              </a:spcBef>
              <a:buFont typeface="Arial" panose="020B0604020202020204" pitchFamily="34" charset="0"/>
              <a:buChar char="•"/>
            </a:pPr>
            <a:r>
              <a:rPr lang="en-US" sz="2400" b="0" kern="1200" dirty="0">
                <a:solidFill>
                  <a:srgbClr val="000000"/>
                </a:solidFill>
              </a:rPr>
              <a:t>ABH in alignment with regulatory State leadership and providers</a:t>
            </a:r>
          </a:p>
          <a:p>
            <a:pPr marL="285750" indent="-285750">
              <a:spcBef>
                <a:spcPct val="0"/>
              </a:spcBef>
              <a:buFont typeface="Arial" panose="020B0604020202020204" pitchFamily="34" charset="0"/>
              <a:buChar char="•"/>
            </a:pPr>
            <a:endParaRPr lang="en-US" sz="2400" b="0" kern="1200" dirty="0">
              <a:solidFill>
                <a:srgbClr val="000000"/>
              </a:solidFill>
            </a:endParaRPr>
          </a:p>
          <a:p>
            <a:pPr marL="285750" indent="-285750">
              <a:spcBef>
                <a:spcPct val="0"/>
              </a:spcBef>
              <a:buFont typeface="Arial" panose="020B0604020202020204" pitchFamily="34" charset="0"/>
              <a:buChar char="•"/>
            </a:pPr>
            <a:r>
              <a:rPr lang="en-US" sz="2400" b="0" kern="1200" dirty="0">
                <a:solidFill>
                  <a:srgbClr val="000000"/>
                </a:solidFill>
              </a:rPr>
              <a:t>Research shows positive outcomes using community health workers</a:t>
            </a:r>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149</a:t>
            </a:fld>
            <a:endParaRPr lang="en-US" dirty="0">
              <a:solidFill>
                <a:srgbClr val="000000"/>
              </a:solidFill>
            </a:endParaRPr>
          </a:p>
        </p:txBody>
      </p:sp>
    </p:spTree>
    <p:extLst>
      <p:ext uri="{BB962C8B-B14F-4D97-AF65-F5344CB8AC3E}">
        <p14:creationId xmlns:p14="http://schemas.microsoft.com/office/powerpoint/2010/main" val="2857439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Racial disparities across childhood asthma outcomes, children 0-17 years</a:t>
            </a:r>
            <a:endParaRPr lang="en-US" dirty="0"/>
          </a:p>
        </p:txBody>
      </p:sp>
      <p:grpSp>
        <p:nvGrpSpPr>
          <p:cNvPr id="6" name="Group 44"/>
          <p:cNvGrpSpPr>
            <a:grpSpLocks/>
          </p:cNvGrpSpPr>
          <p:nvPr/>
        </p:nvGrpSpPr>
        <p:grpSpPr bwMode="auto">
          <a:xfrm>
            <a:off x="2133154" y="1981200"/>
            <a:ext cx="7696646" cy="4648200"/>
            <a:chOff x="643" y="447"/>
            <a:chExt cx="3823" cy="1515"/>
          </a:xfrm>
        </p:grpSpPr>
        <p:graphicFrame>
          <p:nvGraphicFramePr>
            <p:cNvPr id="15" name="Object 37"/>
            <p:cNvGraphicFramePr>
              <a:graphicFrameLocks noChangeAspect="1"/>
            </p:cNvGraphicFramePr>
            <p:nvPr>
              <p:extLst/>
            </p:nvPr>
          </p:nvGraphicFramePr>
          <p:xfrm>
            <a:off x="643" y="447"/>
            <a:ext cx="3823" cy="1515"/>
          </p:xfrm>
          <a:graphic>
            <a:graphicData uri="http://schemas.openxmlformats.org/drawingml/2006/chart">
              <c:chart xmlns:c="http://schemas.openxmlformats.org/drawingml/2006/chart" xmlns:r="http://schemas.openxmlformats.org/officeDocument/2006/relationships" r:id="rId3"/>
            </a:graphicData>
          </a:graphic>
        </p:graphicFrame>
        <p:sp>
          <p:nvSpPr>
            <p:cNvPr id="9" name="Freeform 38"/>
            <p:cNvSpPr>
              <a:spLocks/>
            </p:cNvSpPr>
            <p:nvPr/>
          </p:nvSpPr>
          <p:spPr bwMode="auto">
            <a:xfrm>
              <a:off x="800" y="1486"/>
              <a:ext cx="3642" cy="2"/>
            </a:xfrm>
            <a:custGeom>
              <a:avLst/>
              <a:gdLst>
                <a:gd name="T0" fmla="*/ 0 w 4807"/>
                <a:gd name="T1" fmla="*/ 0 h 3"/>
                <a:gd name="T2" fmla="*/ 4807 w 4807"/>
                <a:gd name="T3" fmla="*/ 3 h 3"/>
              </a:gdLst>
              <a:ahLst/>
              <a:cxnLst>
                <a:cxn ang="0">
                  <a:pos x="T0" y="T1"/>
                </a:cxn>
                <a:cxn ang="0">
                  <a:pos x="T2" y="T3"/>
                </a:cxn>
              </a:cxnLst>
              <a:rect l="0" t="0" r="r" b="b"/>
              <a:pathLst>
                <a:path w="4807" h="3">
                  <a:moveTo>
                    <a:pt x="0" y="0"/>
                  </a:moveTo>
                  <a:lnTo>
                    <a:pt x="4807" y="3"/>
                  </a:lnTo>
                </a:path>
              </a:pathLst>
            </a:custGeom>
            <a:noFill/>
            <a:ln w="9525" cap="flat" cmpd="sng">
              <a:solidFill>
                <a:srgbClr val="000000"/>
              </a:solidFill>
              <a:prstDash val="lg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fontAlgn="base">
                <a:spcBef>
                  <a:spcPct val="0"/>
                </a:spcBef>
                <a:spcAft>
                  <a:spcPct val="0"/>
                </a:spcAft>
              </a:pPr>
              <a:endParaRPr lang="en-US">
                <a:solidFill>
                  <a:prstClr val="black"/>
                </a:solidFill>
                <a:latin typeface="Arial" charset="0"/>
              </a:endParaRPr>
            </a:p>
          </p:txBody>
        </p:sp>
      </p:grpSp>
      <p:sp>
        <p:nvSpPr>
          <p:cNvPr id="16" name="TextBox 15"/>
          <p:cNvSpPr txBox="1"/>
          <p:nvPr/>
        </p:nvSpPr>
        <p:spPr>
          <a:xfrm>
            <a:off x="2900218" y="1828801"/>
            <a:ext cx="6477000" cy="584775"/>
          </a:xfrm>
          <a:prstGeom prst="rect">
            <a:avLst/>
          </a:prstGeom>
          <a:noFill/>
        </p:spPr>
        <p:txBody>
          <a:bodyPr wrap="square" rtlCol="0">
            <a:spAutoFit/>
          </a:bodyPr>
          <a:lstStyle/>
          <a:p>
            <a:pPr fontAlgn="base">
              <a:spcBef>
                <a:spcPct val="0"/>
              </a:spcBef>
              <a:spcAft>
                <a:spcPct val="0"/>
              </a:spcAft>
            </a:pPr>
            <a:r>
              <a:rPr lang="en-US" sz="1600" dirty="0">
                <a:solidFill>
                  <a:prstClr val="black"/>
                </a:solidFill>
                <a:latin typeface="Arial" charset="0"/>
              </a:rPr>
              <a:t>Relative risk for asthma prevalence and outcomes for NH black vs. NH white children 0-17 years, 2004-2005 annual average</a:t>
            </a:r>
          </a:p>
        </p:txBody>
      </p:sp>
    </p:spTree>
    <p:extLst>
      <p:ext uri="{BB962C8B-B14F-4D97-AF65-F5344CB8AC3E}">
        <p14:creationId xmlns:p14="http://schemas.microsoft.com/office/powerpoint/2010/main" val="68047346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D3F98"/>
                </a:solidFill>
              </a:rPr>
              <a:t>Strategic planning </a:t>
            </a:r>
            <a:endParaRPr lang="en-US" dirty="0">
              <a:solidFill>
                <a:srgbClr val="7D3F98"/>
              </a:solidFill>
            </a:endParaRP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sz="2400" b="0" dirty="0"/>
              <a:t>Evaluate pilot data and outcomes for our membership</a:t>
            </a:r>
          </a:p>
          <a:p>
            <a:pPr marL="285750" indent="-285750">
              <a:buFont typeface="Arial" panose="020B0604020202020204" pitchFamily="34" charset="0"/>
              <a:buChar char="•"/>
            </a:pPr>
            <a:endParaRPr lang="en-US" sz="2400" b="0" dirty="0"/>
          </a:p>
          <a:p>
            <a:pPr marL="285750" indent="-285750">
              <a:buFont typeface="Arial" panose="020B0604020202020204" pitchFamily="34" charset="0"/>
              <a:buChar char="•"/>
            </a:pPr>
            <a:r>
              <a:rPr lang="en-US" sz="2400" b="0" dirty="0"/>
              <a:t>Analyze geographic distribution for strategic planning</a:t>
            </a:r>
          </a:p>
          <a:p>
            <a:pPr marL="285750" indent="-285750">
              <a:buFont typeface="Arial" panose="020B0604020202020204" pitchFamily="34" charset="0"/>
              <a:buChar char="•"/>
            </a:pPr>
            <a:endParaRPr lang="en-US" sz="2400" b="0" dirty="0"/>
          </a:p>
          <a:p>
            <a:pPr marL="285750" indent="-285750">
              <a:buFont typeface="Arial" panose="020B0604020202020204" pitchFamily="34" charset="0"/>
              <a:buChar char="•"/>
            </a:pPr>
            <a:r>
              <a:rPr lang="en-US" sz="2400" b="0" dirty="0"/>
              <a:t>Reimbursement issues</a:t>
            </a:r>
          </a:p>
          <a:p>
            <a:pPr marL="285750" indent="-285750">
              <a:buFont typeface="Arial" panose="020B0604020202020204" pitchFamily="34" charset="0"/>
              <a:buChar char="•"/>
            </a:pPr>
            <a:endParaRPr lang="en-US" sz="2400" b="0" dirty="0"/>
          </a:p>
          <a:p>
            <a:pPr marL="285750" indent="-285750">
              <a:buFont typeface="Arial" panose="020B0604020202020204" pitchFamily="34" charset="0"/>
              <a:buChar char="•"/>
            </a:pPr>
            <a:r>
              <a:rPr lang="en-US" sz="2400" b="0" dirty="0"/>
              <a:t>Legal/Regulatory/Labor issues</a:t>
            </a:r>
          </a:p>
          <a:p>
            <a:endParaRPr lang="en-US" dirty="0"/>
          </a:p>
        </p:txBody>
      </p:sp>
      <p:sp>
        <p:nvSpPr>
          <p:cNvPr id="4" name="Slide Number Placeholder 3"/>
          <p:cNvSpPr>
            <a:spLocks noGrp="1"/>
          </p:cNvSpPr>
          <p:nvPr>
            <p:ph type="sldNum" sz="quarter" idx="11"/>
          </p:nvPr>
        </p:nvSpPr>
        <p:spPr/>
        <p:txBody>
          <a:bodyPr/>
          <a:lstStyle/>
          <a:p>
            <a:fld id="{5350A51A-D8F8-4115-9BCF-3D754AB88010}" type="slidenum">
              <a:rPr lang="en-US" smtClean="0">
                <a:solidFill>
                  <a:srgbClr val="000000"/>
                </a:solidFill>
              </a:rPr>
              <a:pPr/>
              <a:t>150</a:t>
            </a:fld>
            <a:endParaRPr lang="en-US" dirty="0">
              <a:solidFill>
                <a:srgbClr val="000000"/>
              </a:solidFill>
            </a:endParaRPr>
          </a:p>
        </p:txBody>
      </p:sp>
    </p:spTree>
    <p:extLst>
      <p:ext uri="{BB962C8B-B14F-4D97-AF65-F5344CB8AC3E}">
        <p14:creationId xmlns:p14="http://schemas.microsoft.com/office/powerpoint/2010/main" val="423356271"/>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377371759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Payer’s Perspective Panel</a:t>
            </a:r>
          </a:p>
        </p:txBody>
      </p:sp>
      <p:sp>
        <p:nvSpPr>
          <p:cNvPr id="7" name="Rectangle 6"/>
          <p:cNvSpPr/>
          <p:nvPr/>
        </p:nvSpPr>
        <p:spPr>
          <a:xfrm>
            <a:off x="-22861" y="2540668"/>
            <a:ext cx="12237721" cy="2554545"/>
          </a:xfrm>
          <a:prstGeom prst="rect">
            <a:avLst/>
          </a:prstGeom>
        </p:spPr>
        <p:txBody>
          <a:bodyPr wrap="square">
            <a:spAutoFit/>
          </a:bodyPr>
          <a:lstStyle/>
          <a:p>
            <a:pPr algn="ctr"/>
            <a:r>
              <a:rPr lang="en-US" sz="4000" dirty="0"/>
              <a:t>Lily Higgins, M.D., M.B.A, M.S.</a:t>
            </a:r>
          </a:p>
          <a:p>
            <a:pPr algn="ctr"/>
            <a:r>
              <a:rPr lang="en-US" sz="4000" dirty="0"/>
              <a:t>Network Medical Director</a:t>
            </a:r>
          </a:p>
          <a:p>
            <a:pPr algn="ctr"/>
            <a:r>
              <a:rPr lang="en-US" sz="4000" dirty="0"/>
              <a:t>Keystone First</a:t>
            </a:r>
          </a:p>
          <a:p>
            <a:pPr algn="ctr"/>
            <a:endParaRPr lang="en-US" sz="4000" dirty="0"/>
          </a:p>
        </p:txBody>
      </p:sp>
    </p:spTree>
    <p:extLst>
      <p:ext uri="{BB962C8B-B14F-4D97-AF65-F5344CB8AC3E}">
        <p14:creationId xmlns:p14="http://schemas.microsoft.com/office/powerpoint/2010/main" val="376910342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1911350" y="984314"/>
            <a:ext cx="6876092" cy="1042894"/>
          </a:xfrm>
        </p:spPr>
        <p:txBody>
          <a:bodyPr>
            <a:normAutofit/>
          </a:bodyPr>
          <a:lstStyle/>
          <a:p>
            <a:r>
              <a:rPr lang="en-US" dirty="0" smtClean="0"/>
              <a:t>Asthma Initiatives</a:t>
            </a:r>
            <a:endParaRPr lang="en-US" dirty="0"/>
          </a:p>
        </p:txBody>
      </p:sp>
      <p:sp>
        <p:nvSpPr>
          <p:cNvPr id="7" name="Subtitle 2"/>
          <p:cNvSpPr>
            <a:spLocks noGrp="1"/>
          </p:cNvSpPr>
          <p:nvPr>
            <p:ph type="subTitle" idx="1"/>
          </p:nvPr>
        </p:nvSpPr>
        <p:spPr>
          <a:xfrm>
            <a:off x="1911350" y="2199729"/>
            <a:ext cx="6402504" cy="1414974"/>
          </a:xfrm>
        </p:spPr>
        <p:txBody>
          <a:bodyPr>
            <a:noAutofit/>
          </a:bodyPr>
          <a:lstStyle/>
          <a:p>
            <a:pPr>
              <a:spcBef>
                <a:spcPts val="0"/>
              </a:spcBef>
            </a:pPr>
            <a:r>
              <a:rPr lang="en-US" sz="2400" i="1" dirty="0">
                <a:solidFill>
                  <a:schemeClr val="tx1">
                    <a:lumMod val="50000"/>
                  </a:schemeClr>
                </a:solidFill>
              </a:rPr>
              <a:t>Y. Lily Higgins, MD, MS, MBA</a:t>
            </a:r>
          </a:p>
          <a:p>
            <a:pPr>
              <a:spcBef>
                <a:spcPts val="0"/>
              </a:spcBef>
            </a:pPr>
            <a:r>
              <a:rPr lang="en-US" sz="2400" i="1" dirty="0">
                <a:solidFill>
                  <a:schemeClr val="tx1">
                    <a:lumMod val="50000"/>
                  </a:schemeClr>
                </a:solidFill>
                <a:latin typeface="+mj-lt"/>
                <a:ea typeface="+mj-ea"/>
              </a:rPr>
              <a:t>Network Medical Director</a:t>
            </a:r>
            <a:endParaRPr lang="en-US" sz="2400" dirty="0">
              <a:solidFill>
                <a:schemeClr val="tx1"/>
              </a:solidFill>
              <a:latin typeface="+mj-lt"/>
              <a:ea typeface="+mj-ea"/>
            </a:endParaRPr>
          </a:p>
          <a:p>
            <a:endParaRPr lang="en-US" sz="1600" b="1" dirty="0">
              <a:solidFill>
                <a:schemeClr val="tx1"/>
              </a:solidFill>
              <a:latin typeface="+mj-lt"/>
              <a:ea typeface="+mj-ea"/>
            </a:endParaRPr>
          </a:p>
        </p:txBody>
      </p:sp>
    </p:spTree>
    <p:extLst>
      <p:ext uri="{BB962C8B-B14F-4D97-AF65-F5344CB8AC3E}">
        <p14:creationId xmlns:p14="http://schemas.microsoft.com/office/powerpoint/2010/main" val="310644272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84028" y="1657910"/>
            <a:ext cx="6402504" cy="452252"/>
          </a:xfrm>
        </p:spPr>
        <p:txBody>
          <a:bodyPr>
            <a:normAutofit/>
          </a:bodyPr>
          <a:lstStyle/>
          <a:p>
            <a:r>
              <a:rPr lang="en-US" dirty="0"/>
              <a:t>Medicaid Managed Care Organization</a:t>
            </a:r>
          </a:p>
        </p:txBody>
      </p:sp>
      <p:sp>
        <p:nvSpPr>
          <p:cNvPr id="4" name="Text Placeholder 3"/>
          <p:cNvSpPr>
            <a:spLocks noGrp="1"/>
          </p:cNvSpPr>
          <p:nvPr>
            <p:ph type="body" sz="quarter" idx="10"/>
          </p:nvPr>
        </p:nvSpPr>
        <p:spPr>
          <a:xfrm>
            <a:off x="2175076" y="2540644"/>
            <a:ext cx="3677856" cy="2258992"/>
          </a:xfrm>
        </p:spPr>
        <p:txBody>
          <a:bodyPr>
            <a:normAutofit/>
          </a:bodyPr>
          <a:lstStyle/>
          <a:p>
            <a:r>
              <a:rPr lang="en-US" sz="2000" dirty="0"/>
              <a:t>Based in southeastern region of Pennsylvania.</a:t>
            </a:r>
          </a:p>
          <a:p>
            <a:r>
              <a:rPr lang="en-US" sz="2000" dirty="0"/>
              <a:t>Counties of Philadelphia, Delaware, Bucks, Montgomery, and Chester.</a:t>
            </a:r>
          </a:p>
          <a:p>
            <a:r>
              <a:rPr lang="en-US" sz="2000" dirty="0"/>
              <a:t>@ 313,000 members.</a:t>
            </a:r>
          </a:p>
          <a:p>
            <a:endParaRPr lang="en-US" sz="2000" dirty="0"/>
          </a:p>
          <a:p>
            <a:pPr marL="0" indent="0">
              <a:buNone/>
            </a:pPr>
            <a:endParaRPr lang="en-US" sz="2000" dirty="0"/>
          </a:p>
        </p:txBody>
      </p:sp>
    </p:spTree>
    <p:extLst>
      <p:ext uri="{BB962C8B-B14F-4D97-AF65-F5344CB8AC3E}">
        <p14:creationId xmlns:p14="http://schemas.microsoft.com/office/powerpoint/2010/main" val="154097304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8125" y="308828"/>
            <a:ext cx="8407399" cy="850900"/>
          </a:xfrm>
        </p:spPr>
        <p:txBody>
          <a:bodyPr>
            <a:normAutofit/>
          </a:bodyPr>
          <a:lstStyle/>
          <a:p>
            <a:r>
              <a:rPr lang="en-US" dirty="0" smtClean="0"/>
              <a:t>Keystone First Member Demographics</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727629152"/>
              </p:ext>
            </p:extLst>
          </p:nvPr>
        </p:nvGraphicFramePr>
        <p:xfrm>
          <a:off x="645459" y="1455008"/>
          <a:ext cx="4570411" cy="46589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ext uri="{D42A27DB-BD31-4B8C-83A1-F6EECF244321}">
                <p14:modId xmlns:p14="http://schemas.microsoft.com/office/powerpoint/2010/main" val="1530336005"/>
              </p:ext>
            </p:extLst>
          </p:nvPr>
        </p:nvGraphicFramePr>
        <p:xfrm>
          <a:off x="5862364" y="1475430"/>
          <a:ext cx="5827612" cy="39930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a:graphicFrameLocks/>
          </p:cNvGraphicFramePr>
          <p:nvPr>
            <p:extLst>
              <p:ext uri="{D42A27DB-BD31-4B8C-83A1-F6EECF244321}">
                <p14:modId xmlns:p14="http://schemas.microsoft.com/office/powerpoint/2010/main" val="2275095036"/>
              </p:ext>
            </p:extLst>
          </p:nvPr>
        </p:nvGraphicFramePr>
        <p:xfrm>
          <a:off x="986118" y="2205319"/>
          <a:ext cx="5698987" cy="39009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8615342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5840" y="274637"/>
            <a:ext cx="7948247" cy="897672"/>
          </a:xfrm>
        </p:spPr>
        <p:txBody>
          <a:bodyPr>
            <a:normAutofit/>
          </a:bodyPr>
          <a:lstStyle/>
          <a:p>
            <a:r>
              <a:rPr lang="en-US" sz="2400" dirty="0"/>
              <a:t>Child Asthma Hospitalization Philadelphia</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77918" y="1851598"/>
            <a:ext cx="7983415" cy="4198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923174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978BD884-8C64-42EB-BDA3-51ADC85D9158}" type="slidenum">
              <a:rPr lang="en-US" smtClean="0">
                <a:solidFill>
                  <a:prstClr val="white">
                    <a:lumMod val="50000"/>
                  </a:prstClr>
                </a:solidFill>
              </a:rPr>
              <a:pPr/>
              <a:t>157</a:t>
            </a:fld>
            <a:endParaRPr lang="en-US">
              <a:solidFill>
                <a:prstClr val="white">
                  <a:lumMod val="50000"/>
                </a:prstClr>
              </a:solidFill>
            </a:endParaRPr>
          </a:p>
        </p:txBody>
      </p:sp>
      <p:sp>
        <p:nvSpPr>
          <p:cNvPr id="6" name="Title 1"/>
          <p:cNvSpPr txBox="1">
            <a:spLocks/>
          </p:cNvSpPr>
          <p:nvPr/>
        </p:nvSpPr>
        <p:spPr>
          <a:xfrm>
            <a:off x="1797416" y="225435"/>
            <a:ext cx="6580222" cy="769441"/>
          </a:xfrm>
          <a:prstGeom prst="rect">
            <a:avLst/>
          </a:prstGeom>
        </p:spPr>
        <p:txBody>
          <a:bodyPr wrap="none">
            <a:spAutoFit/>
          </a:bodyPr>
          <a:lstStyle>
            <a:lvl1pPr algn="l" defTabSz="457200" rtl="0" eaLnBrk="1" latinLnBrk="0" hangingPunct="1">
              <a:spcBef>
                <a:spcPct val="0"/>
              </a:spcBef>
              <a:buNone/>
              <a:defRPr sz="2000" b="1" i="0" kern="1200">
                <a:solidFill>
                  <a:schemeClr val="bg1"/>
                </a:solidFill>
                <a:latin typeface="+mj-lt"/>
                <a:ea typeface="+mj-ea"/>
                <a:cs typeface="Helvetica"/>
              </a:defRPr>
            </a:lvl1pPr>
          </a:lstStyle>
          <a:p>
            <a:r>
              <a:rPr lang="en-US" sz="2200" dirty="0">
                <a:solidFill>
                  <a:prstClr val="white"/>
                </a:solidFill>
              </a:rPr>
              <a:t>B.E.S.T. Asthma Program – Breathe Easy. Start Today.® </a:t>
            </a:r>
            <a:br>
              <a:rPr lang="en-US" sz="2200" dirty="0">
                <a:solidFill>
                  <a:prstClr val="white"/>
                </a:solidFill>
              </a:rPr>
            </a:br>
            <a:endParaRPr lang="en-US" sz="2200" dirty="0">
              <a:solidFill>
                <a:prstClr val="white"/>
              </a:solidFill>
            </a:endParaRPr>
          </a:p>
        </p:txBody>
      </p:sp>
      <p:pic>
        <p:nvPicPr>
          <p:cNvPr id="7" name="Picture 2" descr="C:\Users\YHiggin\AppData\Local\Microsoft\Windows\Temporary Internet Files\Content.Outlook\BV14VUGF\phot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9625" y="4530524"/>
            <a:ext cx="3040922" cy="169279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asfsu01\phlusers\yhiggin\My Documents\My Pictures\automated unit stock clos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1278" y="2014350"/>
            <a:ext cx="2547808" cy="339707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02530" y="1056188"/>
            <a:ext cx="8637671" cy="584775"/>
          </a:xfrm>
          <a:prstGeom prst="rect">
            <a:avLst/>
          </a:prstGeom>
        </p:spPr>
        <p:txBody>
          <a:bodyPr wrap="square">
            <a:spAutoFit/>
          </a:bodyPr>
          <a:lstStyle/>
          <a:p>
            <a:pPr defTabSz="457200"/>
            <a:r>
              <a:rPr lang="en-US" sz="1600" b="1" dirty="0">
                <a:solidFill>
                  <a:srgbClr val="425968"/>
                </a:solidFill>
              </a:rPr>
              <a:t>B.E.S.T is an award-winning collaboration between Keystone First and providers, members and pharmacists to enhance coordination, access and adherence to critical asthma medications. </a:t>
            </a:r>
          </a:p>
        </p:txBody>
      </p:sp>
      <p:sp>
        <p:nvSpPr>
          <p:cNvPr id="10" name="TextBox 9"/>
          <p:cNvSpPr txBox="1"/>
          <p:nvPr/>
        </p:nvSpPr>
        <p:spPr>
          <a:xfrm>
            <a:off x="1676653" y="2014349"/>
            <a:ext cx="5937591" cy="2308324"/>
          </a:xfrm>
          <a:prstGeom prst="rect">
            <a:avLst/>
          </a:prstGeom>
          <a:noFill/>
        </p:spPr>
        <p:txBody>
          <a:bodyPr wrap="square" rtlCol="0">
            <a:spAutoFit/>
          </a:bodyPr>
          <a:lstStyle/>
          <a:p>
            <a:pPr marL="285750" indent="-285750" defTabSz="457200">
              <a:buFont typeface="Wingdings" panose="05000000000000000000" pitchFamily="2" charset="2"/>
              <a:buChar char="ü"/>
            </a:pPr>
            <a:r>
              <a:rPr lang="en-US" sz="1600" dirty="0">
                <a:solidFill>
                  <a:srgbClr val="425968"/>
                </a:solidFill>
              </a:rPr>
              <a:t>Medication and supplies are put onsite at the physician’s office: </a:t>
            </a:r>
          </a:p>
          <a:p>
            <a:pPr marL="742950" lvl="1" indent="-285750" defTabSz="457200">
              <a:buFont typeface="Wingdings" panose="05000000000000000000" pitchFamily="2" charset="2"/>
              <a:buChar char="§"/>
            </a:pPr>
            <a:r>
              <a:rPr lang="en-US" sz="1600" dirty="0">
                <a:solidFill>
                  <a:srgbClr val="425968"/>
                </a:solidFill>
              </a:rPr>
              <a:t>Therapy can start immediately at point-of-service.</a:t>
            </a:r>
          </a:p>
          <a:p>
            <a:pPr marL="742950" lvl="1" indent="-285750" defTabSz="457200">
              <a:buFont typeface="Wingdings" panose="05000000000000000000" pitchFamily="2" charset="2"/>
              <a:buChar char="§"/>
            </a:pPr>
            <a:r>
              <a:rPr lang="en-US" sz="1600" dirty="0">
                <a:solidFill>
                  <a:srgbClr val="425968"/>
                </a:solidFill>
              </a:rPr>
              <a:t>Provider-conducted demonstration and/or evaluation of the patient’s ability to properly use equipment.</a:t>
            </a:r>
          </a:p>
          <a:p>
            <a:pPr marL="285750" indent="-285750" defTabSz="457200">
              <a:buFont typeface="Wingdings" panose="05000000000000000000" pitchFamily="2" charset="2"/>
              <a:buChar char="ü"/>
            </a:pPr>
            <a:endParaRPr lang="en-US" sz="1600" dirty="0">
              <a:solidFill>
                <a:srgbClr val="425968"/>
              </a:solidFill>
            </a:endParaRPr>
          </a:p>
          <a:p>
            <a:pPr marL="285750" indent="-285750" defTabSz="457200">
              <a:buFont typeface="Wingdings" panose="05000000000000000000" pitchFamily="2" charset="2"/>
              <a:buChar char="ü"/>
            </a:pPr>
            <a:r>
              <a:rPr lang="en-US" sz="1600" dirty="0">
                <a:solidFill>
                  <a:srgbClr val="425968"/>
                </a:solidFill>
              </a:rPr>
              <a:t>Ongoing coordination and monitoring of medication adherence.</a:t>
            </a:r>
          </a:p>
          <a:p>
            <a:pPr marL="285750" indent="-285750" defTabSz="457200">
              <a:buFont typeface="Wingdings" panose="05000000000000000000" pitchFamily="2" charset="2"/>
              <a:buChar char="ü"/>
            </a:pPr>
            <a:endParaRPr lang="en-US" sz="1600" dirty="0">
              <a:solidFill>
                <a:srgbClr val="425968"/>
              </a:solidFill>
            </a:endParaRPr>
          </a:p>
          <a:p>
            <a:pPr marL="285750" indent="-285750" defTabSz="457200">
              <a:buFont typeface="Wingdings" panose="05000000000000000000" pitchFamily="2" charset="2"/>
              <a:buChar char="ü"/>
            </a:pPr>
            <a:r>
              <a:rPr lang="en-US" sz="1600" dirty="0">
                <a:solidFill>
                  <a:srgbClr val="425968"/>
                </a:solidFill>
              </a:rPr>
              <a:t>Member education and delivery of the refill to patient’s home.</a:t>
            </a:r>
          </a:p>
          <a:p>
            <a:pPr marL="285750" indent="-285750" defTabSz="457200">
              <a:buFont typeface="Wingdings" panose="05000000000000000000" pitchFamily="2" charset="2"/>
              <a:buChar char="ü"/>
            </a:pPr>
            <a:endParaRPr lang="en-US" sz="1600" dirty="0">
              <a:solidFill>
                <a:srgbClr val="425968"/>
              </a:solidFill>
            </a:endParaRPr>
          </a:p>
        </p:txBody>
      </p:sp>
    </p:spTree>
    <p:extLst>
      <p:ext uri="{BB962C8B-B14F-4D97-AF65-F5344CB8AC3E}">
        <p14:creationId xmlns:p14="http://schemas.microsoft.com/office/powerpoint/2010/main" val="23513372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Asthma Navigators</a:t>
            </a:r>
            <a:endParaRPr lang="en-US" dirty="0"/>
          </a:p>
        </p:txBody>
      </p:sp>
      <p:sp>
        <p:nvSpPr>
          <p:cNvPr id="3" name="Content Placeholder 2"/>
          <p:cNvSpPr>
            <a:spLocks noGrp="1"/>
          </p:cNvSpPr>
          <p:nvPr>
            <p:ph idx="1"/>
          </p:nvPr>
        </p:nvSpPr>
        <p:spPr/>
        <p:txBody>
          <a:bodyPr/>
          <a:lstStyle/>
          <a:p>
            <a:r>
              <a:rPr lang="en-US" dirty="0" smtClean="0"/>
              <a:t>Collaboration with CHOP</a:t>
            </a:r>
          </a:p>
          <a:p>
            <a:r>
              <a:rPr lang="en-US" dirty="0" smtClean="0"/>
              <a:t>Home visit occurs after ER/Inpatient admission</a:t>
            </a:r>
          </a:p>
          <a:p>
            <a:r>
              <a:rPr lang="en-US" dirty="0" smtClean="0"/>
              <a:t>Home visit after non-compliance with controller medicine refill from B.E.S.T. program</a:t>
            </a:r>
          </a:p>
          <a:p>
            <a:r>
              <a:rPr lang="en-US" dirty="0" smtClean="0"/>
              <a:t>Claims payment</a:t>
            </a:r>
            <a:endParaRPr lang="en-US" dirty="0"/>
          </a:p>
        </p:txBody>
      </p:sp>
    </p:spTree>
    <p:extLst>
      <p:ext uri="{BB962C8B-B14F-4D97-AF65-F5344CB8AC3E}">
        <p14:creationId xmlns:p14="http://schemas.microsoft.com/office/powerpoint/2010/main" val="2554674986"/>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159</a:t>
            </a:fld>
            <a:endParaRPr lang="en-US">
              <a:solidFill>
                <a:prstClr val="white">
                  <a:lumMod val="50000"/>
                </a:prstClr>
              </a:solidFill>
            </a:endParaRPr>
          </a:p>
        </p:txBody>
      </p:sp>
      <p:sp>
        <p:nvSpPr>
          <p:cNvPr id="7" name="TextBox 6"/>
          <p:cNvSpPr txBox="1"/>
          <p:nvPr/>
        </p:nvSpPr>
        <p:spPr>
          <a:xfrm>
            <a:off x="1813250" y="892968"/>
            <a:ext cx="7992109" cy="6309418"/>
          </a:xfrm>
          <a:prstGeom prst="rect">
            <a:avLst/>
          </a:prstGeom>
          <a:noFill/>
        </p:spPr>
        <p:txBody>
          <a:bodyPr wrap="square" rtlCol="0">
            <a:spAutoFit/>
          </a:bodyPr>
          <a:lstStyle/>
          <a:p>
            <a:pPr defTabSz="457200">
              <a:lnSpc>
                <a:spcPct val="150000"/>
              </a:lnSpc>
            </a:pPr>
            <a:r>
              <a:rPr lang="en-US" sz="1400" dirty="0">
                <a:solidFill>
                  <a:srgbClr val="425968"/>
                </a:solidFill>
              </a:rPr>
              <a:t>Keystone First collaborates with the Center for the Urban Child at St. Christopher's Hospital for Children to support practice-based population health management for members with asthma. </a:t>
            </a:r>
          </a:p>
          <a:p>
            <a:pPr defTabSz="457200">
              <a:lnSpc>
                <a:spcPct val="150000"/>
              </a:lnSpc>
            </a:pPr>
            <a:endParaRPr lang="en-US" sz="1400" b="1" dirty="0">
              <a:solidFill>
                <a:srgbClr val="425968"/>
              </a:solidFill>
            </a:endParaRPr>
          </a:p>
          <a:p>
            <a:pPr defTabSz="457200">
              <a:lnSpc>
                <a:spcPct val="150000"/>
              </a:lnSpc>
            </a:pPr>
            <a:r>
              <a:rPr lang="en-US" sz="1400" dirty="0">
                <a:solidFill>
                  <a:srgbClr val="425968"/>
                </a:solidFill>
              </a:rPr>
              <a:t>Success to date attributed to:</a:t>
            </a:r>
          </a:p>
          <a:p>
            <a:pPr marL="341313" indent="-285750" defTabSz="457200">
              <a:lnSpc>
                <a:spcPct val="150000"/>
              </a:lnSpc>
              <a:buFont typeface="Wingdings" panose="05000000000000000000" pitchFamily="2" charset="2"/>
              <a:buChar char="ü"/>
            </a:pPr>
            <a:r>
              <a:rPr lang="en-US" sz="1400" dirty="0">
                <a:solidFill>
                  <a:srgbClr val="425968"/>
                </a:solidFill>
              </a:rPr>
              <a:t>Committed leadership of St. Chris, supportive environment.</a:t>
            </a:r>
          </a:p>
          <a:p>
            <a:pPr marL="341313" indent="-285750" defTabSz="457200">
              <a:lnSpc>
                <a:spcPct val="150000"/>
              </a:lnSpc>
              <a:buFont typeface="Wingdings" panose="05000000000000000000" pitchFamily="2" charset="2"/>
              <a:buChar char="ü"/>
            </a:pPr>
            <a:r>
              <a:rPr lang="en-US" sz="1400" dirty="0">
                <a:solidFill>
                  <a:srgbClr val="425968"/>
                </a:solidFill>
              </a:rPr>
              <a:t>Data and enhanced information sharing.</a:t>
            </a:r>
          </a:p>
          <a:p>
            <a:pPr marL="798513" lvl="1" indent="-285750" defTabSz="457200">
              <a:lnSpc>
                <a:spcPct val="150000"/>
              </a:lnSpc>
              <a:buFont typeface="Courier New" panose="02070309020205020404" pitchFamily="49" charset="0"/>
              <a:buChar char="o"/>
            </a:pPr>
            <a:r>
              <a:rPr lang="en-US" sz="1400" dirty="0">
                <a:solidFill>
                  <a:srgbClr val="425968"/>
                </a:solidFill>
              </a:rPr>
              <a:t>Targeting.</a:t>
            </a:r>
          </a:p>
          <a:p>
            <a:pPr marL="798513" lvl="1" indent="-285750" defTabSz="457200">
              <a:lnSpc>
                <a:spcPct val="150000"/>
              </a:lnSpc>
              <a:buFont typeface="Courier New" panose="02070309020205020404" pitchFamily="49" charset="0"/>
              <a:buChar char="o"/>
            </a:pPr>
            <a:r>
              <a:rPr lang="en-US" sz="1400" dirty="0">
                <a:solidFill>
                  <a:srgbClr val="425968"/>
                </a:solidFill>
              </a:rPr>
              <a:t>Outcomes.</a:t>
            </a:r>
          </a:p>
          <a:p>
            <a:pPr marL="341313" indent="-285750" defTabSz="457200">
              <a:lnSpc>
                <a:spcPct val="150000"/>
              </a:lnSpc>
              <a:buFont typeface="Wingdings" panose="05000000000000000000" pitchFamily="2" charset="2"/>
              <a:buChar char="ü"/>
            </a:pPr>
            <a:r>
              <a:rPr lang="en-US" sz="1400" dirty="0">
                <a:solidFill>
                  <a:srgbClr val="425968"/>
                </a:solidFill>
              </a:rPr>
              <a:t>Keystone First-funded embedded community health worker (CHW). </a:t>
            </a:r>
          </a:p>
          <a:p>
            <a:pPr marL="341313" indent="-285750" defTabSz="457200">
              <a:lnSpc>
                <a:spcPct val="150000"/>
              </a:lnSpc>
              <a:buFont typeface="Wingdings" panose="05000000000000000000" pitchFamily="2" charset="2"/>
              <a:buChar char="ü"/>
            </a:pPr>
            <a:r>
              <a:rPr lang="en-US" sz="1400" dirty="0">
                <a:solidFill>
                  <a:srgbClr val="425968"/>
                </a:solidFill>
              </a:rPr>
              <a:t>Coordination of care management services.</a:t>
            </a:r>
          </a:p>
          <a:p>
            <a:pPr marL="741363" lvl="1" indent="-228600" defTabSz="457200">
              <a:lnSpc>
                <a:spcPct val="150000"/>
              </a:lnSpc>
              <a:buFont typeface="Arial" panose="020B0604020202020204" pitchFamily="34" charset="0"/>
              <a:buChar char="•"/>
            </a:pPr>
            <a:r>
              <a:rPr lang="en-US" sz="1400" dirty="0">
                <a:solidFill>
                  <a:srgbClr val="425968"/>
                </a:solidFill>
              </a:rPr>
              <a:t>Within/between Keystone First and St. Chris teams.</a:t>
            </a:r>
          </a:p>
          <a:p>
            <a:pPr marL="741363" lvl="1" indent="-228600" defTabSz="457200">
              <a:lnSpc>
                <a:spcPct val="150000"/>
              </a:lnSpc>
              <a:buFont typeface="Arial" panose="020B0604020202020204" pitchFamily="34" charset="0"/>
              <a:buChar char="•"/>
            </a:pPr>
            <a:r>
              <a:rPr lang="en-US" sz="1400" dirty="0">
                <a:solidFill>
                  <a:srgbClr val="425968"/>
                </a:solidFill>
              </a:rPr>
              <a:t>Member transitions post-discharge.</a:t>
            </a:r>
          </a:p>
          <a:p>
            <a:pPr marL="741363" lvl="1" indent="-228600" defTabSz="457200">
              <a:lnSpc>
                <a:spcPct val="150000"/>
              </a:lnSpc>
              <a:buFont typeface="Arial" panose="020B0604020202020204" pitchFamily="34" charset="0"/>
              <a:buChar char="•"/>
            </a:pPr>
            <a:r>
              <a:rPr lang="en-US" sz="1400" dirty="0">
                <a:solidFill>
                  <a:srgbClr val="425968"/>
                </a:solidFill>
              </a:rPr>
              <a:t>Collaboration with community services, e.g., Healthy Homes.</a:t>
            </a:r>
          </a:p>
          <a:p>
            <a:pPr marL="341313" indent="-285750" defTabSz="457200">
              <a:lnSpc>
                <a:spcPct val="150000"/>
              </a:lnSpc>
              <a:buFont typeface="Wingdings" panose="05000000000000000000" pitchFamily="2" charset="2"/>
              <a:buChar char="ü"/>
            </a:pPr>
            <a:r>
              <a:rPr lang="en-US" sz="1400" dirty="0">
                <a:solidFill>
                  <a:srgbClr val="425968"/>
                </a:solidFill>
              </a:rPr>
              <a:t>Model includes </a:t>
            </a:r>
            <a:r>
              <a:rPr lang="en-US" sz="1400" u="sng" dirty="0">
                <a:solidFill>
                  <a:srgbClr val="425968"/>
                </a:solidFill>
              </a:rPr>
              <a:t>home visits</a:t>
            </a:r>
            <a:r>
              <a:rPr lang="en-US" sz="1400" dirty="0">
                <a:solidFill>
                  <a:srgbClr val="425968"/>
                </a:solidFill>
              </a:rPr>
              <a:t>, enhancing capacity to identify and support member/family goals.</a:t>
            </a:r>
          </a:p>
          <a:p>
            <a:pPr marL="341313" indent="-285750" defTabSz="457200">
              <a:lnSpc>
                <a:spcPct val="150000"/>
              </a:lnSpc>
              <a:buFont typeface="Wingdings" panose="05000000000000000000" pitchFamily="2" charset="2"/>
              <a:buChar char="ü"/>
            </a:pPr>
            <a:r>
              <a:rPr lang="en-US" sz="1400" dirty="0">
                <a:solidFill>
                  <a:srgbClr val="425968"/>
                </a:solidFill>
              </a:rPr>
              <a:t>B.E.S.T. Asthma Program – Breathe Easy. Start Today.® </a:t>
            </a:r>
          </a:p>
          <a:p>
            <a:pPr marL="341313" indent="-285750" defTabSz="457200">
              <a:lnSpc>
                <a:spcPct val="150000"/>
              </a:lnSpc>
              <a:buFont typeface="Wingdings" panose="05000000000000000000" pitchFamily="2" charset="2"/>
              <a:buChar char="ü"/>
            </a:pPr>
            <a:r>
              <a:rPr lang="en-US" sz="1400" dirty="0">
                <a:solidFill>
                  <a:srgbClr val="425968"/>
                </a:solidFill>
              </a:rPr>
              <a:t>Ongoing: regular meetings between Keystone First  and St. Chris for process and communication improvement cycles.</a:t>
            </a:r>
          </a:p>
          <a:p>
            <a:pPr marL="55563" defTabSz="457200"/>
            <a:endParaRPr lang="en-US" sz="1400" dirty="0">
              <a:solidFill>
                <a:srgbClr val="425968"/>
              </a:solidFill>
            </a:endParaRPr>
          </a:p>
          <a:p>
            <a:pPr marL="284163" indent="-228600" defTabSz="457200">
              <a:buFont typeface="Arial" panose="020B0604020202020204" pitchFamily="34" charset="0"/>
              <a:buChar char="•"/>
            </a:pPr>
            <a:endParaRPr lang="en-US" sz="1350" dirty="0">
              <a:solidFill>
                <a:srgbClr val="425968"/>
              </a:solidFill>
            </a:endParaRPr>
          </a:p>
          <a:p>
            <a:pPr defTabSz="457200"/>
            <a:r>
              <a:rPr lang="en-US" sz="1350" dirty="0">
                <a:solidFill>
                  <a:srgbClr val="425968"/>
                </a:solidFill>
              </a:rPr>
              <a:t> </a:t>
            </a:r>
          </a:p>
        </p:txBody>
      </p:sp>
      <p:sp>
        <p:nvSpPr>
          <p:cNvPr id="8" name="Rectangle 7"/>
          <p:cNvSpPr/>
          <p:nvPr/>
        </p:nvSpPr>
        <p:spPr>
          <a:xfrm>
            <a:off x="1709129" y="220674"/>
            <a:ext cx="6597255" cy="430887"/>
          </a:xfrm>
          <a:prstGeom prst="rect">
            <a:avLst/>
          </a:prstGeom>
        </p:spPr>
        <p:txBody>
          <a:bodyPr wrap="none">
            <a:spAutoFit/>
          </a:bodyPr>
          <a:lstStyle/>
          <a:p>
            <a:pPr defTabSz="457200"/>
            <a:r>
              <a:rPr lang="en-US" sz="2200" b="1" dirty="0">
                <a:solidFill>
                  <a:prstClr val="white"/>
                </a:solidFill>
              </a:rPr>
              <a:t>Health Plan Augments Population Health Management</a:t>
            </a:r>
          </a:p>
        </p:txBody>
      </p:sp>
      <p:pic>
        <p:nvPicPr>
          <p:cNvPr id="9" name="Picture 8" descr="C:\Users\glefeve\AppData\Local\Microsoft\Windows\Temporary Internet Files\Content.Outlook\RW6DV5R2\Brown.JPG"/>
          <p:cNvPicPr/>
          <p:nvPr/>
        </p:nvPicPr>
        <p:blipFill>
          <a:blip r:embed="rId2" cstate="print">
            <a:extLst>
              <a:ext uri="{28A0092B-C50C-407E-A947-70E740481C1C}">
                <a14:useLocalDpi xmlns:a14="http://schemas.microsoft.com/office/drawing/2010/main" val="0"/>
              </a:ext>
            </a:extLst>
          </a:blip>
          <a:stretch>
            <a:fillRect/>
          </a:stretch>
        </p:blipFill>
        <p:spPr bwMode="auto">
          <a:xfrm>
            <a:off x="8787432" y="1837421"/>
            <a:ext cx="1640714" cy="2092804"/>
          </a:xfrm>
          <a:prstGeom prst="rect">
            <a:avLst/>
          </a:prstGeom>
          <a:noFill/>
          <a:ln>
            <a:noFill/>
          </a:ln>
        </p:spPr>
      </p:pic>
      <p:sp>
        <p:nvSpPr>
          <p:cNvPr id="10" name="TextBox 9"/>
          <p:cNvSpPr txBox="1"/>
          <p:nvPr/>
        </p:nvSpPr>
        <p:spPr>
          <a:xfrm>
            <a:off x="8373755" y="3963114"/>
            <a:ext cx="2521599" cy="400110"/>
          </a:xfrm>
          <a:prstGeom prst="rect">
            <a:avLst/>
          </a:prstGeom>
          <a:noFill/>
        </p:spPr>
        <p:txBody>
          <a:bodyPr wrap="square" rtlCol="0">
            <a:spAutoFit/>
          </a:bodyPr>
          <a:lstStyle/>
          <a:p>
            <a:pPr algn="ctr" defTabSz="457200"/>
            <a:r>
              <a:rPr lang="en-US" sz="1000" i="1" dirty="0">
                <a:solidFill>
                  <a:srgbClr val="425968">
                    <a:lumMod val="50000"/>
                  </a:srgbClr>
                </a:solidFill>
              </a:rPr>
              <a:t>Belinda, Keystone First CHW </a:t>
            </a:r>
          </a:p>
          <a:p>
            <a:pPr algn="ctr" defTabSz="457200"/>
            <a:r>
              <a:rPr lang="en-US" sz="1000" i="1" dirty="0">
                <a:solidFill>
                  <a:srgbClr val="425968">
                    <a:lumMod val="50000"/>
                  </a:srgbClr>
                </a:solidFill>
              </a:rPr>
              <a:t>Assigned to  St. Chris </a:t>
            </a:r>
          </a:p>
        </p:txBody>
      </p:sp>
    </p:spTree>
    <p:extLst>
      <p:ext uri="{BB962C8B-B14F-4D97-AF65-F5344CB8AC3E}">
        <p14:creationId xmlns:p14="http://schemas.microsoft.com/office/powerpoint/2010/main" val="29879940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4"/>
          <p:cNvSpPr>
            <a:spLocks noGrp="1"/>
          </p:cNvSpPr>
          <p:nvPr>
            <p:ph sz="half" idx="4294967295"/>
          </p:nvPr>
        </p:nvSpPr>
        <p:spPr>
          <a:xfrm>
            <a:off x="1922464" y="1641476"/>
            <a:ext cx="8258175" cy="5080000"/>
          </a:xfrm>
        </p:spPr>
        <p:txBody>
          <a:bodyPr/>
          <a:lstStyle/>
          <a:p>
            <a:pPr marL="91440">
              <a:buNone/>
              <a:defRPr/>
            </a:pPr>
            <a:r>
              <a:rPr lang="en-US" sz="2400" dirty="0"/>
              <a:t>	</a:t>
            </a:r>
            <a:r>
              <a:rPr lang="en-US" sz="2600" dirty="0"/>
              <a:t>The focus of the plan is on: </a:t>
            </a:r>
            <a:r>
              <a:rPr lang="en-US" sz="2600" b="1" dirty="0"/>
              <a:t>“</a:t>
            </a:r>
            <a:r>
              <a:rPr lang="en-US" sz="2600" i="1" dirty="0"/>
              <a:t>preventable factors that contribute to disparities in the burden of asthma</a:t>
            </a:r>
            <a:r>
              <a:rPr lang="en-US" sz="2600" b="1" dirty="0"/>
              <a:t>”</a:t>
            </a:r>
            <a:r>
              <a:rPr lang="en-US" sz="2600" dirty="0"/>
              <a:t>, including:</a:t>
            </a:r>
          </a:p>
          <a:p>
            <a:pPr marL="91440">
              <a:lnSpc>
                <a:spcPts val="1500"/>
              </a:lnSpc>
              <a:spcBef>
                <a:spcPts val="0"/>
              </a:spcBef>
              <a:buNone/>
              <a:defRPr/>
            </a:pPr>
            <a:endParaRPr lang="en-US" sz="2400" b="1" dirty="0"/>
          </a:p>
          <a:p>
            <a:pPr marL="342900" lvl="1" indent="-342900" eaLnBrk="1" hangingPunct="1">
              <a:spcBef>
                <a:spcPts val="600"/>
              </a:spcBef>
              <a:spcAft>
                <a:spcPts val="600"/>
              </a:spcAft>
              <a:buSzPct val="125000"/>
              <a:buFont typeface="Arial" charset="0"/>
              <a:buChar char="•"/>
              <a:defRPr/>
            </a:pPr>
            <a:r>
              <a:rPr lang="en-US" sz="2400" dirty="0"/>
              <a:t>Barriers to the implementation of guidelines-based asthma care:</a:t>
            </a:r>
          </a:p>
          <a:p>
            <a:pPr marL="1005840" lvl="4" indent="-342900" eaLnBrk="1" hangingPunct="1">
              <a:spcBef>
                <a:spcPts val="600"/>
              </a:spcBef>
              <a:spcAft>
                <a:spcPts val="600"/>
              </a:spcAft>
              <a:buSzPct val="125000"/>
              <a:buFont typeface="Calibri" pitchFamily="34" charset="0"/>
              <a:buChar char="–"/>
              <a:defRPr/>
            </a:pPr>
            <a:r>
              <a:rPr lang="en-US" sz="2300" dirty="0"/>
              <a:t>Medical care factors</a:t>
            </a:r>
          </a:p>
          <a:p>
            <a:pPr marL="1005840" lvl="4" indent="-342900" eaLnBrk="1" hangingPunct="1">
              <a:spcBef>
                <a:spcPts val="600"/>
              </a:spcBef>
              <a:spcAft>
                <a:spcPts val="600"/>
              </a:spcAft>
              <a:buSzPct val="125000"/>
              <a:buFont typeface="Calibri" pitchFamily="34" charset="0"/>
              <a:buChar char="–"/>
              <a:defRPr/>
            </a:pPr>
            <a:r>
              <a:rPr lang="en-US" sz="2300" dirty="0"/>
              <a:t>Physical and psychosocial </a:t>
            </a:r>
            <a:r>
              <a:rPr lang="en-US" sz="2300" u="sng" dirty="0"/>
              <a:t>environmental factors</a:t>
            </a:r>
          </a:p>
          <a:p>
            <a:pPr marL="342900" lvl="1" indent="-342900" eaLnBrk="1" hangingPunct="1">
              <a:spcBef>
                <a:spcPts val="600"/>
              </a:spcBef>
              <a:spcAft>
                <a:spcPts val="1200"/>
              </a:spcAft>
              <a:buSzPct val="125000"/>
              <a:buFont typeface="Arial" pitchFamily="34" charset="0"/>
              <a:buChar char="•"/>
              <a:defRPr/>
            </a:pPr>
            <a:r>
              <a:rPr lang="en-US" sz="2400" dirty="0"/>
              <a:t>Lack of </a:t>
            </a:r>
            <a:r>
              <a:rPr lang="en-US" sz="2400" u="sng" dirty="0"/>
              <a:t>local capacity</a:t>
            </a:r>
            <a:r>
              <a:rPr lang="en-US" sz="2400" dirty="0"/>
              <a:t> to deliver community-based, integrated, comprehensive asthma care</a:t>
            </a:r>
          </a:p>
          <a:p>
            <a:pPr marL="91440" eaLnBrk="1" hangingPunct="1">
              <a:spcBef>
                <a:spcPts val="600"/>
              </a:spcBef>
              <a:spcAft>
                <a:spcPts val="1200"/>
              </a:spcAft>
              <a:buSzPct val="125000"/>
              <a:defRPr/>
            </a:pPr>
            <a:r>
              <a:rPr lang="en-US" sz="2400" dirty="0"/>
              <a:t>Gaps in capacity to identify and reach children most at risk</a:t>
            </a:r>
          </a:p>
          <a:p>
            <a:pPr marL="739775" lvl="1" indent="-225425" eaLnBrk="1" hangingPunct="1">
              <a:spcBef>
                <a:spcPct val="0"/>
              </a:spcBef>
              <a:buSzPct val="50000"/>
              <a:buNone/>
              <a:defRPr/>
            </a:pPr>
            <a:endParaRPr lang="en-US" sz="2000" dirty="0"/>
          </a:p>
        </p:txBody>
      </p:sp>
      <p:sp>
        <p:nvSpPr>
          <p:cNvPr id="7" name="TextBox 6"/>
          <p:cNvSpPr txBox="1"/>
          <p:nvPr/>
        </p:nvSpPr>
        <p:spPr>
          <a:xfrm>
            <a:off x="1676400" y="0"/>
            <a:ext cx="8839200" cy="2123658"/>
          </a:xfrm>
          <a:prstGeom prst="rect">
            <a:avLst/>
          </a:prstGeom>
          <a:noFill/>
        </p:spPr>
        <p:txBody>
          <a:bodyPr>
            <a:spAutoFit/>
          </a:bodyPr>
          <a:lstStyle/>
          <a:p>
            <a:pPr fontAlgn="base">
              <a:spcBef>
                <a:spcPct val="0"/>
              </a:spcBef>
              <a:spcAft>
                <a:spcPct val="0"/>
              </a:spcAft>
              <a:defRPr/>
            </a:pPr>
            <a:r>
              <a:rPr lang="en-US" sz="2800" dirty="0">
                <a:solidFill>
                  <a:prstClr val="black"/>
                </a:solidFill>
                <a:latin typeface="Arial" charset="0"/>
              </a:rPr>
              <a:t> </a:t>
            </a:r>
          </a:p>
          <a:p>
            <a:pPr algn="ctr" fontAlgn="base">
              <a:spcBef>
                <a:spcPct val="0"/>
              </a:spcBef>
              <a:spcAft>
                <a:spcPct val="0"/>
              </a:spcAft>
              <a:defRPr/>
            </a:pPr>
            <a:r>
              <a:rPr lang="en-US" sz="3000" b="1" dirty="0">
                <a:solidFill>
                  <a:srgbClr val="1F497D">
                    <a:lumMod val="75000"/>
                  </a:srgbClr>
                </a:solidFill>
              </a:rPr>
              <a:t>Focus of the Action Plan to Reduce Racial and Ethnic Asthma Disparities </a:t>
            </a:r>
          </a:p>
          <a:p>
            <a:pPr algn="ctr" fontAlgn="base">
              <a:spcBef>
                <a:spcPct val="0"/>
              </a:spcBef>
              <a:spcAft>
                <a:spcPct val="0"/>
              </a:spcAft>
              <a:defRPr/>
            </a:pPr>
            <a:endParaRPr lang="en-US" sz="4400" dirty="0">
              <a:solidFill>
                <a:prstClr val="black"/>
              </a:solidFill>
              <a:latin typeface="Arial" charset="0"/>
            </a:endParaRPr>
          </a:p>
        </p:txBody>
      </p:sp>
      <p:sp>
        <p:nvSpPr>
          <p:cNvPr id="10" name="Slide Number Placeholder 4"/>
          <p:cNvSpPr txBox="1">
            <a:spLocks/>
          </p:cNvSpPr>
          <p:nvPr/>
        </p:nvSpPr>
        <p:spPr>
          <a:xfrm>
            <a:off x="8077200" y="6356351"/>
            <a:ext cx="2133600" cy="365125"/>
          </a:xfrm>
          <a:prstGeom prst="rect">
            <a:avLst/>
          </a:prstGeom>
        </p:spPr>
        <p:txBody>
          <a:bodyPr anchor="ctr"/>
          <a:lstStyle/>
          <a:p>
            <a:pPr algn="r">
              <a:defRPr/>
            </a:pPr>
            <a:fld id="{5C4FD527-2EEC-484C-BC52-E01AE82C7290}" type="slidenum">
              <a:rPr lang="en-US" sz="1200">
                <a:solidFill>
                  <a:prstClr val="black">
                    <a:tint val="75000"/>
                  </a:prstClr>
                </a:solidFill>
              </a:rPr>
              <a:pPr algn="r">
                <a:defRPr/>
              </a:pPr>
              <a:t>16</a:t>
            </a:fld>
            <a:endParaRPr lang="en-US" sz="1200" dirty="0">
              <a:solidFill>
                <a:prstClr val="black">
                  <a:tint val="75000"/>
                </a:prstClr>
              </a:solidFill>
            </a:endParaRPr>
          </a:p>
        </p:txBody>
      </p:sp>
    </p:spTree>
    <p:extLst>
      <p:ext uri="{BB962C8B-B14F-4D97-AF65-F5344CB8AC3E}">
        <p14:creationId xmlns:p14="http://schemas.microsoft.com/office/powerpoint/2010/main" val="157106338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4975" y="100168"/>
            <a:ext cx="6832600" cy="555508"/>
          </a:xfrm>
        </p:spPr>
        <p:txBody>
          <a:bodyPr>
            <a:normAutofit/>
          </a:bodyPr>
          <a:lstStyle/>
          <a:p>
            <a:r>
              <a:rPr lang="en-US" sz="2200" dirty="0"/>
              <a:t>Population Profile: Health Plan Data</a:t>
            </a:r>
          </a:p>
        </p:txBody>
      </p:sp>
      <p:sp>
        <p:nvSpPr>
          <p:cNvPr id="5"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160</a:t>
            </a:fld>
            <a:endParaRPr lang="en-US">
              <a:solidFill>
                <a:prstClr val="white">
                  <a:lumMod val="50000"/>
                </a:prstClr>
              </a:solidFill>
            </a:endParaRPr>
          </a:p>
        </p:txBody>
      </p:sp>
      <p:sp>
        <p:nvSpPr>
          <p:cNvPr id="7" name="TextBox 6"/>
          <p:cNvSpPr txBox="1"/>
          <p:nvPr/>
        </p:nvSpPr>
        <p:spPr>
          <a:xfrm>
            <a:off x="1704975" y="1033765"/>
            <a:ext cx="6987396" cy="1323439"/>
          </a:xfrm>
          <a:prstGeom prst="rect">
            <a:avLst/>
          </a:prstGeom>
          <a:noFill/>
        </p:spPr>
        <p:txBody>
          <a:bodyPr wrap="square" rtlCol="0">
            <a:spAutoFit/>
          </a:bodyPr>
          <a:lstStyle/>
          <a:p>
            <a:pPr defTabSz="457200"/>
            <a:r>
              <a:rPr lang="en-US" sz="1600" dirty="0">
                <a:solidFill>
                  <a:srgbClr val="3B6E8F">
                    <a:lumMod val="50000"/>
                  </a:srgbClr>
                </a:solidFill>
              </a:rPr>
              <a:t>Population of Interest:</a:t>
            </a:r>
          </a:p>
          <a:p>
            <a:pPr defTabSz="457200"/>
            <a:r>
              <a:rPr lang="en-US" sz="1600" b="1" i="1" dirty="0">
                <a:solidFill>
                  <a:srgbClr val="3B6E8F">
                    <a:lumMod val="50000"/>
                  </a:srgbClr>
                </a:solidFill>
              </a:rPr>
              <a:t>6905 Keystone First members attributed to the practice</a:t>
            </a:r>
          </a:p>
          <a:p>
            <a:pPr defTabSz="457200"/>
            <a:endParaRPr lang="en-US" sz="1600" i="1" dirty="0">
              <a:solidFill>
                <a:srgbClr val="3B6E8F">
                  <a:lumMod val="50000"/>
                </a:srgbClr>
              </a:solidFill>
            </a:endParaRPr>
          </a:p>
          <a:p>
            <a:pPr defTabSz="457200"/>
            <a:endParaRPr lang="en-US" sz="1600" i="1" dirty="0">
              <a:solidFill>
                <a:srgbClr val="3B6E8F">
                  <a:lumMod val="50000"/>
                </a:srgbClr>
              </a:solidFill>
            </a:endParaRPr>
          </a:p>
          <a:p>
            <a:pPr defTabSz="457200"/>
            <a:endParaRPr lang="en-US" sz="1600" i="1" dirty="0">
              <a:solidFill>
                <a:srgbClr val="3B6E8F">
                  <a:lumMod val="50000"/>
                </a:srgbClr>
              </a:solidFill>
            </a:endParaRPr>
          </a:p>
        </p:txBody>
      </p:sp>
      <p:pic>
        <p:nvPicPr>
          <p:cNvPr id="3" name="Picture 2" descr="page 8.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814402"/>
            <a:ext cx="9144000" cy="6858000"/>
          </a:xfrm>
          <a:prstGeom prst="rect">
            <a:avLst/>
          </a:prstGeom>
        </p:spPr>
      </p:pic>
    </p:spTree>
    <p:extLst>
      <p:ext uri="{BB962C8B-B14F-4D97-AF65-F5344CB8AC3E}">
        <p14:creationId xmlns:p14="http://schemas.microsoft.com/office/powerpoint/2010/main" val="3558041036"/>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age 5.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2" name="Title 1"/>
          <p:cNvSpPr>
            <a:spLocks noGrp="1"/>
          </p:cNvSpPr>
          <p:nvPr>
            <p:ph type="title"/>
          </p:nvPr>
        </p:nvSpPr>
        <p:spPr>
          <a:xfrm>
            <a:off x="1701651" y="113613"/>
            <a:ext cx="6832600" cy="555508"/>
          </a:xfrm>
        </p:spPr>
        <p:txBody>
          <a:bodyPr>
            <a:normAutofit/>
          </a:bodyPr>
          <a:lstStyle/>
          <a:p>
            <a:r>
              <a:rPr lang="en-US" sz="2200" dirty="0"/>
              <a:t>Outcomes: Descriptive, Process and Impact</a:t>
            </a:r>
          </a:p>
        </p:txBody>
      </p:sp>
      <p:sp>
        <p:nvSpPr>
          <p:cNvPr id="3" name="TextBox 2"/>
          <p:cNvSpPr txBox="1"/>
          <p:nvPr/>
        </p:nvSpPr>
        <p:spPr>
          <a:xfrm>
            <a:off x="1701652" y="5572126"/>
            <a:ext cx="2632223" cy="461665"/>
          </a:xfrm>
          <a:prstGeom prst="rect">
            <a:avLst/>
          </a:prstGeom>
          <a:noFill/>
          <a:ln>
            <a:solidFill>
              <a:schemeClr val="accent1">
                <a:shade val="50000"/>
              </a:schemeClr>
            </a:solidFill>
          </a:ln>
        </p:spPr>
        <p:txBody>
          <a:bodyPr wrap="square" rtlCol="0">
            <a:spAutoFit/>
          </a:bodyPr>
          <a:lstStyle/>
          <a:p>
            <a:pPr defTabSz="457200"/>
            <a:r>
              <a:rPr lang="en-US" sz="1200" b="1" dirty="0">
                <a:solidFill>
                  <a:srgbClr val="425968"/>
                </a:solidFill>
              </a:rPr>
              <a:t>Pre/post analysis of cost and utilization pending sufficient numbers</a:t>
            </a:r>
            <a:endParaRPr lang="en-US" sz="1200" b="1" dirty="0">
              <a:solidFill>
                <a:srgbClr val="FF0000"/>
              </a:solidFill>
            </a:endParaRPr>
          </a:p>
        </p:txBody>
      </p:sp>
      <p:sp>
        <p:nvSpPr>
          <p:cNvPr id="9"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161</a:t>
            </a:fld>
            <a:endParaRPr lang="en-US">
              <a:solidFill>
                <a:prstClr val="white">
                  <a:lumMod val="50000"/>
                </a:prstClr>
              </a:solidFill>
            </a:endParaRPr>
          </a:p>
        </p:txBody>
      </p:sp>
    </p:spTree>
    <p:extLst>
      <p:ext uri="{BB962C8B-B14F-4D97-AF65-F5344CB8AC3E}">
        <p14:creationId xmlns:p14="http://schemas.microsoft.com/office/powerpoint/2010/main" val="2435698724"/>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393088"/>
            <a:ext cx="8534400" cy="4711700"/>
          </a:xfrm>
          <a:prstGeom prst="rect">
            <a:avLst/>
          </a:prstGeom>
        </p:spPr>
      </p:pic>
      <p:sp>
        <p:nvSpPr>
          <p:cNvPr id="2" name="Title 1"/>
          <p:cNvSpPr>
            <a:spLocks noGrp="1"/>
          </p:cNvSpPr>
          <p:nvPr>
            <p:ph type="title"/>
          </p:nvPr>
        </p:nvSpPr>
        <p:spPr>
          <a:xfrm>
            <a:off x="1701651" y="113613"/>
            <a:ext cx="6832600" cy="555508"/>
          </a:xfrm>
        </p:spPr>
        <p:txBody>
          <a:bodyPr>
            <a:normAutofit/>
          </a:bodyPr>
          <a:lstStyle/>
          <a:p>
            <a:r>
              <a:rPr lang="en-US" sz="2200" dirty="0"/>
              <a:t>Interventions: Social Service Pathways</a:t>
            </a:r>
          </a:p>
        </p:txBody>
      </p:sp>
      <p:sp>
        <p:nvSpPr>
          <p:cNvPr id="9"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162</a:t>
            </a:fld>
            <a:endParaRPr lang="en-US">
              <a:solidFill>
                <a:prstClr val="white">
                  <a:lumMod val="50000"/>
                </a:prstClr>
              </a:solidFill>
            </a:endParaRPr>
          </a:p>
        </p:txBody>
      </p:sp>
      <p:sp>
        <p:nvSpPr>
          <p:cNvPr id="11" name="Rectangle 10"/>
          <p:cNvSpPr/>
          <p:nvPr/>
        </p:nvSpPr>
        <p:spPr>
          <a:xfrm>
            <a:off x="1701651" y="5677657"/>
            <a:ext cx="6638746" cy="523220"/>
          </a:xfrm>
          <a:prstGeom prst="rect">
            <a:avLst/>
          </a:prstGeom>
        </p:spPr>
        <p:txBody>
          <a:bodyPr wrap="square">
            <a:spAutoFit/>
          </a:bodyPr>
          <a:lstStyle/>
          <a:p>
            <a:pPr marL="171450" indent="-171450" defTabSz="457200">
              <a:buFont typeface="Arial" panose="020B0604020202020204" pitchFamily="34" charset="0"/>
              <a:buChar char="•"/>
            </a:pPr>
            <a:r>
              <a:rPr lang="en-US" sz="1400" b="1" dirty="0">
                <a:solidFill>
                  <a:srgbClr val="425968"/>
                </a:solidFill>
              </a:rPr>
              <a:t>30/36 members (83%) have at least one social service pathway.</a:t>
            </a:r>
          </a:p>
          <a:p>
            <a:pPr marL="171450" indent="-171450" defTabSz="457200">
              <a:buFont typeface="Arial" panose="020B0604020202020204" pitchFamily="34" charset="0"/>
              <a:buChar char="•"/>
            </a:pPr>
            <a:r>
              <a:rPr lang="en-US" sz="1400" b="1" dirty="0">
                <a:solidFill>
                  <a:srgbClr val="425968"/>
                </a:solidFill>
              </a:rPr>
              <a:t>Average of 2.4 social service pathways per member.</a:t>
            </a:r>
          </a:p>
        </p:txBody>
      </p:sp>
      <p:sp>
        <p:nvSpPr>
          <p:cNvPr id="3" name="Rectangle 2"/>
          <p:cNvSpPr/>
          <p:nvPr/>
        </p:nvSpPr>
        <p:spPr>
          <a:xfrm>
            <a:off x="6540114" y="1023756"/>
            <a:ext cx="3181205" cy="369332"/>
          </a:xfrm>
          <a:prstGeom prst="rect">
            <a:avLst/>
          </a:prstGeom>
        </p:spPr>
        <p:txBody>
          <a:bodyPr wrap="none">
            <a:spAutoFit/>
          </a:bodyPr>
          <a:lstStyle/>
          <a:p>
            <a:pPr defTabSz="457200"/>
            <a:r>
              <a:rPr lang="en-US" dirty="0">
                <a:solidFill>
                  <a:srgbClr val="425968"/>
                </a:solidFill>
              </a:rPr>
              <a:t>Social Services Pathways (N=71)</a:t>
            </a:r>
          </a:p>
        </p:txBody>
      </p:sp>
      <p:sp>
        <p:nvSpPr>
          <p:cNvPr id="14" name="Rectangle 13"/>
          <p:cNvSpPr/>
          <p:nvPr/>
        </p:nvSpPr>
        <p:spPr>
          <a:xfrm>
            <a:off x="2465229" y="1536433"/>
            <a:ext cx="2492990" cy="646331"/>
          </a:xfrm>
          <a:prstGeom prst="rect">
            <a:avLst/>
          </a:prstGeom>
        </p:spPr>
        <p:txBody>
          <a:bodyPr wrap="none">
            <a:spAutoFit/>
          </a:bodyPr>
          <a:lstStyle/>
          <a:p>
            <a:pPr algn="ctr" defTabSz="457200"/>
            <a:r>
              <a:rPr lang="en-US" dirty="0">
                <a:solidFill>
                  <a:srgbClr val="425968"/>
                </a:solidFill>
              </a:rPr>
              <a:t>Social Connection Needs</a:t>
            </a:r>
            <a:br>
              <a:rPr lang="en-US" dirty="0">
                <a:solidFill>
                  <a:srgbClr val="425968"/>
                </a:solidFill>
              </a:rPr>
            </a:br>
            <a:r>
              <a:rPr lang="en-US" dirty="0">
                <a:solidFill>
                  <a:srgbClr val="425968"/>
                </a:solidFill>
              </a:rPr>
              <a:t>(N=36 Members)</a:t>
            </a:r>
          </a:p>
        </p:txBody>
      </p:sp>
    </p:spTree>
    <p:extLst>
      <p:ext uri="{BB962C8B-B14F-4D97-AF65-F5344CB8AC3E}">
        <p14:creationId xmlns:p14="http://schemas.microsoft.com/office/powerpoint/2010/main" val="1131532458"/>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e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384290"/>
            <a:ext cx="8534400" cy="4584700"/>
          </a:xfrm>
          <a:prstGeom prst="rect">
            <a:avLst/>
          </a:prstGeom>
        </p:spPr>
      </p:pic>
      <p:sp>
        <p:nvSpPr>
          <p:cNvPr id="2" name="Title 1"/>
          <p:cNvSpPr>
            <a:spLocks noGrp="1"/>
          </p:cNvSpPr>
          <p:nvPr>
            <p:ph type="title"/>
          </p:nvPr>
        </p:nvSpPr>
        <p:spPr>
          <a:xfrm>
            <a:off x="1701651" y="113613"/>
            <a:ext cx="6832600" cy="555508"/>
          </a:xfrm>
        </p:spPr>
        <p:txBody>
          <a:bodyPr>
            <a:normAutofit/>
          </a:bodyPr>
          <a:lstStyle/>
          <a:p>
            <a:r>
              <a:rPr lang="en-US" sz="2200" dirty="0"/>
              <a:t>Interventions: Medical Connection Pathways</a:t>
            </a:r>
          </a:p>
        </p:txBody>
      </p:sp>
      <p:sp>
        <p:nvSpPr>
          <p:cNvPr id="9"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163</a:t>
            </a:fld>
            <a:endParaRPr lang="en-US">
              <a:solidFill>
                <a:prstClr val="white">
                  <a:lumMod val="50000"/>
                </a:prstClr>
              </a:solidFill>
            </a:endParaRPr>
          </a:p>
        </p:txBody>
      </p:sp>
      <p:sp>
        <p:nvSpPr>
          <p:cNvPr id="7" name="Rectangle 6"/>
          <p:cNvSpPr/>
          <p:nvPr/>
        </p:nvSpPr>
        <p:spPr>
          <a:xfrm>
            <a:off x="1701651" y="5791630"/>
            <a:ext cx="5642544" cy="523220"/>
          </a:xfrm>
          <a:prstGeom prst="rect">
            <a:avLst/>
          </a:prstGeom>
        </p:spPr>
        <p:txBody>
          <a:bodyPr wrap="square">
            <a:spAutoFit/>
          </a:bodyPr>
          <a:lstStyle/>
          <a:p>
            <a:pPr marL="171450" indent="-171450" defTabSz="457200">
              <a:buFont typeface="Arial" panose="020B0604020202020204" pitchFamily="34" charset="0"/>
              <a:buChar char="•"/>
            </a:pPr>
            <a:r>
              <a:rPr lang="en-US" sz="1400" b="1" dirty="0">
                <a:solidFill>
                  <a:srgbClr val="425968"/>
                </a:solidFill>
              </a:rPr>
              <a:t>25 members (69%) have at least one medical connection pathway.</a:t>
            </a:r>
          </a:p>
          <a:p>
            <a:pPr marL="171450" indent="-171450" defTabSz="457200">
              <a:buFont typeface="Arial" panose="020B0604020202020204" pitchFamily="34" charset="0"/>
              <a:buChar char="•"/>
            </a:pPr>
            <a:r>
              <a:rPr lang="en-US" sz="1400" b="1" dirty="0">
                <a:solidFill>
                  <a:srgbClr val="425968"/>
                </a:solidFill>
              </a:rPr>
              <a:t>Average of 1.6 medical connection pathways per member.</a:t>
            </a:r>
          </a:p>
        </p:txBody>
      </p:sp>
      <p:sp>
        <p:nvSpPr>
          <p:cNvPr id="14" name="Rectangle 13"/>
          <p:cNvSpPr/>
          <p:nvPr/>
        </p:nvSpPr>
        <p:spPr>
          <a:xfrm>
            <a:off x="6540113" y="1023756"/>
            <a:ext cx="3685304" cy="369332"/>
          </a:xfrm>
          <a:prstGeom prst="rect">
            <a:avLst/>
          </a:prstGeom>
        </p:spPr>
        <p:txBody>
          <a:bodyPr wrap="none">
            <a:spAutoFit/>
          </a:bodyPr>
          <a:lstStyle/>
          <a:p>
            <a:pPr defTabSz="457200"/>
            <a:r>
              <a:rPr lang="en-US" dirty="0">
                <a:solidFill>
                  <a:srgbClr val="425968"/>
                </a:solidFill>
              </a:rPr>
              <a:t>Medical Connection Pathways (N=39)</a:t>
            </a:r>
          </a:p>
        </p:txBody>
      </p:sp>
      <p:sp>
        <p:nvSpPr>
          <p:cNvPr id="15" name="Rectangle 14"/>
          <p:cNvSpPr/>
          <p:nvPr/>
        </p:nvSpPr>
        <p:spPr>
          <a:xfrm>
            <a:off x="2707991" y="1592717"/>
            <a:ext cx="2698350" cy="646331"/>
          </a:xfrm>
          <a:prstGeom prst="rect">
            <a:avLst/>
          </a:prstGeom>
        </p:spPr>
        <p:txBody>
          <a:bodyPr wrap="none">
            <a:spAutoFit/>
          </a:bodyPr>
          <a:lstStyle/>
          <a:p>
            <a:pPr algn="ctr" defTabSz="457200"/>
            <a:r>
              <a:rPr lang="en-US" dirty="0">
                <a:solidFill>
                  <a:srgbClr val="425968"/>
                </a:solidFill>
              </a:rPr>
              <a:t>Medical Connection Needs</a:t>
            </a:r>
            <a:br>
              <a:rPr lang="en-US" dirty="0">
                <a:solidFill>
                  <a:srgbClr val="425968"/>
                </a:solidFill>
              </a:rPr>
            </a:br>
            <a:r>
              <a:rPr lang="en-US" dirty="0">
                <a:solidFill>
                  <a:srgbClr val="425968"/>
                </a:solidFill>
              </a:rPr>
              <a:t>(N=36 Members)</a:t>
            </a:r>
          </a:p>
        </p:txBody>
      </p:sp>
    </p:spTree>
    <p:extLst>
      <p:ext uri="{BB962C8B-B14F-4D97-AF65-F5344CB8AC3E}">
        <p14:creationId xmlns:p14="http://schemas.microsoft.com/office/powerpoint/2010/main" val="2873896618"/>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6730" y="116043"/>
            <a:ext cx="6832600" cy="555508"/>
          </a:xfrm>
        </p:spPr>
        <p:txBody>
          <a:bodyPr>
            <a:normAutofit/>
          </a:bodyPr>
          <a:lstStyle/>
          <a:p>
            <a:r>
              <a:rPr lang="en-US" sz="2200" dirty="0"/>
              <a:t>Success Story</a:t>
            </a:r>
          </a:p>
        </p:txBody>
      </p:sp>
      <p:sp>
        <p:nvSpPr>
          <p:cNvPr id="10"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164</a:t>
            </a:fld>
            <a:endParaRPr lang="en-US">
              <a:solidFill>
                <a:prstClr val="white">
                  <a:lumMod val="50000"/>
                </a:prstClr>
              </a:solidFill>
            </a:endParaRPr>
          </a:p>
        </p:txBody>
      </p:sp>
      <p:sp>
        <p:nvSpPr>
          <p:cNvPr id="11" name="Content Placeholder 2"/>
          <p:cNvSpPr>
            <a:spLocks noGrp="1"/>
          </p:cNvSpPr>
          <p:nvPr>
            <p:ph idx="1"/>
          </p:nvPr>
        </p:nvSpPr>
        <p:spPr>
          <a:xfrm>
            <a:off x="1629061" y="4800600"/>
            <a:ext cx="4121883" cy="1847851"/>
          </a:xfrm>
        </p:spPr>
        <p:txBody>
          <a:bodyPr>
            <a:normAutofit/>
          </a:bodyPr>
          <a:lstStyle/>
          <a:p>
            <a:r>
              <a:rPr lang="en-US" sz="1300" b="1" dirty="0"/>
              <a:t>And a village…</a:t>
            </a:r>
          </a:p>
          <a:p>
            <a:pPr marL="285750" indent="-285750"/>
            <a:r>
              <a:rPr lang="en-US" sz="1300" dirty="0"/>
              <a:t>St. Chris team.</a:t>
            </a:r>
          </a:p>
          <a:p>
            <a:pPr marL="285750" indent="-285750"/>
            <a:r>
              <a:rPr lang="en-US" sz="1300" dirty="0"/>
              <a:t>Keystone First community health worker.</a:t>
            </a:r>
          </a:p>
          <a:p>
            <a:pPr marL="285750" indent="-285750"/>
            <a:r>
              <a:rPr lang="en-US" sz="1300" dirty="0"/>
              <a:t>Keystone First telephonic care manager.</a:t>
            </a:r>
          </a:p>
          <a:p>
            <a:pPr marL="285750" indent="-285750"/>
            <a:r>
              <a:rPr lang="en-US" sz="1300" dirty="0"/>
              <a:t>Gifts of Mercy.</a:t>
            </a:r>
          </a:p>
          <a:p>
            <a:pPr marL="285750" indent="-285750"/>
            <a:r>
              <a:rPr lang="en-US" sz="1300" dirty="0"/>
              <a:t>Healthy Homes (Philadelphia Dept. of Public Health ).</a:t>
            </a:r>
          </a:p>
        </p:txBody>
      </p:sp>
      <p:pic>
        <p:nvPicPr>
          <p:cNvPr id="12" name="Picture 11" descr="C:\Users\glefeve\AppData\Local\Microsoft\Windows\Temporary Internet Files\Content.Outlook\RW6DV5R2\ZTS_after window.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7638" y="2348862"/>
            <a:ext cx="3990975" cy="2992755"/>
          </a:xfrm>
          <a:prstGeom prst="rect">
            <a:avLst/>
          </a:prstGeom>
          <a:noFill/>
          <a:ln>
            <a:noFill/>
          </a:ln>
        </p:spPr>
      </p:pic>
      <p:pic>
        <p:nvPicPr>
          <p:cNvPr id="13" name="Picture 12" descr="C:\Users\glefeve\AppData\Local\Microsoft\Windows\Temporary Internet Files\Content.Outlook\RW6DV5R2\20150327_103647.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6296" y="3979086"/>
            <a:ext cx="2794189" cy="2209165"/>
          </a:xfrm>
          <a:prstGeom prst="rect">
            <a:avLst/>
          </a:prstGeom>
          <a:noFill/>
          <a:ln>
            <a:noFill/>
          </a:ln>
        </p:spPr>
      </p:pic>
      <p:sp>
        <p:nvSpPr>
          <p:cNvPr id="14" name="TextBox 13"/>
          <p:cNvSpPr txBox="1"/>
          <p:nvPr/>
        </p:nvSpPr>
        <p:spPr>
          <a:xfrm>
            <a:off x="4269561" y="851339"/>
            <a:ext cx="6110923" cy="1892826"/>
          </a:xfrm>
          <a:prstGeom prst="rect">
            <a:avLst/>
          </a:prstGeom>
          <a:noFill/>
        </p:spPr>
        <p:txBody>
          <a:bodyPr wrap="square" rtlCol="0">
            <a:spAutoFit/>
          </a:bodyPr>
          <a:lstStyle/>
          <a:p>
            <a:pPr algn="just" defTabSz="457200"/>
            <a:r>
              <a:rPr lang="en-US" sz="1300" b="1" dirty="0">
                <a:solidFill>
                  <a:srgbClr val="425968"/>
                </a:solidFill>
              </a:rPr>
              <a:t>It took new windows…</a:t>
            </a:r>
          </a:p>
          <a:p>
            <a:pPr algn="just" defTabSz="457200"/>
            <a:endParaRPr lang="en-US" sz="1300" dirty="0">
              <a:solidFill>
                <a:srgbClr val="425968"/>
              </a:solidFill>
            </a:endParaRPr>
          </a:p>
          <a:p>
            <a:pPr algn="just" defTabSz="457200"/>
            <a:r>
              <a:rPr lang="en-US" sz="1300" dirty="0">
                <a:solidFill>
                  <a:srgbClr val="425968"/>
                </a:solidFill>
              </a:rPr>
              <a:t>In a home assessment, Belinda recognized that broken windows were a huge barrier to asthma management for 12 </a:t>
            </a:r>
            <a:r>
              <a:rPr lang="en-US" sz="1300" dirty="0" err="1">
                <a:solidFill>
                  <a:srgbClr val="425968"/>
                </a:solidFill>
              </a:rPr>
              <a:t>y.o</a:t>
            </a:r>
            <a:r>
              <a:rPr lang="en-US" sz="1300" dirty="0">
                <a:solidFill>
                  <a:srgbClr val="425968"/>
                </a:solidFill>
              </a:rPr>
              <a:t>. “Billy” and his family. Thanks to the team, they now have brand-new windows…</a:t>
            </a:r>
          </a:p>
          <a:p>
            <a:pPr algn="just" defTabSz="457200"/>
            <a:endParaRPr lang="en-US" sz="1300" dirty="0">
              <a:solidFill>
                <a:srgbClr val="425968"/>
              </a:solidFill>
            </a:endParaRPr>
          </a:p>
          <a:p>
            <a:pPr algn="just" defTabSz="457200"/>
            <a:r>
              <a:rPr lang="en-US" sz="1300" dirty="0">
                <a:solidFill>
                  <a:srgbClr val="425968"/>
                </a:solidFill>
              </a:rPr>
              <a:t>“Billy” has had no ED visits since January! </a:t>
            </a:r>
          </a:p>
          <a:p>
            <a:pPr defTabSz="457200"/>
            <a:endParaRPr lang="en-US" sz="1300" dirty="0">
              <a:solidFill>
                <a:srgbClr val="425968"/>
              </a:solidFill>
            </a:endParaRPr>
          </a:p>
          <a:p>
            <a:pPr defTabSz="457200"/>
            <a:endParaRPr lang="en-US" sz="1300" dirty="0">
              <a:solidFill>
                <a:srgbClr val="425968"/>
              </a:solidFill>
            </a:endParaRPr>
          </a:p>
        </p:txBody>
      </p:sp>
      <p:pic>
        <p:nvPicPr>
          <p:cNvPr id="15" name="Picture 14" descr="C:\Users\glefeve\AppData\Local\Microsoft\Windows\Temporary Internet Files\Content.Outlook\RW6DV5R2\20150327_103404.jpg"/>
          <p:cNvPicPr/>
          <p:nvPr/>
        </p:nvPicPr>
        <p:blipFill rotWithShape="1">
          <a:blip r:embed="rId5" cstate="print">
            <a:extLst>
              <a:ext uri="{BEBA8EAE-BF5A-486C-A8C5-ECC9F3942E4B}">
                <a14:imgProps xmlns:a14="http://schemas.microsoft.com/office/drawing/2010/main">
                  <a14:imgLayer r:embed="rId6">
                    <a14:imgEffect>
                      <a14:sharpenSoften amount="59000"/>
                    </a14:imgEffect>
                    <a14:imgEffect>
                      <a14:brightnessContrast bright="32000" contrast="-22000"/>
                    </a14:imgEffect>
                  </a14:imgLayer>
                </a14:imgProps>
              </a:ext>
              <a:ext uri="{28A0092B-C50C-407E-A947-70E740481C1C}">
                <a14:useLocalDpi xmlns:a14="http://schemas.microsoft.com/office/drawing/2010/main" val="0"/>
              </a:ext>
            </a:extLst>
          </a:blip>
          <a:srcRect l="-1" r="36822"/>
          <a:stretch/>
        </p:blipFill>
        <p:spPr bwMode="auto">
          <a:xfrm rot="5400000">
            <a:off x="2182138" y="877390"/>
            <a:ext cx="1804331" cy="2123201"/>
          </a:xfrm>
          <a:prstGeom prst="rect">
            <a:avLst/>
          </a:prstGeom>
          <a:noFill/>
          <a:ln>
            <a:noFill/>
          </a:ln>
          <a:extLst>
            <a:ext uri="{53640926-AAD7-44D8-BBD7-CCE9431645EC}">
              <a14:shadowObscured xmlns:a14="http://schemas.microsoft.com/office/drawing/2010/main"/>
            </a:ext>
          </a:extLst>
        </p:spPr>
      </p:pic>
      <p:sp>
        <p:nvSpPr>
          <p:cNvPr id="16" name="TextBox 15"/>
          <p:cNvSpPr txBox="1"/>
          <p:nvPr/>
        </p:nvSpPr>
        <p:spPr>
          <a:xfrm>
            <a:off x="2179865" y="2811590"/>
            <a:ext cx="1777773" cy="400110"/>
          </a:xfrm>
          <a:prstGeom prst="rect">
            <a:avLst/>
          </a:prstGeom>
          <a:noFill/>
        </p:spPr>
        <p:txBody>
          <a:bodyPr wrap="square" rtlCol="0">
            <a:spAutoFit/>
          </a:bodyPr>
          <a:lstStyle/>
          <a:p>
            <a:pPr algn="ctr" defTabSz="457200"/>
            <a:r>
              <a:rPr lang="en-US" sz="1000" i="1" dirty="0">
                <a:solidFill>
                  <a:srgbClr val="425968">
                    <a:lumMod val="50000"/>
                  </a:srgbClr>
                </a:solidFill>
              </a:rPr>
              <a:t>CHW Belinda holding thank-you notes from the family</a:t>
            </a:r>
          </a:p>
        </p:txBody>
      </p:sp>
      <p:sp>
        <p:nvSpPr>
          <p:cNvPr id="17" name="TextBox 16"/>
          <p:cNvSpPr txBox="1"/>
          <p:nvPr/>
        </p:nvSpPr>
        <p:spPr>
          <a:xfrm>
            <a:off x="4861153" y="5302743"/>
            <a:ext cx="2387373" cy="246221"/>
          </a:xfrm>
          <a:prstGeom prst="rect">
            <a:avLst/>
          </a:prstGeom>
          <a:noFill/>
        </p:spPr>
        <p:txBody>
          <a:bodyPr wrap="square" rtlCol="0">
            <a:spAutoFit/>
          </a:bodyPr>
          <a:lstStyle/>
          <a:p>
            <a:pPr algn="ctr" defTabSz="457200"/>
            <a:r>
              <a:rPr lang="en-US" sz="1000" i="1" dirty="0">
                <a:solidFill>
                  <a:srgbClr val="425968">
                    <a:lumMod val="50000"/>
                  </a:srgbClr>
                </a:solidFill>
              </a:rPr>
              <a:t>New windows</a:t>
            </a:r>
          </a:p>
        </p:txBody>
      </p:sp>
      <p:sp>
        <p:nvSpPr>
          <p:cNvPr id="18" name="TextBox 17"/>
          <p:cNvSpPr txBox="1"/>
          <p:nvPr/>
        </p:nvSpPr>
        <p:spPr>
          <a:xfrm>
            <a:off x="7586296" y="6154580"/>
            <a:ext cx="2794188" cy="246221"/>
          </a:xfrm>
          <a:prstGeom prst="rect">
            <a:avLst/>
          </a:prstGeom>
          <a:noFill/>
        </p:spPr>
        <p:txBody>
          <a:bodyPr wrap="square" rtlCol="0">
            <a:spAutoFit/>
          </a:bodyPr>
          <a:lstStyle/>
          <a:p>
            <a:pPr algn="ctr" defTabSz="457200"/>
            <a:r>
              <a:rPr lang="en-US" sz="1000" i="1" dirty="0">
                <a:solidFill>
                  <a:srgbClr val="425968">
                    <a:lumMod val="50000"/>
                  </a:srgbClr>
                </a:solidFill>
              </a:rPr>
              <a:t>KF Telephonic Care Managers Loretta and Deanna</a:t>
            </a:r>
          </a:p>
        </p:txBody>
      </p:sp>
    </p:spTree>
    <p:extLst>
      <p:ext uri="{BB962C8B-B14F-4D97-AF65-F5344CB8AC3E}">
        <p14:creationId xmlns:p14="http://schemas.microsoft.com/office/powerpoint/2010/main" val="237312779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sz="quarter" idx="12"/>
          </p:nvPr>
        </p:nvSpPr>
        <p:spPr>
          <a:xfrm>
            <a:off x="8312150" y="6578643"/>
            <a:ext cx="2133600" cy="136060"/>
          </a:xfrm>
        </p:spPr>
        <p:txBody>
          <a:bodyPr/>
          <a:lstStyle/>
          <a:p>
            <a:fld id="{978BD884-8C64-42EB-BDA3-51ADC85D9158}" type="slidenum">
              <a:rPr lang="en-US" smtClean="0">
                <a:solidFill>
                  <a:prstClr val="white">
                    <a:lumMod val="50000"/>
                  </a:prstClr>
                </a:solidFill>
              </a:rPr>
              <a:pPr/>
              <a:t>165</a:t>
            </a:fld>
            <a:endParaRPr lang="en-US">
              <a:solidFill>
                <a:prstClr val="white">
                  <a:lumMod val="50000"/>
                </a:prstClr>
              </a:solidFill>
            </a:endParaRPr>
          </a:p>
        </p:txBody>
      </p:sp>
      <p:sp>
        <p:nvSpPr>
          <p:cNvPr id="17" name="TextBox 16"/>
          <p:cNvSpPr txBox="1"/>
          <p:nvPr/>
        </p:nvSpPr>
        <p:spPr>
          <a:xfrm>
            <a:off x="4861153" y="5302743"/>
            <a:ext cx="2387373" cy="246221"/>
          </a:xfrm>
          <a:prstGeom prst="rect">
            <a:avLst/>
          </a:prstGeom>
          <a:noFill/>
        </p:spPr>
        <p:txBody>
          <a:bodyPr wrap="square" rtlCol="0">
            <a:spAutoFit/>
          </a:bodyPr>
          <a:lstStyle/>
          <a:p>
            <a:pPr algn="ctr" defTabSz="457200"/>
            <a:r>
              <a:rPr lang="en-US" sz="1000" i="1" dirty="0">
                <a:solidFill>
                  <a:srgbClr val="425968">
                    <a:lumMod val="50000"/>
                  </a:srgbClr>
                </a:solidFill>
              </a:rPr>
              <a:t>New windows</a:t>
            </a:r>
          </a:p>
        </p:txBody>
      </p:sp>
      <p:sp>
        <p:nvSpPr>
          <p:cNvPr id="3" name="Title 2"/>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02407" y="640875"/>
            <a:ext cx="8187185" cy="5438631"/>
          </a:xfrm>
        </p:spPr>
      </p:pic>
    </p:spTree>
    <p:extLst>
      <p:ext uri="{BB962C8B-B14F-4D97-AF65-F5344CB8AC3E}">
        <p14:creationId xmlns:p14="http://schemas.microsoft.com/office/powerpoint/2010/main" val="3275547015"/>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Payer’s Perspective Panel</a:t>
            </a:r>
          </a:p>
        </p:txBody>
      </p:sp>
      <p:sp>
        <p:nvSpPr>
          <p:cNvPr id="7" name="Rectangle 6"/>
          <p:cNvSpPr/>
          <p:nvPr/>
        </p:nvSpPr>
        <p:spPr>
          <a:xfrm>
            <a:off x="-22861" y="2540668"/>
            <a:ext cx="12237721" cy="2554545"/>
          </a:xfrm>
          <a:prstGeom prst="rect">
            <a:avLst/>
          </a:prstGeom>
        </p:spPr>
        <p:txBody>
          <a:bodyPr wrap="square">
            <a:spAutoFit/>
          </a:bodyPr>
          <a:lstStyle/>
          <a:p>
            <a:pPr algn="ctr"/>
            <a:r>
              <a:rPr lang="en-US" sz="4000" dirty="0"/>
              <a:t>Indira </a:t>
            </a:r>
            <a:r>
              <a:rPr lang="en-US" sz="4000" dirty="0" err="1"/>
              <a:t>Mahidhara</a:t>
            </a:r>
            <a:r>
              <a:rPr lang="en-US" sz="4000" dirty="0"/>
              <a:t>, M.D., M.P.H.</a:t>
            </a:r>
          </a:p>
          <a:p>
            <a:pPr algn="ctr"/>
            <a:r>
              <a:rPr lang="en-US" sz="4000" dirty="0"/>
              <a:t>Medical Director</a:t>
            </a:r>
          </a:p>
          <a:p>
            <a:pPr algn="ctr"/>
            <a:r>
              <a:rPr lang="en-US" sz="4000" dirty="0"/>
              <a:t>Health Partners Plans</a:t>
            </a:r>
          </a:p>
          <a:p>
            <a:pPr algn="ctr"/>
            <a:endParaRPr lang="en-US" sz="4000" dirty="0"/>
          </a:p>
        </p:txBody>
      </p:sp>
    </p:spTree>
    <p:extLst>
      <p:ext uri="{BB962C8B-B14F-4D97-AF65-F5344CB8AC3E}">
        <p14:creationId xmlns:p14="http://schemas.microsoft.com/office/powerpoint/2010/main" val="1143034759"/>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3005138" y="985839"/>
            <a:ext cx="7239000" cy="1444625"/>
          </a:xfrm>
        </p:spPr>
        <p:txBody>
          <a:bodyPr anchor="ctr"/>
          <a:lstStyle/>
          <a:p>
            <a:pPr algn="ctr" eaLnBrk="1" hangingPunct="1"/>
            <a:r>
              <a:rPr lang="en-US" sz="3200" dirty="0"/>
              <a:t>Health Partners Plans</a:t>
            </a:r>
          </a:p>
        </p:txBody>
      </p:sp>
      <p:sp>
        <p:nvSpPr>
          <p:cNvPr id="12291" name="Rectangle 3"/>
          <p:cNvSpPr>
            <a:spLocks noGrp="1" noChangeArrowheads="1"/>
          </p:cNvSpPr>
          <p:nvPr>
            <p:ph type="subTitle" idx="1"/>
          </p:nvPr>
        </p:nvSpPr>
        <p:spPr>
          <a:xfrm>
            <a:off x="2971800" y="2895600"/>
            <a:ext cx="7239000" cy="1752600"/>
          </a:xfrm>
        </p:spPr>
        <p:txBody>
          <a:bodyPr anchor="ctr"/>
          <a:lstStyle/>
          <a:p>
            <a:pPr algn="ctr" eaLnBrk="1" hangingPunct="1"/>
            <a:r>
              <a:rPr lang="en-US" dirty="0" smtClean="0"/>
              <a:t>Asthma Summit 2015</a:t>
            </a:r>
          </a:p>
        </p:txBody>
      </p:sp>
    </p:spTree>
    <p:extLst>
      <p:ext uri="{BB962C8B-B14F-4D97-AF65-F5344CB8AC3E}">
        <p14:creationId xmlns:p14="http://schemas.microsoft.com/office/powerpoint/2010/main" val="12488451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Partners Plans</a:t>
            </a:r>
            <a:endParaRPr lang="en-US" dirty="0"/>
          </a:p>
        </p:txBody>
      </p:sp>
      <p:sp>
        <p:nvSpPr>
          <p:cNvPr id="3" name="Content Placeholder 2"/>
          <p:cNvSpPr>
            <a:spLocks noGrp="1"/>
          </p:cNvSpPr>
          <p:nvPr>
            <p:ph idx="1"/>
          </p:nvPr>
        </p:nvSpPr>
        <p:spPr/>
        <p:txBody>
          <a:bodyPr/>
          <a:lstStyle/>
          <a:p>
            <a:pPr marL="0" indent="0">
              <a:buNone/>
            </a:pPr>
            <a:r>
              <a:rPr lang="en-US" dirty="0" smtClean="0"/>
              <a:t>Background information:</a:t>
            </a:r>
          </a:p>
          <a:p>
            <a:pPr lvl="1"/>
            <a:r>
              <a:rPr lang="en-US" dirty="0" smtClean="0"/>
              <a:t>Medicaid, Medicare, and CHIP plan</a:t>
            </a:r>
          </a:p>
          <a:p>
            <a:pPr lvl="1"/>
            <a:r>
              <a:rPr lang="en-US" dirty="0" smtClean="0"/>
              <a:t>Total membership 227,398 with 193,409 Medicaid members</a:t>
            </a:r>
          </a:p>
          <a:p>
            <a:pPr lvl="1"/>
            <a:r>
              <a:rPr lang="en-US" dirty="0" smtClean="0"/>
              <a:t>30,256 (13%) of our entire membership is diagnosed with Asthma</a:t>
            </a:r>
          </a:p>
          <a:p>
            <a:pPr lvl="1"/>
            <a:r>
              <a:rPr lang="en-US" dirty="0" smtClean="0"/>
              <a:t>29,157 (15.08%) of our Medicaid population is diagnosed with Asthma</a:t>
            </a:r>
          </a:p>
          <a:p>
            <a:pPr lvl="1"/>
            <a:r>
              <a:rPr lang="en-US" dirty="0" smtClean="0"/>
              <a:t>92.44% of the newly diagnosed asthmatics (since January 2013) are part of our Medicaid population.</a:t>
            </a:r>
          </a:p>
        </p:txBody>
      </p:sp>
    </p:spTree>
    <p:extLst>
      <p:ext uri="{BB962C8B-B14F-4D97-AF65-F5344CB8AC3E}">
        <p14:creationId xmlns:p14="http://schemas.microsoft.com/office/powerpoint/2010/main" val="2292241908"/>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Available Participating Medicaid Providers</a:t>
            </a:r>
            <a:endParaRPr lang="en-US" dirty="0"/>
          </a:p>
        </p:txBody>
      </p:sp>
      <p:graphicFrame>
        <p:nvGraphicFramePr>
          <p:cNvPr id="6" name="Content Placeholder 5"/>
          <p:cNvGraphicFramePr>
            <a:graphicFrameLocks noGrp="1"/>
          </p:cNvGraphicFramePr>
          <p:nvPr>
            <p:ph idx="1"/>
            <p:extLst/>
          </p:nvPr>
        </p:nvGraphicFramePr>
        <p:xfrm>
          <a:off x="2819400" y="1905001"/>
          <a:ext cx="6019800" cy="3158311"/>
        </p:xfrm>
        <a:graphic>
          <a:graphicData uri="http://schemas.openxmlformats.org/drawingml/2006/table">
            <a:tbl>
              <a:tblPr firstRow="1" firstCol="1" bandRow="1"/>
              <a:tblGrid>
                <a:gridCol w="3734912"/>
                <a:gridCol w="2284888"/>
              </a:tblGrid>
              <a:tr h="648479">
                <a:tc>
                  <a:txBody>
                    <a:bodyPr/>
                    <a:lstStyle/>
                    <a:p>
                      <a:pPr marL="0" marR="0" algn="ctr">
                        <a:spcBef>
                          <a:spcPts val="0"/>
                        </a:spcBef>
                        <a:spcAft>
                          <a:spcPts val="0"/>
                        </a:spcAft>
                      </a:pPr>
                      <a:r>
                        <a:rPr lang="en-US" sz="1000" b="1" dirty="0">
                          <a:effectLst/>
                          <a:latin typeface="Arial"/>
                          <a:ea typeface="Calibri"/>
                          <a:cs typeface="Times New Roman"/>
                        </a:rPr>
                        <a:t>Provider Type</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000" b="1" dirty="0">
                          <a:effectLst/>
                          <a:latin typeface="Arial"/>
                          <a:ea typeface="Calibri"/>
                          <a:cs typeface="Times New Roman"/>
                        </a:rPr>
                        <a:t>Total Medicaid Sites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646921">
                <a:tc>
                  <a:txBody>
                    <a:bodyPr/>
                    <a:lstStyle/>
                    <a:p>
                      <a:pPr marL="0" marR="0" algn="ctr">
                        <a:spcBef>
                          <a:spcPts val="0"/>
                        </a:spcBef>
                        <a:spcAft>
                          <a:spcPts val="0"/>
                        </a:spcAft>
                      </a:pPr>
                      <a:r>
                        <a:rPr lang="en-US" sz="1000" dirty="0">
                          <a:effectLst/>
                          <a:latin typeface="Arial"/>
                          <a:ea typeface="Calibri"/>
                          <a:cs typeface="Times New Roman"/>
                        </a:rPr>
                        <a:t>PCPs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effectLst/>
                          <a:latin typeface="Arial"/>
                          <a:ea typeface="Calibri"/>
                          <a:cs typeface="Times New Roman"/>
                        </a:rPr>
                        <a:t>569</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2000">
                <a:tc>
                  <a:txBody>
                    <a:bodyPr/>
                    <a:lstStyle/>
                    <a:p>
                      <a:pPr marL="0" marR="0" algn="ctr">
                        <a:spcBef>
                          <a:spcPts val="0"/>
                        </a:spcBef>
                        <a:spcAft>
                          <a:spcPts val="0"/>
                        </a:spcAft>
                      </a:pPr>
                      <a:r>
                        <a:rPr lang="en-US" sz="1000" dirty="0">
                          <a:effectLst/>
                          <a:latin typeface="Arial"/>
                          <a:ea typeface="Calibri"/>
                          <a:cs typeface="Times New Roman"/>
                        </a:rPr>
                        <a:t>Hospitals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effectLst/>
                          <a:latin typeface="Arial"/>
                          <a:ea typeface="Calibri"/>
                          <a:cs typeface="Times New Roman"/>
                        </a:rPr>
                        <a:t>43</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0911">
                <a:tc>
                  <a:txBody>
                    <a:bodyPr/>
                    <a:lstStyle/>
                    <a:p>
                      <a:pPr marL="0" marR="0" algn="ctr">
                        <a:spcBef>
                          <a:spcPts val="0"/>
                        </a:spcBef>
                        <a:spcAft>
                          <a:spcPts val="0"/>
                        </a:spcAft>
                      </a:pPr>
                      <a:r>
                        <a:rPr lang="en-US" sz="1000" dirty="0">
                          <a:effectLst/>
                          <a:latin typeface="Arial"/>
                          <a:ea typeface="Calibri"/>
                          <a:cs typeface="Times New Roman"/>
                        </a:rPr>
                        <a:t>Urgent Care Centers/Walk-In Clinics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effectLst/>
                          <a:latin typeface="Arial"/>
                          <a:ea typeface="Calibri"/>
                          <a:cs typeface="Times New Roman"/>
                        </a:rPr>
                        <a:t>43</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2"/>
          <p:cNvSpPr>
            <a:spLocks noChangeArrowheads="1"/>
          </p:cNvSpPr>
          <p:nvPr/>
        </p:nvSpPr>
        <p:spPr bwMode="auto">
          <a:xfrm>
            <a:off x="4494214" y="316722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tLang="en-US" dirty="0">
              <a:solidFill>
                <a:srgbClr val="000000"/>
              </a:solidFill>
              <a:cs typeface="Arial" pitchFamily="34" charset="0"/>
            </a:endParaRPr>
          </a:p>
        </p:txBody>
      </p:sp>
    </p:spTree>
    <p:extLst>
      <p:ext uri="{BB962C8B-B14F-4D97-AF65-F5344CB8AC3E}">
        <p14:creationId xmlns:p14="http://schemas.microsoft.com/office/powerpoint/2010/main" val="261915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76400" y="477838"/>
            <a:ext cx="8839200" cy="1046162"/>
          </a:xfrm>
          <a:prstGeom prst="rect">
            <a:avLst/>
          </a:prstGeom>
          <a:noFill/>
        </p:spPr>
        <p:txBody>
          <a:bodyPr>
            <a:spAutoFit/>
          </a:bodyPr>
          <a:lstStyle/>
          <a:p>
            <a:pPr algn="ctr" fontAlgn="base">
              <a:spcBef>
                <a:spcPct val="0"/>
              </a:spcBef>
              <a:spcAft>
                <a:spcPct val="0"/>
              </a:spcAft>
              <a:defRPr/>
            </a:pPr>
            <a:r>
              <a:rPr lang="en-US" sz="4200" b="1" dirty="0">
                <a:solidFill>
                  <a:srgbClr val="1F497D">
                    <a:lumMod val="75000"/>
                  </a:srgbClr>
                </a:solidFill>
              </a:rPr>
              <a:t>Taking Action: Four Key Strategies </a:t>
            </a:r>
          </a:p>
          <a:p>
            <a:pPr algn="ctr" fontAlgn="base">
              <a:spcBef>
                <a:spcPct val="0"/>
              </a:spcBef>
              <a:spcAft>
                <a:spcPct val="0"/>
              </a:spcAft>
              <a:defRPr/>
            </a:pPr>
            <a:endParaRPr lang="en-US" dirty="0">
              <a:solidFill>
                <a:prstClr val="black"/>
              </a:solidFill>
              <a:latin typeface="Arial" charset="0"/>
            </a:endParaRPr>
          </a:p>
        </p:txBody>
      </p:sp>
      <p:sp>
        <p:nvSpPr>
          <p:cNvPr id="5" name="Slide Number Placeholder 4"/>
          <p:cNvSpPr txBox="1">
            <a:spLocks/>
          </p:cNvSpPr>
          <p:nvPr/>
        </p:nvSpPr>
        <p:spPr>
          <a:xfrm>
            <a:off x="8077200" y="6356351"/>
            <a:ext cx="2133600" cy="365125"/>
          </a:xfrm>
          <a:prstGeom prst="rect">
            <a:avLst/>
          </a:prstGeom>
        </p:spPr>
        <p:txBody>
          <a:bodyPr anchor="ctr"/>
          <a:lstStyle/>
          <a:p>
            <a:pPr algn="r">
              <a:defRPr/>
            </a:pPr>
            <a:fld id="{049AA825-D38B-4183-B086-D9B69630A233}" type="slidenum">
              <a:rPr lang="en-US" sz="1200">
                <a:solidFill>
                  <a:prstClr val="black">
                    <a:tint val="75000"/>
                  </a:prstClr>
                </a:solidFill>
              </a:rPr>
              <a:pPr algn="r">
                <a:defRPr/>
              </a:pPr>
              <a:t>17</a:t>
            </a:fld>
            <a:endParaRPr lang="en-US" sz="1200" dirty="0">
              <a:solidFill>
                <a:prstClr val="black">
                  <a:tint val="75000"/>
                </a:prstClr>
              </a:solidFill>
            </a:endParaRPr>
          </a:p>
        </p:txBody>
      </p:sp>
      <p:pic>
        <p:nvPicPr>
          <p:cNvPr id="20484" name="Picture 5" descr="aw copy.jpg"/>
          <p:cNvPicPr>
            <a:picLocks noChangeAspect="1"/>
          </p:cNvPicPr>
          <p:nvPr/>
        </p:nvPicPr>
        <p:blipFill>
          <a:blip r:embed="rId3" cstate="print"/>
          <a:srcRect/>
          <a:stretch>
            <a:fillRect/>
          </a:stretch>
        </p:blipFill>
        <p:spPr bwMode="auto">
          <a:xfrm>
            <a:off x="3237053" y="1439864"/>
            <a:ext cx="5347504" cy="5214937"/>
          </a:xfrm>
          <a:prstGeom prst="rect">
            <a:avLst/>
          </a:prstGeom>
          <a:noFill/>
          <a:ln w="9525">
            <a:noFill/>
            <a:miter lim="800000"/>
            <a:headEnd/>
            <a:tailEnd/>
          </a:ln>
        </p:spPr>
      </p:pic>
    </p:spTree>
    <p:extLst>
      <p:ext uri="{BB962C8B-B14F-4D97-AF65-F5344CB8AC3E}">
        <p14:creationId xmlns:p14="http://schemas.microsoft.com/office/powerpoint/2010/main" val="276276314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1" y="152400"/>
            <a:ext cx="7997825" cy="990600"/>
          </a:xfrm>
        </p:spPr>
        <p:txBody>
          <a:bodyPr/>
          <a:lstStyle/>
          <a:p>
            <a:r>
              <a:rPr lang="en-US" dirty="0" smtClean="0"/>
              <a:t>HPP Asthmatic Members’ Geographic Distributions</a:t>
            </a:r>
            <a:endParaRPr lang="en-US" dirty="0"/>
          </a:p>
        </p:txBody>
      </p:sp>
      <p:graphicFrame>
        <p:nvGraphicFramePr>
          <p:cNvPr id="4" name="Content Placeholder 3"/>
          <p:cNvGraphicFramePr>
            <a:graphicFrameLocks noGrp="1"/>
          </p:cNvGraphicFramePr>
          <p:nvPr>
            <p:ph idx="1"/>
            <p:extLst/>
          </p:nvPr>
        </p:nvGraphicFramePr>
        <p:xfrm>
          <a:off x="4191000" y="1524000"/>
          <a:ext cx="4012370" cy="4038600"/>
        </p:xfrm>
        <a:graphic>
          <a:graphicData uri="http://schemas.openxmlformats.org/drawingml/2006/table">
            <a:tbl>
              <a:tblPr firstRow="1" firstCol="1" bandRow="1"/>
              <a:tblGrid>
                <a:gridCol w="1584371"/>
                <a:gridCol w="1275728"/>
                <a:gridCol w="1152271"/>
              </a:tblGrid>
              <a:tr h="807720">
                <a:tc>
                  <a:txBody>
                    <a:bodyPr/>
                    <a:lstStyle/>
                    <a:p>
                      <a:pPr marL="0" marR="0" algn="ctr">
                        <a:spcBef>
                          <a:spcPts val="0"/>
                        </a:spcBef>
                        <a:spcAft>
                          <a:spcPts val="0"/>
                        </a:spcAft>
                      </a:pPr>
                      <a:r>
                        <a:rPr lang="en-US" sz="1000" dirty="0">
                          <a:effectLst/>
                          <a:latin typeface="Tahoma"/>
                          <a:ea typeface="Calibri"/>
                          <a:cs typeface="Times New Roman"/>
                        </a:rPr>
                        <a:t>Region</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A"/>
                    </a:solidFill>
                  </a:tcPr>
                </a:tc>
                <a:tc>
                  <a:txBody>
                    <a:bodyPr/>
                    <a:lstStyle/>
                    <a:p>
                      <a:pPr marL="0" marR="0" algn="ctr">
                        <a:spcBef>
                          <a:spcPts val="0"/>
                        </a:spcBef>
                        <a:spcAft>
                          <a:spcPts val="0"/>
                        </a:spcAft>
                      </a:pPr>
                      <a:r>
                        <a:rPr lang="en-US" sz="1000" dirty="0">
                          <a:effectLst/>
                          <a:latin typeface="Tahoma"/>
                          <a:ea typeface="Calibri"/>
                          <a:cs typeface="Times New Roman"/>
                        </a:rPr>
                        <a:t>Medicaid Asthmatics by region</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A"/>
                    </a:solidFill>
                  </a:tcPr>
                </a:tc>
                <a:tc>
                  <a:txBody>
                    <a:bodyPr/>
                    <a:lstStyle/>
                    <a:p>
                      <a:pPr marL="0" marR="0" algn="ctr">
                        <a:spcBef>
                          <a:spcPts val="0"/>
                        </a:spcBef>
                        <a:spcAft>
                          <a:spcPts val="0"/>
                        </a:spcAft>
                      </a:pPr>
                      <a:r>
                        <a:rPr lang="en-US" sz="1000" dirty="0">
                          <a:effectLst/>
                          <a:latin typeface="Tahoma"/>
                          <a:ea typeface="Calibri"/>
                          <a:cs typeface="Times New Roman"/>
                        </a:rPr>
                        <a:t>% of Medicaid Asthmatics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A"/>
                    </a:solidFill>
                  </a:tcPr>
                </a:tc>
              </a:tr>
              <a:tr h="403860">
                <a:tc>
                  <a:txBody>
                    <a:bodyPr/>
                    <a:lstStyle/>
                    <a:p>
                      <a:pPr marL="0" marR="0">
                        <a:spcBef>
                          <a:spcPts val="0"/>
                        </a:spcBef>
                        <a:spcAft>
                          <a:spcPts val="0"/>
                        </a:spcAft>
                      </a:pPr>
                      <a:r>
                        <a:rPr lang="en-US" sz="1000" dirty="0">
                          <a:effectLst/>
                          <a:latin typeface="Tahoma"/>
                          <a:ea typeface="Calibri"/>
                          <a:cs typeface="Times New Roman"/>
                        </a:rPr>
                        <a:t>North</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dirty="0">
                          <a:effectLst/>
                          <a:latin typeface="Tahoma"/>
                          <a:ea typeface="Calibri"/>
                          <a:cs typeface="Times New Roman"/>
                        </a:rPr>
                        <a:t>        19,077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dirty="0">
                          <a:effectLst/>
                          <a:latin typeface="Tahoma"/>
                          <a:ea typeface="Calibri"/>
                          <a:cs typeface="Times New Roman"/>
                        </a:rPr>
                        <a:t>65.43%</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Northeast</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spcBef>
                          <a:spcPts val="0"/>
                        </a:spcBef>
                        <a:spcAft>
                          <a:spcPts val="0"/>
                        </a:spcAft>
                      </a:pPr>
                      <a:r>
                        <a:rPr lang="en-US" sz="1000" dirty="0">
                          <a:effectLst/>
                          <a:latin typeface="Tahoma"/>
                          <a:ea typeface="Calibri"/>
                          <a:cs typeface="Times New Roman"/>
                        </a:rPr>
                        <a:t>          3,406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lgn="ctr">
                        <a:spcBef>
                          <a:spcPts val="0"/>
                        </a:spcBef>
                        <a:spcAft>
                          <a:spcPts val="0"/>
                        </a:spcAft>
                      </a:pPr>
                      <a:r>
                        <a:rPr lang="en-US" sz="1000" dirty="0">
                          <a:effectLst/>
                          <a:latin typeface="Tahoma"/>
                          <a:ea typeface="Calibri"/>
                          <a:cs typeface="Times New Roman"/>
                        </a:rPr>
                        <a:t>11.68%</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Northwest</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spcBef>
                          <a:spcPts val="0"/>
                        </a:spcBef>
                        <a:spcAft>
                          <a:spcPts val="0"/>
                        </a:spcAft>
                      </a:pPr>
                      <a:r>
                        <a:rPr lang="en-US" sz="1000" dirty="0">
                          <a:effectLst/>
                          <a:latin typeface="Tahoma"/>
                          <a:ea typeface="Calibri"/>
                          <a:cs typeface="Times New Roman"/>
                        </a:rPr>
                        <a:t>          2,127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lgn="ctr">
                        <a:spcBef>
                          <a:spcPts val="0"/>
                        </a:spcBef>
                        <a:spcAft>
                          <a:spcPts val="0"/>
                        </a:spcAft>
                      </a:pPr>
                      <a:r>
                        <a:rPr lang="en-US" sz="1000" dirty="0">
                          <a:effectLst/>
                          <a:latin typeface="Tahoma"/>
                          <a:ea typeface="Calibri"/>
                          <a:cs typeface="Times New Roman"/>
                        </a:rPr>
                        <a:t>7.29%</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West</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spcBef>
                          <a:spcPts val="0"/>
                        </a:spcBef>
                        <a:spcAft>
                          <a:spcPts val="0"/>
                        </a:spcAft>
                      </a:pPr>
                      <a:r>
                        <a:rPr lang="en-US" sz="1000" dirty="0">
                          <a:effectLst/>
                          <a:latin typeface="Tahoma"/>
                          <a:ea typeface="Calibri"/>
                          <a:cs typeface="Times New Roman"/>
                        </a:rPr>
                        <a:t>          1,971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dirty="0">
                          <a:effectLst/>
                          <a:latin typeface="Tahoma"/>
                          <a:ea typeface="Calibri"/>
                          <a:cs typeface="Times New Roman"/>
                        </a:rPr>
                        <a:t>6.76%</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Other Region</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spcBef>
                          <a:spcPts val="0"/>
                        </a:spcBef>
                        <a:spcAft>
                          <a:spcPts val="0"/>
                        </a:spcAft>
                      </a:pPr>
                      <a:r>
                        <a:rPr lang="en-US" sz="1000" dirty="0">
                          <a:effectLst/>
                          <a:latin typeface="Tahoma"/>
                          <a:ea typeface="Calibri"/>
                          <a:cs typeface="Times New Roman"/>
                        </a:rPr>
                        <a:t>          1,609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lgn="ctr">
                        <a:spcBef>
                          <a:spcPts val="0"/>
                        </a:spcBef>
                        <a:spcAft>
                          <a:spcPts val="0"/>
                        </a:spcAft>
                      </a:pPr>
                      <a:r>
                        <a:rPr lang="en-US" sz="1000" dirty="0">
                          <a:effectLst/>
                          <a:latin typeface="Tahoma"/>
                          <a:ea typeface="Calibri"/>
                          <a:cs typeface="Times New Roman"/>
                        </a:rPr>
                        <a:t>5.52%</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South</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spcBef>
                          <a:spcPts val="0"/>
                        </a:spcBef>
                        <a:spcAft>
                          <a:spcPts val="0"/>
                        </a:spcAft>
                      </a:pPr>
                      <a:r>
                        <a:rPr lang="en-US" sz="1000" dirty="0">
                          <a:effectLst/>
                          <a:latin typeface="Tahoma"/>
                          <a:ea typeface="Calibri"/>
                          <a:cs typeface="Times New Roman"/>
                        </a:rPr>
                        <a:t>             581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2F2F2"/>
                    </a:solidFill>
                  </a:tcPr>
                </a:tc>
                <a:tc>
                  <a:txBody>
                    <a:bodyPr/>
                    <a:lstStyle/>
                    <a:p>
                      <a:pPr marL="0" marR="0" algn="ctr">
                        <a:spcBef>
                          <a:spcPts val="0"/>
                        </a:spcBef>
                        <a:spcAft>
                          <a:spcPts val="0"/>
                        </a:spcAft>
                      </a:pPr>
                      <a:r>
                        <a:rPr lang="en-US" sz="1000" dirty="0">
                          <a:effectLst/>
                          <a:latin typeface="Tahoma"/>
                          <a:ea typeface="Calibri"/>
                          <a:cs typeface="Times New Roman"/>
                        </a:rPr>
                        <a:t>1.99%</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Center City</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Tahoma"/>
                          <a:ea typeface="Calibri"/>
                          <a:cs typeface="Times New Roman"/>
                        </a:rPr>
                        <a:t>             386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effectLst/>
                          <a:latin typeface="Tahoma"/>
                          <a:ea typeface="Calibri"/>
                          <a:cs typeface="Times New Roman"/>
                        </a:rPr>
                        <a:t>1.32%</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r>
              <a:tr h="403860">
                <a:tc>
                  <a:txBody>
                    <a:bodyPr/>
                    <a:lstStyle/>
                    <a:p>
                      <a:pPr marL="0" marR="0">
                        <a:spcBef>
                          <a:spcPts val="0"/>
                        </a:spcBef>
                        <a:spcAft>
                          <a:spcPts val="0"/>
                        </a:spcAft>
                      </a:pPr>
                      <a:r>
                        <a:rPr lang="en-US" sz="1000" dirty="0">
                          <a:effectLst/>
                          <a:latin typeface="Tahoma"/>
                          <a:ea typeface="Calibri"/>
                          <a:cs typeface="Times New Roman"/>
                        </a:rPr>
                        <a:t>Total Asthmatics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Tahoma"/>
                          <a:ea typeface="Calibri"/>
                          <a:cs typeface="Times New Roman"/>
                        </a:rPr>
                        <a:t>        29,157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US" sz="1000" dirty="0">
                          <a:effectLst/>
                          <a:latin typeface="Tahoma"/>
                          <a:ea typeface="Calibri"/>
                          <a:cs typeface="Times New Roman"/>
                        </a:rPr>
                        <a:t> </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r>
            </a:tbl>
          </a:graphicData>
        </a:graphic>
      </p:graphicFrame>
      <p:sp>
        <p:nvSpPr>
          <p:cNvPr id="5" name="Rectangle 1"/>
          <p:cNvSpPr>
            <a:spLocks noChangeArrowheads="1"/>
          </p:cNvSpPr>
          <p:nvPr/>
        </p:nvSpPr>
        <p:spPr bwMode="auto">
          <a:xfrm>
            <a:off x="3294064" y="22918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ltLang="en-US" dirty="0">
              <a:solidFill>
                <a:srgbClr val="000000"/>
              </a:solidFill>
              <a:cs typeface="Arial" pitchFamily="34" charset="0"/>
            </a:endParaRPr>
          </a:p>
        </p:txBody>
      </p:sp>
    </p:spTree>
    <p:extLst>
      <p:ext uri="{BB962C8B-B14F-4D97-AF65-F5344CB8AC3E}">
        <p14:creationId xmlns:p14="http://schemas.microsoft.com/office/powerpoint/2010/main" val="91204666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Distribution-Medicaid</a:t>
            </a:r>
            <a:endParaRPr lang="en-US" dirty="0"/>
          </a:p>
        </p:txBody>
      </p:sp>
      <p:graphicFrame>
        <p:nvGraphicFramePr>
          <p:cNvPr id="9" name="Content Placeholder 8"/>
          <p:cNvGraphicFramePr>
            <a:graphicFrameLocks noGrp="1"/>
          </p:cNvGraphicFramePr>
          <p:nvPr>
            <p:ph idx="1"/>
            <p:extLst/>
          </p:nvPr>
        </p:nvGraphicFramePr>
        <p:xfrm>
          <a:off x="3657601" y="1752600"/>
          <a:ext cx="4798695" cy="4165600"/>
        </p:xfrm>
        <a:graphic>
          <a:graphicData uri="http://schemas.openxmlformats.org/drawingml/2006/table">
            <a:tbl>
              <a:tblPr firstRow="1" bandRow="1">
                <a:tableStyleId>{5C22544A-7EE6-4342-B048-85BDC9FD1C3A}</a:tableStyleId>
              </a:tblPr>
              <a:tblGrid>
                <a:gridCol w="1599565"/>
                <a:gridCol w="1599565"/>
                <a:gridCol w="1599565"/>
              </a:tblGrid>
              <a:tr h="1041400">
                <a:tc>
                  <a:txBody>
                    <a:bodyPr/>
                    <a:lstStyle/>
                    <a:p>
                      <a:pPr algn="ctr"/>
                      <a:r>
                        <a:rPr lang="en-US" dirty="0" smtClean="0"/>
                        <a:t>Gender</a:t>
                      </a:r>
                      <a:endParaRPr lang="en-US" dirty="0"/>
                    </a:p>
                  </a:txBody>
                  <a:tcPr anchor="ctr"/>
                </a:tc>
                <a:tc>
                  <a:txBody>
                    <a:bodyPr/>
                    <a:lstStyle/>
                    <a:p>
                      <a:pPr algn="ctr"/>
                      <a:r>
                        <a:rPr lang="en-US" dirty="0" smtClean="0"/>
                        <a:t>Members</a:t>
                      </a:r>
                      <a:endParaRPr lang="en-US" dirty="0"/>
                    </a:p>
                  </a:txBody>
                  <a:tcPr anchor="ctr"/>
                </a:tc>
                <a:tc>
                  <a:txBody>
                    <a:bodyPr/>
                    <a:lstStyle/>
                    <a:p>
                      <a:pPr algn="ctr"/>
                      <a:r>
                        <a:rPr lang="en-US" dirty="0" smtClean="0"/>
                        <a:t>Percent of Total</a:t>
                      </a:r>
                      <a:endParaRPr lang="en-US" dirty="0"/>
                    </a:p>
                  </a:txBody>
                  <a:tcPr anchor="ctr"/>
                </a:tc>
              </a:tr>
              <a:tr h="1041400">
                <a:tc>
                  <a:txBody>
                    <a:bodyPr/>
                    <a:lstStyle/>
                    <a:p>
                      <a:pPr algn="ctr"/>
                      <a:r>
                        <a:rPr lang="en-US" dirty="0" smtClean="0"/>
                        <a:t>Female</a:t>
                      </a:r>
                      <a:endParaRPr lang="en-US" dirty="0"/>
                    </a:p>
                  </a:txBody>
                  <a:tcPr anchor="ctr"/>
                </a:tc>
                <a:tc>
                  <a:txBody>
                    <a:bodyPr/>
                    <a:lstStyle/>
                    <a:p>
                      <a:pPr algn="ctr"/>
                      <a:r>
                        <a:rPr lang="en-US" dirty="0" smtClean="0"/>
                        <a:t>103,522</a:t>
                      </a:r>
                      <a:endParaRPr lang="en-US" dirty="0"/>
                    </a:p>
                  </a:txBody>
                  <a:tcPr anchor="ctr"/>
                </a:tc>
                <a:tc>
                  <a:txBody>
                    <a:bodyPr/>
                    <a:lstStyle/>
                    <a:p>
                      <a:pPr algn="ctr"/>
                      <a:r>
                        <a:rPr lang="en-US" dirty="0" smtClean="0"/>
                        <a:t>56.70%</a:t>
                      </a:r>
                      <a:endParaRPr lang="en-US" dirty="0"/>
                    </a:p>
                  </a:txBody>
                  <a:tcPr anchor="ctr"/>
                </a:tc>
              </a:tr>
              <a:tr h="1041400">
                <a:tc>
                  <a:txBody>
                    <a:bodyPr/>
                    <a:lstStyle/>
                    <a:p>
                      <a:pPr algn="ctr"/>
                      <a:r>
                        <a:rPr lang="en-US" dirty="0" smtClean="0"/>
                        <a:t>Male</a:t>
                      </a:r>
                      <a:endParaRPr lang="en-US" dirty="0"/>
                    </a:p>
                  </a:txBody>
                  <a:tcPr anchor="ctr"/>
                </a:tc>
                <a:tc>
                  <a:txBody>
                    <a:bodyPr/>
                    <a:lstStyle/>
                    <a:p>
                      <a:pPr algn="ctr"/>
                      <a:r>
                        <a:rPr lang="en-US" dirty="0" smtClean="0"/>
                        <a:t>79,017</a:t>
                      </a:r>
                      <a:endParaRPr lang="en-US" dirty="0"/>
                    </a:p>
                  </a:txBody>
                  <a:tcPr anchor="ctr"/>
                </a:tc>
                <a:tc>
                  <a:txBody>
                    <a:bodyPr/>
                    <a:lstStyle/>
                    <a:p>
                      <a:pPr algn="ctr"/>
                      <a:r>
                        <a:rPr lang="en-US" dirty="0" smtClean="0"/>
                        <a:t>43.30%</a:t>
                      </a:r>
                      <a:endParaRPr lang="en-US" dirty="0"/>
                    </a:p>
                  </a:txBody>
                  <a:tcPr anchor="ctr"/>
                </a:tc>
              </a:tr>
              <a:tr h="1041400">
                <a:tc>
                  <a:txBody>
                    <a:bodyPr/>
                    <a:lstStyle/>
                    <a:p>
                      <a:pPr algn="ctr"/>
                      <a:r>
                        <a:rPr lang="en-US" dirty="0" smtClean="0"/>
                        <a:t>Total</a:t>
                      </a:r>
                      <a:endParaRPr lang="en-US" dirty="0"/>
                    </a:p>
                  </a:txBody>
                  <a:tcPr anchor="ctr"/>
                </a:tc>
                <a:tc>
                  <a:txBody>
                    <a:bodyPr/>
                    <a:lstStyle/>
                    <a:p>
                      <a:pPr algn="ctr"/>
                      <a:r>
                        <a:rPr lang="en-US" dirty="0" smtClean="0"/>
                        <a:t>182,539</a:t>
                      </a:r>
                      <a:endParaRPr lang="en-US" dirty="0"/>
                    </a:p>
                  </a:txBody>
                  <a:tcPr anchor="ctr"/>
                </a:tc>
                <a:tc>
                  <a:txBody>
                    <a:bodyPr/>
                    <a:lstStyle/>
                    <a:p>
                      <a:pPr algn="ctr"/>
                      <a:r>
                        <a:rPr lang="en-US" dirty="0" smtClean="0"/>
                        <a:t>100.00%</a:t>
                      </a:r>
                      <a:endParaRPr lang="en-US" dirty="0"/>
                    </a:p>
                  </a:txBody>
                  <a:tcPr anchor="ctr"/>
                </a:tc>
              </a:tr>
            </a:tbl>
          </a:graphicData>
        </a:graphic>
      </p:graphicFrame>
    </p:spTree>
    <p:extLst>
      <p:ext uri="{BB962C8B-B14F-4D97-AF65-F5344CB8AC3E}">
        <p14:creationId xmlns:p14="http://schemas.microsoft.com/office/powerpoint/2010/main" val="78372969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Groups-Medicaid</a:t>
            </a:r>
            <a:endParaRPr lang="en-US" dirty="0"/>
          </a:p>
        </p:txBody>
      </p:sp>
      <p:graphicFrame>
        <p:nvGraphicFramePr>
          <p:cNvPr id="10" name="Content Placeholder 9"/>
          <p:cNvGraphicFramePr>
            <a:graphicFrameLocks noGrp="1"/>
          </p:cNvGraphicFramePr>
          <p:nvPr>
            <p:ph idx="1"/>
            <p:extLst/>
          </p:nvPr>
        </p:nvGraphicFramePr>
        <p:xfrm>
          <a:off x="2362200" y="1600200"/>
          <a:ext cx="7391400" cy="3581400"/>
        </p:xfrm>
        <a:graphic>
          <a:graphicData uri="http://schemas.openxmlformats.org/drawingml/2006/table">
            <a:tbl>
              <a:tblPr firstRow="1" bandRow="1">
                <a:tableStyleId>{5C22544A-7EE6-4342-B048-85BDC9FD1C3A}</a:tableStyleId>
              </a:tblPr>
              <a:tblGrid>
                <a:gridCol w="1708596"/>
                <a:gridCol w="1353085"/>
                <a:gridCol w="1353085"/>
                <a:gridCol w="1445794"/>
                <a:gridCol w="1530840"/>
              </a:tblGrid>
              <a:tr h="1447800">
                <a:tc>
                  <a:txBody>
                    <a:bodyPr/>
                    <a:lstStyle/>
                    <a:p>
                      <a:pPr algn="ctr"/>
                      <a:r>
                        <a:rPr lang="en-US" dirty="0" smtClean="0"/>
                        <a:t>Age Group</a:t>
                      </a:r>
                      <a:endParaRPr lang="en-US" dirty="0"/>
                    </a:p>
                  </a:txBody>
                  <a:tcPr anchor="ctr"/>
                </a:tc>
                <a:tc>
                  <a:txBody>
                    <a:bodyPr/>
                    <a:lstStyle/>
                    <a:p>
                      <a:pPr algn="ctr"/>
                      <a:r>
                        <a:rPr lang="en-US" dirty="0" smtClean="0"/>
                        <a:t>All Medicaid Members</a:t>
                      </a:r>
                      <a:endParaRPr lang="en-US" dirty="0"/>
                    </a:p>
                  </a:txBody>
                  <a:tcPr anchor="ctr"/>
                </a:tc>
                <a:tc>
                  <a:txBody>
                    <a:bodyPr/>
                    <a:lstStyle/>
                    <a:p>
                      <a:pPr algn="ctr"/>
                      <a:r>
                        <a:rPr lang="en-US" dirty="0" smtClean="0"/>
                        <a:t>Percent of Total</a:t>
                      </a:r>
                      <a:endParaRPr lang="en-US" dirty="0"/>
                    </a:p>
                  </a:txBody>
                  <a:tcPr anchor="ctr"/>
                </a:tc>
                <a:tc>
                  <a:txBody>
                    <a:bodyPr/>
                    <a:lstStyle/>
                    <a:p>
                      <a:pPr algn="ctr"/>
                      <a:r>
                        <a:rPr lang="en-US" dirty="0" smtClean="0"/>
                        <a:t>Asthmatic Members</a:t>
                      </a:r>
                      <a:endParaRPr lang="en-US" dirty="0"/>
                    </a:p>
                  </a:txBody>
                  <a:tcPr anchor="ctr"/>
                </a:tc>
                <a:tc>
                  <a:txBody>
                    <a:bodyPr/>
                    <a:lstStyle/>
                    <a:p>
                      <a:pPr algn="ctr"/>
                      <a:r>
                        <a:rPr lang="en-US" dirty="0" smtClean="0"/>
                        <a:t>Disease</a:t>
                      </a:r>
                      <a:r>
                        <a:rPr lang="en-US" baseline="0" dirty="0" smtClean="0"/>
                        <a:t> Prevalence</a:t>
                      </a:r>
                      <a:endParaRPr lang="en-US" dirty="0"/>
                    </a:p>
                  </a:txBody>
                  <a:tcPr anchor="ctr"/>
                </a:tc>
              </a:tr>
              <a:tr h="609600">
                <a:tc>
                  <a:txBody>
                    <a:bodyPr/>
                    <a:lstStyle/>
                    <a:p>
                      <a:pPr algn="ctr"/>
                      <a:r>
                        <a:rPr lang="en-US" dirty="0" smtClean="0"/>
                        <a:t>Adult </a:t>
                      </a:r>
                    </a:p>
                    <a:p>
                      <a:pPr algn="ctr"/>
                      <a:r>
                        <a:rPr lang="en-US" dirty="0" smtClean="0"/>
                        <a:t>(21 and</a:t>
                      </a:r>
                      <a:r>
                        <a:rPr lang="en-US" baseline="0" dirty="0" smtClean="0"/>
                        <a:t> older)</a:t>
                      </a:r>
                      <a:endParaRPr lang="en-US" dirty="0"/>
                    </a:p>
                  </a:txBody>
                  <a:tcPr anchor="ctr"/>
                </a:tc>
                <a:tc>
                  <a:txBody>
                    <a:bodyPr/>
                    <a:lstStyle/>
                    <a:p>
                      <a:pPr algn="ctr"/>
                      <a:r>
                        <a:rPr lang="en-US" dirty="0" smtClean="0"/>
                        <a:t>79,414</a:t>
                      </a:r>
                      <a:endParaRPr lang="en-US" dirty="0"/>
                    </a:p>
                  </a:txBody>
                  <a:tcPr anchor="ctr"/>
                </a:tc>
                <a:tc>
                  <a:txBody>
                    <a:bodyPr/>
                    <a:lstStyle/>
                    <a:p>
                      <a:pPr algn="ctr"/>
                      <a:r>
                        <a:rPr lang="en-US" dirty="0" smtClean="0"/>
                        <a:t>43.51%</a:t>
                      </a:r>
                      <a:endParaRPr lang="en-US" dirty="0"/>
                    </a:p>
                  </a:txBody>
                  <a:tcPr anchor="ctr"/>
                </a:tc>
                <a:tc>
                  <a:txBody>
                    <a:bodyPr/>
                    <a:lstStyle/>
                    <a:p>
                      <a:pPr algn="ctr"/>
                      <a:r>
                        <a:rPr lang="en-US" dirty="0" smtClean="0"/>
                        <a:t>79,414</a:t>
                      </a:r>
                      <a:endParaRPr lang="en-US" dirty="0"/>
                    </a:p>
                  </a:txBody>
                  <a:tcPr anchor="ctr"/>
                </a:tc>
                <a:tc>
                  <a:txBody>
                    <a:bodyPr/>
                    <a:lstStyle/>
                    <a:p>
                      <a:pPr algn="ctr"/>
                      <a:r>
                        <a:rPr lang="en-US" dirty="0" smtClean="0"/>
                        <a:t>14.05%</a:t>
                      </a:r>
                      <a:endParaRPr lang="en-US" dirty="0"/>
                    </a:p>
                  </a:txBody>
                  <a:tcPr anchor="ctr"/>
                </a:tc>
              </a:tr>
              <a:tr h="370840">
                <a:tc>
                  <a:txBody>
                    <a:bodyPr/>
                    <a:lstStyle/>
                    <a:p>
                      <a:pPr algn="ctr"/>
                      <a:r>
                        <a:rPr lang="en-US" dirty="0" smtClean="0"/>
                        <a:t>Child (0-12)</a:t>
                      </a:r>
                      <a:endParaRPr lang="en-US" dirty="0"/>
                    </a:p>
                  </a:txBody>
                  <a:tcPr anchor="ctr"/>
                </a:tc>
                <a:tc>
                  <a:txBody>
                    <a:bodyPr/>
                    <a:lstStyle/>
                    <a:p>
                      <a:pPr algn="ctr"/>
                      <a:r>
                        <a:rPr lang="en-US" dirty="0" smtClean="0"/>
                        <a:t>69,944</a:t>
                      </a:r>
                      <a:endParaRPr lang="en-US" dirty="0"/>
                    </a:p>
                  </a:txBody>
                  <a:tcPr anchor="ctr"/>
                </a:tc>
                <a:tc>
                  <a:txBody>
                    <a:bodyPr/>
                    <a:lstStyle/>
                    <a:p>
                      <a:pPr algn="ctr"/>
                      <a:r>
                        <a:rPr lang="en-US" dirty="0" smtClean="0"/>
                        <a:t>38.32%</a:t>
                      </a:r>
                      <a:endParaRPr lang="en-US" dirty="0"/>
                    </a:p>
                  </a:txBody>
                  <a:tcPr anchor="ctr"/>
                </a:tc>
                <a:tc>
                  <a:txBody>
                    <a:bodyPr/>
                    <a:lstStyle/>
                    <a:p>
                      <a:pPr algn="ctr"/>
                      <a:r>
                        <a:rPr lang="en-US" dirty="0" smtClean="0"/>
                        <a:t>69,944</a:t>
                      </a:r>
                      <a:endParaRPr lang="en-US" dirty="0"/>
                    </a:p>
                  </a:txBody>
                  <a:tcPr anchor="ctr"/>
                </a:tc>
                <a:tc>
                  <a:txBody>
                    <a:bodyPr/>
                    <a:lstStyle/>
                    <a:p>
                      <a:pPr algn="ctr"/>
                      <a:r>
                        <a:rPr lang="en-US" dirty="0" smtClean="0"/>
                        <a:t>14.15%</a:t>
                      </a:r>
                      <a:endParaRPr lang="en-US" dirty="0"/>
                    </a:p>
                  </a:txBody>
                  <a:tcPr anchor="ctr"/>
                </a:tc>
              </a:tr>
              <a:tr h="543560">
                <a:tc>
                  <a:txBody>
                    <a:bodyPr/>
                    <a:lstStyle/>
                    <a:p>
                      <a:pPr algn="ctr"/>
                      <a:r>
                        <a:rPr lang="en-US" dirty="0" smtClean="0"/>
                        <a:t>Adolescent (13-20)</a:t>
                      </a:r>
                      <a:endParaRPr lang="en-US" dirty="0"/>
                    </a:p>
                  </a:txBody>
                  <a:tcPr anchor="ctr"/>
                </a:tc>
                <a:tc>
                  <a:txBody>
                    <a:bodyPr/>
                    <a:lstStyle/>
                    <a:p>
                      <a:pPr algn="ctr"/>
                      <a:r>
                        <a:rPr lang="en-US" dirty="0" smtClean="0"/>
                        <a:t>33,181</a:t>
                      </a:r>
                      <a:endParaRPr lang="en-US" dirty="0"/>
                    </a:p>
                  </a:txBody>
                  <a:tcPr anchor="ctr"/>
                </a:tc>
                <a:tc>
                  <a:txBody>
                    <a:bodyPr/>
                    <a:lstStyle/>
                    <a:p>
                      <a:pPr algn="ctr"/>
                      <a:r>
                        <a:rPr lang="en-US" dirty="0" smtClean="0"/>
                        <a:t>18.18%</a:t>
                      </a:r>
                      <a:endParaRPr lang="en-US" dirty="0"/>
                    </a:p>
                  </a:txBody>
                  <a:tcPr anchor="ctr"/>
                </a:tc>
                <a:tc>
                  <a:txBody>
                    <a:bodyPr/>
                    <a:lstStyle/>
                    <a:p>
                      <a:pPr algn="ctr"/>
                      <a:r>
                        <a:rPr lang="en-US" dirty="0" smtClean="0"/>
                        <a:t>33,181</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18.13%</a:t>
                      </a:r>
                    </a:p>
                  </a:txBody>
                  <a:tcPr anchor="ctr"/>
                </a:tc>
              </a:tr>
              <a:tr h="482600">
                <a:tc>
                  <a:txBody>
                    <a:bodyPr/>
                    <a:lstStyle/>
                    <a:p>
                      <a:pPr algn="ctr"/>
                      <a:r>
                        <a:rPr lang="en-US" dirty="0" smtClean="0"/>
                        <a:t>Total</a:t>
                      </a:r>
                      <a:endParaRPr lang="en-US" dirty="0"/>
                    </a:p>
                  </a:txBody>
                  <a:tcPr anchor="ctr"/>
                </a:tc>
                <a:tc>
                  <a:txBody>
                    <a:bodyPr/>
                    <a:lstStyle/>
                    <a:p>
                      <a:pPr algn="ctr"/>
                      <a:r>
                        <a:rPr lang="en-US" dirty="0" smtClean="0"/>
                        <a:t>182,539</a:t>
                      </a:r>
                      <a:endParaRPr lang="en-US" dirty="0"/>
                    </a:p>
                  </a:txBody>
                  <a:tcPr anchor="ctr"/>
                </a:tc>
                <a:tc>
                  <a:txBody>
                    <a:bodyPr/>
                    <a:lstStyle/>
                    <a:p>
                      <a:pPr algn="ctr"/>
                      <a:r>
                        <a:rPr lang="en-US" dirty="0" smtClean="0"/>
                        <a:t>100.00%</a:t>
                      </a:r>
                      <a:endParaRPr lang="en-US" dirty="0"/>
                    </a:p>
                  </a:txBody>
                  <a:tcPr anchor="ctr"/>
                </a:tc>
                <a:tc>
                  <a:txBody>
                    <a:bodyPr/>
                    <a:lstStyle/>
                    <a:p>
                      <a:pPr algn="ctr"/>
                      <a:r>
                        <a:rPr lang="en-US" dirty="0" smtClean="0"/>
                        <a:t>182,539</a:t>
                      </a:r>
                      <a:endParaRPr lang="en-US" dirty="0"/>
                    </a:p>
                  </a:txBody>
                  <a:tcPr anchor="ctr"/>
                </a:tc>
                <a:tc>
                  <a:txBody>
                    <a:bodyPr/>
                    <a:lstStyle/>
                    <a:p>
                      <a:pPr algn="ctr"/>
                      <a:r>
                        <a:rPr lang="en-US" dirty="0" smtClean="0"/>
                        <a:t>14.83%</a:t>
                      </a:r>
                      <a:endParaRPr lang="en-US" dirty="0"/>
                    </a:p>
                  </a:txBody>
                  <a:tcPr anchor="ctr"/>
                </a:tc>
              </a:tr>
            </a:tbl>
          </a:graphicData>
        </a:graphic>
      </p:graphicFrame>
    </p:spTree>
    <p:extLst>
      <p:ext uri="{BB962C8B-B14F-4D97-AF65-F5344CB8AC3E}">
        <p14:creationId xmlns:p14="http://schemas.microsoft.com/office/powerpoint/2010/main" val="3752286511"/>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Ethnicity, Language-Medicaid</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4038601" y="1371600"/>
            <a:ext cx="4192827" cy="1905000"/>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038601" y="3429000"/>
            <a:ext cx="4190999" cy="2057401"/>
          </a:xfrm>
          <a:prstGeom prst="rect">
            <a:avLst/>
          </a:prstGeom>
        </p:spPr>
      </p:pic>
    </p:spTree>
    <p:extLst>
      <p:ext uri="{BB962C8B-B14F-4D97-AF65-F5344CB8AC3E}">
        <p14:creationId xmlns:p14="http://schemas.microsoft.com/office/powerpoint/2010/main" val="300751550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Ethnicity</a:t>
            </a:r>
            <a:r>
              <a:rPr lang="en-US" dirty="0"/>
              <a:t>-</a:t>
            </a:r>
            <a:r>
              <a:rPr lang="en-US" dirty="0" smtClean="0"/>
              <a:t> Medicaid Asthma</a:t>
            </a:r>
            <a:endParaRPr lang="en-US" dirty="0"/>
          </a:p>
        </p:txBody>
      </p:sp>
      <p:graphicFrame>
        <p:nvGraphicFramePr>
          <p:cNvPr id="7" name="Content Placeholder 6"/>
          <p:cNvGraphicFramePr>
            <a:graphicFrameLocks noGrp="1"/>
          </p:cNvGraphicFramePr>
          <p:nvPr>
            <p:ph idx="1"/>
            <p:extLst/>
          </p:nvPr>
        </p:nvGraphicFramePr>
        <p:xfrm>
          <a:off x="2209800" y="1295401"/>
          <a:ext cx="7997826" cy="4495799"/>
        </p:xfrm>
        <a:graphic>
          <a:graphicData uri="http://schemas.openxmlformats.org/drawingml/2006/table">
            <a:tbl>
              <a:tblPr firstRow="1" bandRow="1">
                <a:tableStyleId>{5C22544A-7EE6-4342-B048-85BDC9FD1C3A}</a:tableStyleId>
              </a:tblPr>
              <a:tblGrid>
                <a:gridCol w="2665942"/>
                <a:gridCol w="2665942"/>
                <a:gridCol w="2665942"/>
              </a:tblGrid>
              <a:tr h="382980">
                <a:tc>
                  <a:txBody>
                    <a:bodyPr/>
                    <a:lstStyle/>
                    <a:p>
                      <a:pPr algn="ctr"/>
                      <a:r>
                        <a:rPr lang="en-US" dirty="0" smtClean="0"/>
                        <a:t>Race/Ethnicity</a:t>
                      </a:r>
                      <a:endParaRPr lang="en-US" dirty="0"/>
                    </a:p>
                  </a:txBody>
                  <a:tcPr anchor="ctr"/>
                </a:tc>
                <a:tc>
                  <a:txBody>
                    <a:bodyPr/>
                    <a:lstStyle/>
                    <a:p>
                      <a:pPr algn="ctr"/>
                      <a:r>
                        <a:rPr lang="en-US" dirty="0" smtClean="0"/>
                        <a:t>Total</a:t>
                      </a:r>
                      <a:r>
                        <a:rPr lang="en-US" baseline="0" dirty="0" smtClean="0"/>
                        <a:t> Members</a:t>
                      </a:r>
                      <a:endParaRPr lang="en-US" dirty="0"/>
                    </a:p>
                  </a:txBody>
                  <a:tcPr anchor="ctr"/>
                </a:tc>
                <a:tc>
                  <a:txBody>
                    <a:bodyPr/>
                    <a:lstStyle/>
                    <a:p>
                      <a:pPr algn="ctr"/>
                      <a:r>
                        <a:rPr lang="en-US" dirty="0" smtClean="0"/>
                        <a:t>Disease Prevalence</a:t>
                      </a:r>
                      <a:endParaRPr lang="en-US" dirty="0"/>
                    </a:p>
                  </a:txBody>
                  <a:tcPr anchor="ctr"/>
                </a:tc>
              </a:tr>
              <a:tr h="428835">
                <a:tc>
                  <a:txBody>
                    <a:bodyPr/>
                    <a:lstStyle/>
                    <a:p>
                      <a:pPr algn="ctr"/>
                      <a:r>
                        <a:rPr lang="en-US" dirty="0" smtClean="0"/>
                        <a:t>African American/Black</a:t>
                      </a:r>
                      <a:endParaRPr lang="en-US" dirty="0"/>
                    </a:p>
                  </a:txBody>
                  <a:tcPr anchor="ctr"/>
                </a:tc>
                <a:tc>
                  <a:txBody>
                    <a:bodyPr/>
                    <a:lstStyle/>
                    <a:p>
                      <a:pPr algn="ctr"/>
                      <a:r>
                        <a:rPr lang="en-US" dirty="0" smtClean="0"/>
                        <a:t>84,131</a:t>
                      </a:r>
                      <a:endParaRPr lang="en-US" dirty="0"/>
                    </a:p>
                  </a:txBody>
                  <a:tcPr anchor="ctr"/>
                </a:tc>
                <a:tc>
                  <a:txBody>
                    <a:bodyPr/>
                    <a:lstStyle/>
                    <a:p>
                      <a:pPr algn="ctr"/>
                      <a:r>
                        <a:rPr lang="en-US" dirty="0" smtClean="0"/>
                        <a:t>14.46%</a:t>
                      </a:r>
                      <a:endParaRPr lang="en-US" dirty="0"/>
                    </a:p>
                  </a:txBody>
                  <a:tcPr anchor="ctr"/>
                </a:tc>
              </a:tr>
              <a:tr h="508076">
                <a:tc>
                  <a:txBody>
                    <a:bodyPr/>
                    <a:lstStyle/>
                    <a:p>
                      <a:pPr algn="ctr"/>
                      <a:r>
                        <a:rPr lang="en-US" dirty="0" smtClean="0"/>
                        <a:t>Hispanic/Latino</a:t>
                      </a:r>
                      <a:endParaRPr lang="en-US" dirty="0"/>
                    </a:p>
                  </a:txBody>
                  <a:tcPr anchor="ctr"/>
                </a:tc>
                <a:tc>
                  <a:txBody>
                    <a:bodyPr/>
                    <a:lstStyle/>
                    <a:p>
                      <a:pPr algn="ctr"/>
                      <a:r>
                        <a:rPr lang="en-US" dirty="0" smtClean="0"/>
                        <a:t>56,059</a:t>
                      </a:r>
                      <a:endParaRPr lang="en-US" dirty="0"/>
                    </a:p>
                  </a:txBody>
                  <a:tcPr anchor="ctr"/>
                </a:tc>
                <a:tc>
                  <a:txBody>
                    <a:bodyPr/>
                    <a:lstStyle/>
                    <a:p>
                      <a:pPr algn="ctr"/>
                      <a:r>
                        <a:rPr lang="en-US" dirty="0" smtClean="0"/>
                        <a:t>20.04%</a:t>
                      </a:r>
                      <a:endParaRPr lang="en-US" dirty="0"/>
                    </a:p>
                  </a:txBody>
                  <a:tcPr anchor="ctr"/>
                </a:tc>
              </a:tr>
              <a:tr h="541618">
                <a:tc>
                  <a:txBody>
                    <a:bodyPr/>
                    <a:lstStyle/>
                    <a:p>
                      <a:pPr algn="ctr"/>
                      <a:r>
                        <a:rPr lang="en-US" dirty="0" smtClean="0"/>
                        <a:t>Caucasian</a:t>
                      </a:r>
                      <a:endParaRPr lang="en-US" dirty="0"/>
                    </a:p>
                  </a:txBody>
                  <a:tcPr anchor="ctr"/>
                </a:tc>
                <a:tc>
                  <a:txBody>
                    <a:bodyPr/>
                    <a:lstStyle/>
                    <a:p>
                      <a:pPr algn="ctr"/>
                      <a:r>
                        <a:rPr lang="en-US" dirty="0" smtClean="0"/>
                        <a:t>28,383</a:t>
                      </a:r>
                      <a:endParaRPr lang="en-US" dirty="0"/>
                    </a:p>
                  </a:txBody>
                  <a:tcPr anchor="ctr"/>
                </a:tc>
                <a:tc>
                  <a:txBody>
                    <a:bodyPr/>
                    <a:lstStyle/>
                    <a:p>
                      <a:pPr algn="ctr"/>
                      <a:r>
                        <a:rPr lang="en-US" dirty="0" smtClean="0"/>
                        <a:t>8.84%</a:t>
                      </a:r>
                      <a:endParaRPr lang="en-US" dirty="0"/>
                    </a:p>
                  </a:txBody>
                  <a:tcPr anchor="ctr"/>
                </a:tc>
              </a:tr>
              <a:tr h="633186">
                <a:tc>
                  <a:txBody>
                    <a:bodyPr/>
                    <a:lstStyle/>
                    <a:p>
                      <a:pPr algn="ctr"/>
                      <a:r>
                        <a:rPr lang="en-US" dirty="0" smtClean="0"/>
                        <a:t>Not Provided</a:t>
                      </a:r>
                      <a:endParaRPr lang="en-US" dirty="0"/>
                    </a:p>
                  </a:txBody>
                  <a:tcPr anchor="ctr"/>
                </a:tc>
                <a:tc>
                  <a:txBody>
                    <a:bodyPr/>
                    <a:lstStyle/>
                    <a:p>
                      <a:pPr algn="ctr"/>
                      <a:r>
                        <a:rPr lang="en-US" dirty="0" smtClean="0"/>
                        <a:t>8,358</a:t>
                      </a:r>
                      <a:endParaRPr lang="en-US" dirty="0"/>
                    </a:p>
                  </a:txBody>
                  <a:tcPr anchor="ctr"/>
                </a:tc>
                <a:tc>
                  <a:txBody>
                    <a:bodyPr/>
                    <a:lstStyle/>
                    <a:p>
                      <a:pPr algn="ctr"/>
                      <a:r>
                        <a:rPr lang="en-US" dirty="0" smtClean="0"/>
                        <a:t>8.22%</a:t>
                      </a:r>
                      <a:endParaRPr lang="en-US" dirty="0"/>
                    </a:p>
                  </a:txBody>
                  <a:tcPr anchor="ctr"/>
                </a:tc>
              </a:tr>
              <a:tr h="561417">
                <a:tc>
                  <a:txBody>
                    <a:bodyPr/>
                    <a:lstStyle/>
                    <a:p>
                      <a:pPr algn="ctr"/>
                      <a:r>
                        <a:rPr lang="en-US" dirty="0" smtClean="0"/>
                        <a:t>Asian or Pacific Islander</a:t>
                      </a:r>
                      <a:endParaRPr lang="en-US" dirty="0"/>
                    </a:p>
                  </a:txBody>
                  <a:tcPr anchor="ctr"/>
                </a:tc>
                <a:tc>
                  <a:txBody>
                    <a:bodyPr/>
                    <a:lstStyle/>
                    <a:p>
                      <a:pPr algn="ctr"/>
                      <a:r>
                        <a:rPr lang="en-US" dirty="0" smtClean="0"/>
                        <a:t>5,449</a:t>
                      </a:r>
                      <a:endParaRPr lang="en-US" dirty="0"/>
                    </a:p>
                  </a:txBody>
                  <a:tcPr anchor="ctr"/>
                </a:tc>
                <a:tc>
                  <a:txBody>
                    <a:bodyPr/>
                    <a:lstStyle/>
                    <a:p>
                      <a:pPr algn="ctr"/>
                      <a:r>
                        <a:rPr lang="en-US" dirty="0" smtClean="0"/>
                        <a:t>8.35%</a:t>
                      </a:r>
                      <a:endParaRPr lang="en-US" dirty="0"/>
                    </a:p>
                  </a:txBody>
                  <a:tcPr anchor="ctr"/>
                </a:tc>
              </a:tr>
              <a:tr h="807574">
                <a:tc>
                  <a:txBody>
                    <a:bodyPr/>
                    <a:lstStyle/>
                    <a:p>
                      <a:pPr algn="ctr"/>
                      <a:r>
                        <a:rPr lang="en-US" dirty="0" smtClean="0"/>
                        <a:t>Native American</a:t>
                      </a:r>
                      <a:r>
                        <a:rPr lang="en-US" baseline="0" dirty="0" smtClean="0"/>
                        <a:t> or Alaskan</a:t>
                      </a:r>
                      <a:endParaRPr lang="en-US" dirty="0"/>
                    </a:p>
                  </a:txBody>
                  <a:tcPr anchor="ctr"/>
                </a:tc>
                <a:tc>
                  <a:txBody>
                    <a:bodyPr/>
                    <a:lstStyle/>
                    <a:p>
                      <a:pPr algn="ctr"/>
                      <a:r>
                        <a:rPr lang="en-US" dirty="0" smtClean="0"/>
                        <a:t>159</a:t>
                      </a:r>
                      <a:endParaRPr lang="en-US" dirty="0"/>
                    </a:p>
                  </a:txBody>
                  <a:tcPr anchor="ctr"/>
                </a:tc>
                <a:tc>
                  <a:txBody>
                    <a:bodyPr/>
                    <a:lstStyle/>
                    <a:p>
                      <a:pPr algn="ctr"/>
                      <a:r>
                        <a:rPr lang="en-US" dirty="0" smtClean="0"/>
                        <a:t>11.95%</a:t>
                      </a:r>
                      <a:endParaRPr lang="en-US" dirty="0"/>
                    </a:p>
                  </a:txBody>
                  <a:tcPr anchor="ctr"/>
                </a:tc>
              </a:tr>
              <a:tr h="632113">
                <a:tc>
                  <a:txBody>
                    <a:bodyPr/>
                    <a:lstStyle/>
                    <a:p>
                      <a:pPr algn="ctr"/>
                      <a:r>
                        <a:rPr lang="en-US" dirty="0" smtClean="0"/>
                        <a:t>Total</a:t>
                      </a:r>
                      <a:endParaRPr lang="en-US" dirty="0"/>
                    </a:p>
                  </a:txBody>
                  <a:tcPr anchor="ctr"/>
                </a:tc>
                <a:tc>
                  <a:txBody>
                    <a:bodyPr/>
                    <a:lstStyle/>
                    <a:p>
                      <a:pPr algn="ctr"/>
                      <a:r>
                        <a:rPr lang="en-US" dirty="0" smtClean="0"/>
                        <a:t>182,539</a:t>
                      </a:r>
                      <a:endParaRPr lang="en-US" dirty="0"/>
                    </a:p>
                  </a:txBody>
                  <a:tcPr anchor="ctr"/>
                </a:tc>
                <a:tc>
                  <a:txBody>
                    <a:bodyPr/>
                    <a:lstStyle/>
                    <a:p>
                      <a:pPr algn="ctr"/>
                      <a:r>
                        <a:rPr lang="en-US" dirty="0" smtClean="0"/>
                        <a:t>14.83%</a:t>
                      </a:r>
                      <a:endParaRPr lang="en-US" dirty="0"/>
                    </a:p>
                  </a:txBody>
                  <a:tcPr anchor="ctr"/>
                </a:tc>
              </a:tr>
            </a:tbl>
          </a:graphicData>
        </a:graphic>
      </p:graphicFrame>
    </p:spTree>
    <p:extLst>
      <p:ext uri="{BB962C8B-B14F-4D97-AF65-F5344CB8AC3E}">
        <p14:creationId xmlns:p14="http://schemas.microsoft.com/office/powerpoint/2010/main" val="871102709"/>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 – Medicaid Asthma</a:t>
            </a:r>
            <a:endParaRPr lang="en-US" dirty="0"/>
          </a:p>
        </p:txBody>
      </p:sp>
      <p:graphicFrame>
        <p:nvGraphicFramePr>
          <p:cNvPr id="4" name="Content Placeholder 3"/>
          <p:cNvGraphicFramePr>
            <a:graphicFrameLocks noGrp="1"/>
          </p:cNvGraphicFramePr>
          <p:nvPr>
            <p:ph idx="1"/>
            <p:extLst/>
          </p:nvPr>
        </p:nvGraphicFramePr>
        <p:xfrm>
          <a:off x="2209800" y="1828800"/>
          <a:ext cx="7997826" cy="2966720"/>
        </p:xfrm>
        <a:graphic>
          <a:graphicData uri="http://schemas.openxmlformats.org/drawingml/2006/table">
            <a:tbl>
              <a:tblPr firstRow="1" bandRow="1">
                <a:tableStyleId>{5C22544A-7EE6-4342-B048-85BDC9FD1C3A}</a:tableStyleId>
              </a:tblPr>
              <a:tblGrid>
                <a:gridCol w="2665942"/>
                <a:gridCol w="2665942"/>
                <a:gridCol w="2665942"/>
              </a:tblGrid>
              <a:tr h="370840">
                <a:tc>
                  <a:txBody>
                    <a:bodyPr/>
                    <a:lstStyle/>
                    <a:p>
                      <a:r>
                        <a:rPr lang="en-US" dirty="0" smtClean="0"/>
                        <a:t>Language</a:t>
                      </a:r>
                      <a:endParaRPr lang="en-US" dirty="0"/>
                    </a:p>
                  </a:txBody>
                  <a:tcPr/>
                </a:tc>
                <a:tc>
                  <a:txBody>
                    <a:bodyPr/>
                    <a:lstStyle/>
                    <a:p>
                      <a:r>
                        <a:rPr lang="en-US" dirty="0" smtClean="0"/>
                        <a:t>Total Members</a:t>
                      </a:r>
                      <a:endParaRPr lang="en-US" dirty="0"/>
                    </a:p>
                  </a:txBody>
                  <a:tcPr/>
                </a:tc>
                <a:tc>
                  <a:txBody>
                    <a:bodyPr/>
                    <a:lstStyle/>
                    <a:p>
                      <a:r>
                        <a:rPr lang="en-US" dirty="0" smtClean="0"/>
                        <a:t>Disease</a:t>
                      </a:r>
                      <a:r>
                        <a:rPr lang="en-US" baseline="0" dirty="0" smtClean="0"/>
                        <a:t> Prevalence</a:t>
                      </a:r>
                      <a:endParaRPr lang="en-US" dirty="0"/>
                    </a:p>
                  </a:txBody>
                  <a:tcPr/>
                </a:tc>
              </a:tr>
              <a:tr h="370840">
                <a:tc>
                  <a:txBody>
                    <a:bodyPr/>
                    <a:lstStyle/>
                    <a:p>
                      <a:r>
                        <a:rPr lang="en-US" dirty="0" smtClean="0"/>
                        <a:t>English</a:t>
                      </a:r>
                      <a:endParaRPr lang="en-US" dirty="0"/>
                    </a:p>
                  </a:txBody>
                  <a:tcPr/>
                </a:tc>
                <a:tc>
                  <a:txBody>
                    <a:bodyPr/>
                    <a:lstStyle/>
                    <a:p>
                      <a:r>
                        <a:rPr lang="en-US" dirty="0" smtClean="0"/>
                        <a:t>166,493</a:t>
                      </a:r>
                      <a:endParaRPr lang="en-US" dirty="0"/>
                    </a:p>
                  </a:txBody>
                  <a:tcPr/>
                </a:tc>
                <a:tc>
                  <a:txBody>
                    <a:bodyPr/>
                    <a:lstStyle/>
                    <a:p>
                      <a:r>
                        <a:rPr lang="en-US" dirty="0" smtClean="0"/>
                        <a:t>14.64%</a:t>
                      </a:r>
                      <a:endParaRPr lang="en-US" dirty="0"/>
                    </a:p>
                  </a:txBody>
                  <a:tcPr/>
                </a:tc>
              </a:tr>
              <a:tr h="370840">
                <a:tc>
                  <a:txBody>
                    <a:bodyPr/>
                    <a:lstStyle/>
                    <a:p>
                      <a:r>
                        <a:rPr lang="en-US" dirty="0" smtClean="0"/>
                        <a:t>Spanish</a:t>
                      </a:r>
                      <a:endParaRPr lang="en-US" dirty="0"/>
                    </a:p>
                  </a:txBody>
                  <a:tcPr/>
                </a:tc>
                <a:tc>
                  <a:txBody>
                    <a:bodyPr/>
                    <a:lstStyle/>
                    <a:p>
                      <a:r>
                        <a:rPr lang="en-US" dirty="0" smtClean="0"/>
                        <a:t>13,098</a:t>
                      </a:r>
                      <a:endParaRPr lang="en-US" dirty="0"/>
                    </a:p>
                  </a:txBody>
                  <a:tcPr/>
                </a:tc>
                <a:tc>
                  <a:txBody>
                    <a:bodyPr/>
                    <a:lstStyle/>
                    <a:p>
                      <a:r>
                        <a:rPr lang="en-US" dirty="0" smtClean="0"/>
                        <a:t>19.00%</a:t>
                      </a:r>
                      <a:endParaRPr lang="en-US" dirty="0"/>
                    </a:p>
                  </a:txBody>
                  <a:tcPr/>
                </a:tc>
              </a:tr>
              <a:tr h="370840">
                <a:tc>
                  <a:txBody>
                    <a:bodyPr/>
                    <a:lstStyle/>
                    <a:p>
                      <a:r>
                        <a:rPr lang="en-US" dirty="0" smtClean="0"/>
                        <a:t>Other</a:t>
                      </a:r>
                      <a:endParaRPr lang="en-US" dirty="0"/>
                    </a:p>
                  </a:txBody>
                  <a:tcPr/>
                </a:tc>
                <a:tc>
                  <a:txBody>
                    <a:bodyPr/>
                    <a:lstStyle/>
                    <a:p>
                      <a:r>
                        <a:rPr lang="en-US" dirty="0" smtClean="0"/>
                        <a:t>1,395</a:t>
                      </a:r>
                      <a:endParaRPr lang="en-US" dirty="0"/>
                    </a:p>
                  </a:txBody>
                  <a:tcPr/>
                </a:tc>
                <a:tc>
                  <a:txBody>
                    <a:bodyPr/>
                    <a:lstStyle/>
                    <a:p>
                      <a:r>
                        <a:rPr lang="en-US" dirty="0" smtClean="0"/>
                        <a:t>5.38%</a:t>
                      </a:r>
                      <a:endParaRPr lang="en-US" dirty="0"/>
                    </a:p>
                  </a:txBody>
                  <a:tcPr/>
                </a:tc>
              </a:tr>
              <a:tr h="370840">
                <a:tc>
                  <a:txBody>
                    <a:bodyPr/>
                    <a:lstStyle/>
                    <a:p>
                      <a:r>
                        <a:rPr lang="en-US" dirty="0" smtClean="0"/>
                        <a:t>Russian</a:t>
                      </a:r>
                      <a:endParaRPr lang="en-US" dirty="0"/>
                    </a:p>
                  </a:txBody>
                  <a:tcPr/>
                </a:tc>
                <a:tc>
                  <a:txBody>
                    <a:bodyPr/>
                    <a:lstStyle/>
                    <a:p>
                      <a:r>
                        <a:rPr lang="en-US" dirty="0" smtClean="0"/>
                        <a:t>838</a:t>
                      </a:r>
                      <a:endParaRPr lang="en-US" dirty="0"/>
                    </a:p>
                  </a:txBody>
                  <a:tcPr/>
                </a:tc>
                <a:tc>
                  <a:txBody>
                    <a:bodyPr/>
                    <a:lstStyle/>
                    <a:p>
                      <a:r>
                        <a:rPr lang="en-US" dirty="0" smtClean="0"/>
                        <a:t>3.58%</a:t>
                      </a:r>
                      <a:endParaRPr lang="en-US" dirty="0"/>
                    </a:p>
                  </a:txBody>
                  <a:tcPr/>
                </a:tc>
              </a:tr>
              <a:tr h="370840">
                <a:tc>
                  <a:txBody>
                    <a:bodyPr/>
                    <a:lstStyle/>
                    <a:p>
                      <a:r>
                        <a:rPr lang="en-US" dirty="0" smtClean="0"/>
                        <a:t>Vietnamese</a:t>
                      </a:r>
                      <a:endParaRPr lang="en-US" dirty="0"/>
                    </a:p>
                  </a:txBody>
                  <a:tcPr/>
                </a:tc>
                <a:tc>
                  <a:txBody>
                    <a:bodyPr/>
                    <a:lstStyle/>
                    <a:p>
                      <a:r>
                        <a:rPr lang="en-US" dirty="0" smtClean="0"/>
                        <a:t>392</a:t>
                      </a:r>
                      <a:endParaRPr lang="en-US" dirty="0"/>
                    </a:p>
                  </a:txBody>
                  <a:tcPr/>
                </a:tc>
                <a:tc>
                  <a:txBody>
                    <a:bodyPr/>
                    <a:lstStyle/>
                    <a:p>
                      <a:r>
                        <a:rPr lang="en-US" dirty="0" smtClean="0"/>
                        <a:t>16.07%</a:t>
                      </a:r>
                      <a:endParaRPr lang="en-US" dirty="0"/>
                    </a:p>
                  </a:txBody>
                  <a:tcPr/>
                </a:tc>
              </a:tr>
              <a:tr h="370840">
                <a:tc>
                  <a:txBody>
                    <a:bodyPr/>
                    <a:lstStyle/>
                    <a:p>
                      <a:r>
                        <a:rPr lang="en-US" dirty="0" smtClean="0"/>
                        <a:t>Cambodian</a:t>
                      </a:r>
                      <a:endParaRPr lang="en-US" dirty="0"/>
                    </a:p>
                  </a:txBody>
                  <a:tcPr/>
                </a:tc>
                <a:tc>
                  <a:txBody>
                    <a:bodyPr/>
                    <a:lstStyle/>
                    <a:p>
                      <a:r>
                        <a:rPr lang="en-US" dirty="0" smtClean="0"/>
                        <a:t>323</a:t>
                      </a:r>
                      <a:endParaRPr lang="en-US" dirty="0"/>
                    </a:p>
                  </a:txBody>
                  <a:tcPr/>
                </a:tc>
                <a:tc>
                  <a:txBody>
                    <a:bodyPr/>
                    <a:lstStyle/>
                    <a:p>
                      <a:r>
                        <a:rPr lang="en-US" dirty="0" smtClean="0"/>
                        <a:t>12.07%</a:t>
                      </a:r>
                      <a:endParaRPr lang="en-US" dirty="0"/>
                    </a:p>
                  </a:txBody>
                  <a:tcPr/>
                </a:tc>
              </a:tr>
              <a:tr h="370840">
                <a:tc>
                  <a:txBody>
                    <a:bodyPr/>
                    <a:lstStyle/>
                    <a:p>
                      <a:r>
                        <a:rPr lang="en-US" dirty="0" smtClean="0"/>
                        <a:t>Total</a:t>
                      </a:r>
                      <a:endParaRPr lang="en-US" dirty="0"/>
                    </a:p>
                  </a:txBody>
                  <a:tcPr/>
                </a:tc>
                <a:tc>
                  <a:txBody>
                    <a:bodyPr/>
                    <a:lstStyle/>
                    <a:p>
                      <a:r>
                        <a:rPr lang="en-US" dirty="0" smtClean="0"/>
                        <a:t>182,539</a:t>
                      </a:r>
                      <a:endParaRPr lang="en-US" dirty="0"/>
                    </a:p>
                  </a:txBody>
                  <a:tcPr/>
                </a:tc>
                <a:tc>
                  <a:txBody>
                    <a:bodyPr/>
                    <a:lstStyle/>
                    <a:p>
                      <a:r>
                        <a:rPr lang="en-US" dirty="0" smtClean="0"/>
                        <a:t>14.83%</a:t>
                      </a:r>
                      <a:endParaRPr lang="en-US" dirty="0"/>
                    </a:p>
                  </a:txBody>
                  <a:tcPr/>
                </a:tc>
              </a:tr>
            </a:tbl>
          </a:graphicData>
        </a:graphic>
      </p:graphicFrame>
    </p:spTree>
    <p:extLst>
      <p:ext uri="{BB962C8B-B14F-4D97-AF65-F5344CB8AC3E}">
        <p14:creationId xmlns:p14="http://schemas.microsoft.com/office/powerpoint/2010/main" val="1776826814"/>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Asthma Programs</a:t>
            </a:r>
            <a:endParaRPr lang="en-US" dirty="0"/>
          </a:p>
        </p:txBody>
      </p:sp>
      <p:sp>
        <p:nvSpPr>
          <p:cNvPr id="3" name="Content Placeholder 2"/>
          <p:cNvSpPr>
            <a:spLocks noGrp="1"/>
          </p:cNvSpPr>
          <p:nvPr>
            <p:ph idx="1"/>
          </p:nvPr>
        </p:nvSpPr>
        <p:spPr/>
        <p:txBody>
          <a:bodyPr/>
          <a:lstStyle/>
          <a:p>
            <a:r>
              <a:rPr lang="en-US" dirty="0" smtClean="0"/>
              <a:t>Care Coordination/Disease Management</a:t>
            </a:r>
          </a:p>
          <a:p>
            <a:pPr lvl="1"/>
            <a:r>
              <a:rPr lang="en-US" dirty="0" smtClean="0"/>
              <a:t>Inpatient hospitalization</a:t>
            </a:r>
          </a:p>
          <a:p>
            <a:pPr lvl="1"/>
            <a:r>
              <a:rPr lang="en-US" dirty="0" smtClean="0"/>
              <a:t>Newly diagnosed  or new to plan</a:t>
            </a:r>
          </a:p>
          <a:p>
            <a:pPr lvl="1"/>
            <a:r>
              <a:rPr lang="en-US" dirty="0" smtClean="0"/>
              <a:t>Seasonal </a:t>
            </a:r>
          </a:p>
          <a:p>
            <a:r>
              <a:rPr lang="en-US" dirty="0" smtClean="0"/>
              <a:t>Pilot Project with a high volume pediatric asthma site</a:t>
            </a:r>
          </a:p>
          <a:p>
            <a:pPr lvl="1"/>
            <a:r>
              <a:rPr lang="en-US" dirty="0" smtClean="0"/>
              <a:t>On site procurement of medication</a:t>
            </a:r>
          </a:p>
          <a:p>
            <a:pPr lvl="1"/>
            <a:r>
              <a:rPr lang="en-US" dirty="0" smtClean="0"/>
              <a:t>CHW</a:t>
            </a:r>
          </a:p>
        </p:txBody>
      </p:sp>
    </p:spTree>
    <p:extLst>
      <p:ext uri="{BB962C8B-B14F-4D97-AF65-F5344CB8AC3E}">
        <p14:creationId xmlns:p14="http://schemas.microsoft.com/office/powerpoint/2010/main" val="2305713383"/>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5"/>
          <p:cNvSpPr>
            <a:spLocks noChangeArrowheads="1"/>
          </p:cNvSpPr>
          <p:nvPr/>
        </p:nvSpPr>
        <p:spPr bwMode="auto">
          <a:xfrm>
            <a:off x="1885950" y="6248401"/>
            <a:ext cx="24193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fontAlgn="base" hangingPunct="0">
              <a:spcBef>
                <a:spcPct val="0"/>
              </a:spcBef>
              <a:spcAft>
                <a:spcPct val="0"/>
              </a:spcAft>
            </a:pPr>
            <a:endParaRPr lang="en-US" dirty="0">
              <a:solidFill>
                <a:srgbClr val="000000"/>
              </a:solidFill>
              <a:latin typeface="Verdana" pitchFamily="34" charset="0"/>
            </a:endParaRPr>
          </a:p>
        </p:txBody>
      </p:sp>
      <p:sp>
        <p:nvSpPr>
          <p:cNvPr id="14341" name="Rectangle 6"/>
          <p:cNvSpPr>
            <a:spLocks noChangeArrowheads="1"/>
          </p:cNvSpPr>
          <p:nvPr/>
        </p:nvSpPr>
        <p:spPr bwMode="auto">
          <a:xfrm>
            <a:off x="2133601" y="6305551"/>
            <a:ext cx="2181225"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fontAlgn="base" hangingPunct="0">
              <a:spcBef>
                <a:spcPct val="0"/>
              </a:spcBef>
              <a:spcAft>
                <a:spcPct val="0"/>
              </a:spcAft>
            </a:pPr>
            <a:endParaRPr lang="en-US" dirty="0">
              <a:solidFill>
                <a:srgbClr val="000000"/>
              </a:solidFill>
              <a:latin typeface="Verdana" pitchFamily="34" charset="0"/>
            </a:endParaRPr>
          </a:p>
        </p:txBody>
      </p:sp>
      <p:sp>
        <p:nvSpPr>
          <p:cNvPr id="2" name="Title 1"/>
          <p:cNvSpPr>
            <a:spLocks noGrp="1"/>
          </p:cNvSpPr>
          <p:nvPr>
            <p:ph type="title"/>
          </p:nvPr>
        </p:nvSpPr>
        <p:spPr/>
        <p:txBody>
          <a:bodyPr/>
          <a:lstStyle/>
          <a:p>
            <a:r>
              <a:rPr lang="en-US" dirty="0" smtClean="0"/>
              <a:t>Health Partners Plans</a:t>
            </a:r>
            <a:endParaRPr lang="en-US" dirty="0"/>
          </a:p>
        </p:txBody>
      </p:sp>
      <p:sp>
        <p:nvSpPr>
          <p:cNvPr id="3" name="Content Placeholder 2"/>
          <p:cNvSpPr>
            <a:spLocks noGrp="1"/>
          </p:cNvSpPr>
          <p:nvPr>
            <p:ph idx="1"/>
          </p:nvPr>
        </p:nvSpPr>
        <p:spPr/>
        <p:txBody>
          <a:bodyPr/>
          <a:lstStyle/>
          <a:p>
            <a:r>
              <a:rPr lang="en-US" dirty="0" smtClean="0"/>
              <a:t>Part of our mission is “to continually improve the health outcomes of our members.”</a:t>
            </a:r>
          </a:p>
          <a:p>
            <a:r>
              <a:rPr lang="en-US" dirty="0" smtClean="0"/>
              <a:t>Acknowledge the need for a holistic approach to management of illness. </a:t>
            </a:r>
            <a:endParaRPr lang="en-US" dirty="0"/>
          </a:p>
        </p:txBody>
      </p:sp>
    </p:spTree>
    <p:extLst>
      <p:ext uri="{BB962C8B-B14F-4D97-AF65-F5344CB8AC3E}">
        <p14:creationId xmlns:p14="http://schemas.microsoft.com/office/powerpoint/2010/main" val="1033067776"/>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3"/>
            <a:ext cx="12192000" cy="2242457"/>
          </a:xfrm>
        </p:spPr>
        <p:txBody>
          <a:bodyPr>
            <a:normAutofit/>
          </a:bodyPr>
          <a:lstStyle/>
          <a:p>
            <a:r>
              <a:rPr lang="en-US" sz="6500" b="1" dirty="0">
                <a:latin typeface="+mn-lt"/>
              </a:rPr>
              <a:t>Q&amp;A Discussion</a:t>
            </a:r>
            <a:br>
              <a:rPr lang="en-US" sz="6500" b="1" dirty="0">
                <a:latin typeface="+mn-lt"/>
              </a:rPr>
            </a:br>
            <a:r>
              <a:rPr lang="en-US" sz="6500" b="1" dirty="0">
                <a:latin typeface="+mn-lt"/>
              </a:rPr>
              <a:t>Payer’s Perspective Panel</a:t>
            </a:r>
          </a:p>
        </p:txBody>
      </p:sp>
      <p:sp>
        <p:nvSpPr>
          <p:cNvPr id="7" name="Rectangle 6"/>
          <p:cNvSpPr/>
          <p:nvPr/>
        </p:nvSpPr>
        <p:spPr>
          <a:xfrm>
            <a:off x="-22861" y="2540668"/>
            <a:ext cx="12237721" cy="3170099"/>
          </a:xfrm>
          <a:prstGeom prst="rect">
            <a:avLst/>
          </a:prstGeom>
        </p:spPr>
        <p:txBody>
          <a:bodyPr wrap="square">
            <a:spAutoFit/>
          </a:bodyPr>
          <a:lstStyle/>
          <a:p>
            <a:pPr algn="ctr"/>
            <a:r>
              <a:rPr lang="en-US" sz="4000" b="1" dirty="0"/>
              <a:t>Moderated by:</a:t>
            </a:r>
          </a:p>
          <a:p>
            <a:pPr algn="ctr"/>
            <a:r>
              <a:rPr lang="en-US" sz="4000" dirty="0"/>
              <a:t>Corey Coleman</a:t>
            </a:r>
          </a:p>
          <a:p>
            <a:pPr algn="ctr"/>
            <a:r>
              <a:rPr lang="en-US" sz="4000" dirty="0"/>
              <a:t>Chief of Staff</a:t>
            </a:r>
          </a:p>
          <a:p>
            <a:pPr algn="ctr"/>
            <a:r>
              <a:rPr lang="en-US" sz="4000" dirty="0"/>
              <a:t>Pennsylvania Department of Health</a:t>
            </a:r>
          </a:p>
          <a:p>
            <a:pPr algn="ctr"/>
            <a:endParaRPr lang="en-US" sz="4000" dirty="0"/>
          </a:p>
        </p:txBody>
      </p:sp>
    </p:spTree>
    <p:extLst>
      <p:ext uri="{BB962C8B-B14F-4D97-AF65-F5344CB8AC3E}">
        <p14:creationId xmlns:p14="http://schemas.microsoft.com/office/powerpoint/2010/main" val="1141878285"/>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20681" y="-82840"/>
            <a:ext cx="12192000" cy="1463040"/>
          </a:xfrm>
        </p:spPr>
        <p:txBody>
          <a:bodyPr>
            <a:normAutofit/>
          </a:bodyPr>
          <a:lstStyle/>
          <a:p>
            <a:r>
              <a:rPr lang="en-US" sz="6500" b="1" dirty="0">
                <a:latin typeface="+mn-lt"/>
              </a:rPr>
              <a:t>Local Resources Panel</a:t>
            </a:r>
          </a:p>
        </p:txBody>
      </p:sp>
      <p:sp>
        <p:nvSpPr>
          <p:cNvPr id="7" name="Rectangle 6"/>
          <p:cNvSpPr/>
          <p:nvPr/>
        </p:nvSpPr>
        <p:spPr>
          <a:xfrm>
            <a:off x="-22861" y="1365015"/>
            <a:ext cx="12237721" cy="5016758"/>
          </a:xfrm>
          <a:prstGeom prst="rect">
            <a:avLst/>
          </a:prstGeom>
        </p:spPr>
        <p:txBody>
          <a:bodyPr wrap="square">
            <a:spAutoFit/>
          </a:bodyPr>
          <a:lstStyle/>
          <a:p>
            <a:pPr algn="ctr"/>
            <a:r>
              <a:rPr lang="en-US" sz="4000" dirty="0"/>
              <a:t>Rachael Greenberg, M.P.H.</a:t>
            </a:r>
          </a:p>
          <a:p>
            <a:pPr algn="ctr"/>
            <a:r>
              <a:rPr lang="en-US" sz="4000" dirty="0"/>
              <a:t>Public Health Project Manager</a:t>
            </a:r>
          </a:p>
          <a:p>
            <a:pPr algn="ctr"/>
            <a:endParaRPr lang="en-US" sz="4000" dirty="0"/>
          </a:p>
          <a:p>
            <a:pPr algn="ctr"/>
            <a:r>
              <a:rPr lang="en-US" sz="4000" dirty="0"/>
              <a:t>Shawana Mitchell</a:t>
            </a:r>
          </a:p>
          <a:p>
            <a:pPr algn="ctr"/>
            <a:r>
              <a:rPr lang="en-US" sz="4000" dirty="0"/>
              <a:t>Healthy Homes Specialist</a:t>
            </a:r>
          </a:p>
          <a:p>
            <a:pPr algn="ctr"/>
            <a:endParaRPr lang="en-US" sz="4000" dirty="0"/>
          </a:p>
          <a:p>
            <a:pPr algn="ctr"/>
            <a:r>
              <a:rPr lang="en-US" sz="4000" dirty="0"/>
              <a:t>National Nursing Centers Consortium</a:t>
            </a:r>
          </a:p>
          <a:p>
            <a:pPr algn="ctr"/>
            <a:endParaRPr lang="en-US" sz="4000" dirty="0"/>
          </a:p>
        </p:txBody>
      </p:sp>
    </p:spTree>
    <p:extLst>
      <p:ext uri="{BB962C8B-B14F-4D97-AF65-F5344CB8AC3E}">
        <p14:creationId xmlns:p14="http://schemas.microsoft.com/office/powerpoint/2010/main" val="36927622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4"/>
          <p:cNvSpPr>
            <a:spLocks noGrp="1"/>
          </p:cNvSpPr>
          <p:nvPr>
            <p:ph sz="half" idx="4294967295"/>
          </p:nvPr>
        </p:nvSpPr>
        <p:spPr>
          <a:xfrm>
            <a:off x="1922464" y="1412876"/>
            <a:ext cx="8258175" cy="5445125"/>
          </a:xfrm>
        </p:spPr>
        <p:txBody>
          <a:bodyPr/>
          <a:lstStyle/>
          <a:p>
            <a:pPr>
              <a:buFont typeface="Arial" charset="0"/>
              <a:buNone/>
              <a:defRPr/>
            </a:pPr>
            <a:endParaRPr lang="en-US" sz="1000" dirty="0"/>
          </a:p>
          <a:p>
            <a:pPr eaLnBrk="1" hangingPunct="1">
              <a:spcBef>
                <a:spcPts val="600"/>
              </a:spcBef>
              <a:spcAft>
                <a:spcPts val="1200"/>
              </a:spcAft>
              <a:buNone/>
              <a:defRPr/>
            </a:pPr>
            <a:r>
              <a:rPr lang="en-US" sz="2000" dirty="0"/>
              <a:t>	</a:t>
            </a:r>
            <a:r>
              <a:rPr lang="en-US" sz="2400" b="1" dirty="0"/>
              <a:t>Priority Actions:</a:t>
            </a:r>
          </a:p>
          <a:p>
            <a:pPr marL="256032" eaLnBrk="1" hangingPunct="1">
              <a:spcBef>
                <a:spcPts val="0"/>
              </a:spcBef>
              <a:spcAft>
                <a:spcPts val="1200"/>
              </a:spcAft>
              <a:buNone/>
              <a:defRPr/>
            </a:pPr>
            <a:r>
              <a:rPr lang="en-US" sz="2000" dirty="0"/>
              <a:t>	</a:t>
            </a:r>
            <a:r>
              <a:rPr lang="en-US" sz="2300" dirty="0"/>
              <a:t>1.1  Explore strategies to expand access to asthma care 	services</a:t>
            </a:r>
          </a:p>
          <a:p>
            <a:pPr marL="1056132" lvl="2" eaLnBrk="1" hangingPunct="1">
              <a:spcBef>
                <a:spcPts val="0"/>
              </a:spcBef>
              <a:spcAft>
                <a:spcPts val="1200"/>
              </a:spcAft>
              <a:defRPr/>
            </a:pPr>
            <a:r>
              <a:rPr lang="en-US" sz="2000" dirty="0"/>
              <a:t>including: </a:t>
            </a:r>
            <a:r>
              <a:rPr lang="en-US" sz="2000" u="sng" dirty="0"/>
              <a:t>patient education</a:t>
            </a:r>
            <a:r>
              <a:rPr lang="en-US" sz="2000" dirty="0"/>
              <a:t>, </a:t>
            </a:r>
            <a:r>
              <a:rPr lang="en-US" sz="2000" u="sng" dirty="0"/>
              <a:t>home interventions</a:t>
            </a:r>
            <a:r>
              <a:rPr lang="en-US" sz="2000" dirty="0"/>
              <a:t>, medications, subspecialty services when needed</a:t>
            </a:r>
          </a:p>
          <a:p>
            <a:pPr eaLnBrk="1" hangingPunct="1">
              <a:spcBef>
                <a:spcPts val="600"/>
              </a:spcBef>
              <a:spcAft>
                <a:spcPts val="1200"/>
              </a:spcAft>
              <a:buNone/>
              <a:defRPr/>
            </a:pPr>
            <a:r>
              <a:rPr lang="en-US" sz="2300" dirty="0"/>
              <a:t>	1.2  In health care settings, coordinate existing federal 	programs in underserved communities to improve the 	quality of asthma care</a:t>
            </a:r>
          </a:p>
          <a:p>
            <a:pPr eaLnBrk="1" hangingPunct="1">
              <a:spcBef>
                <a:spcPts val="600"/>
              </a:spcBef>
              <a:spcAft>
                <a:spcPts val="1200"/>
              </a:spcAft>
              <a:buNone/>
              <a:defRPr/>
            </a:pPr>
            <a:r>
              <a:rPr lang="en-US" sz="2300" dirty="0"/>
              <a:t>	1.3  </a:t>
            </a:r>
            <a:r>
              <a:rPr lang="en-US" sz="2300" u="sng" dirty="0"/>
              <a:t>In homes, reduce environmental exposures</a:t>
            </a:r>
          </a:p>
          <a:p>
            <a:pPr eaLnBrk="1" hangingPunct="1">
              <a:spcBef>
                <a:spcPts val="600"/>
              </a:spcBef>
              <a:spcAft>
                <a:spcPts val="1200"/>
              </a:spcAft>
              <a:buNone/>
              <a:defRPr/>
            </a:pPr>
            <a:r>
              <a:rPr lang="en-US" sz="2300" dirty="0"/>
              <a:t>	1.4 	In schools and child care settings, implement asthma care 	services and reduce environmental exposures</a:t>
            </a:r>
          </a:p>
          <a:p>
            <a:pPr marL="739775" lvl="1" indent="-225425" eaLnBrk="1" hangingPunct="1">
              <a:spcBef>
                <a:spcPct val="0"/>
              </a:spcBef>
              <a:buSzPct val="50000"/>
              <a:buNone/>
              <a:defRPr/>
            </a:pPr>
            <a:endParaRPr lang="en-US" sz="2000" dirty="0"/>
          </a:p>
        </p:txBody>
      </p:sp>
      <p:sp>
        <p:nvSpPr>
          <p:cNvPr id="7" name="TextBox 6"/>
          <p:cNvSpPr txBox="1"/>
          <p:nvPr/>
        </p:nvSpPr>
        <p:spPr>
          <a:xfrm>
            <a:off x="1676400" y="1"/>
            <a:ext cx="8839200" cy="2062103"/>
          </a:xfrm>
          <a:prstGeom prst="rect">
            <a:avLst/>
          </a:prstGeom>
          <a:noFill/>
        </p:spPr>
        <p:txBody>
          <a:bodyPr>
            <a:spAutoFit/>
          </a:bodyPr>
          <a:lstStyle/>
          <a:p>
            <a:pPr fontAlgn="base">
              <a:spcBef>
                <a:spcPct val="0"/>
              </a:spcBef>
              <a:spcAft>
                <a:spcPct val="0"/>
              </a:spcAft>
              <a:defRPr/>
            </a:pPr>
            <a:r>
              <a:rPr lang="en-US" sz="2800" dirty="0">
                <a:solidFill>
                  <a:prstClr val="black"/>
                </a:solidFill>
                <a:latin typeface="Arial" charset="0"/>
              </a:rPr>
              <a:t> </a:t>
            </a:r>
          </a:p>
          <a:p>
            <a:pPr fontAlgn="base">
              <a:spcBef>
                <a:spcPct val="0"/>
              </a:spcBef>
              <a:spcAft>
                <a:spcPct val="0"/>
              </a:spcAft>
              <a:defRPr/>
            </a:pPr>
            <a:r>
              <a:rPr lang="en-US" sz="2800" b="1" dirty="0">
                <a:solidFill>
                  <a:srgbClr val="1F497D">
                    <a:lumMod val="75000"/>
                  </a:srgbClr>
                </a:solidFill>
              </a:rPr>
              <a:t>Strategy 1: Reduce barriers to the implementation of guidelines-based asthma management</a:t>
            </a:r>
          </a:p>
          <a:p>
            <a:pPr algn="ctr" fontAlgn="base">
              <a:spcBef>
                <a:spcPct val="0"/>
              </a:spcBef>
              <a:spcAft>
                <a:spcPct val="0"/>
              </a:spcAft>
              <a:defRPr/>
            </a:pPr>
            <a:endParaRPr lang="en-US" sz="4400" dirty="0">
              <a:solidFill>
                <a:prstClr val="black"/>
              </a:solidFill>
              <a:latin typeface="Arial" charset="0"/>
            </a:endParaRPr>
          </a:p>
        </p:txBody>
      </p:sp>
      <p:sp>
        <p:nvSpPr>
          <p:cNvPr id="10" name="Slide Number Placeholder 4"/>
          <p:cNvSpPr txBox="1">
            <a:spLocks/>
          </p:cNvSpPr>
          <p:nvPr/>
        </p:nvSpPr>
        <p:spPr>
          <a:xfrm>
            <a:off x="8077200" y="6356351"/>
            <a:ext cx="2133600" cy="365125"/>
          </a:xfrm>
          <a:prstGeom prst="rect">
            <a:avLst/>
          </a:prstGeom>
        </p:spPr>
        <p:txBody>
          <a:bodyPr anchor="ctr"/>
          <a:lstStyle/>
          <a:p>
            <a:pPr algn="r">
              <a:defRPr/>
            </a:pPr>
            <a:fld id="{5C4FD527-2EEC-484C-BC52-E01AE82C7290}" type="slidenum">
              <a:rPr lang="en-US" sz="1200">
                <a:solidFill>
                  <a:prstClr val="black">
                    <a:tint val="75000"/>
                  </a:prstClr>
                </a:solidFill>
              </a:rPr>
              <a:pPr algn="r">
                <a:defRPr/>
              </a:pPr>
              <a:t>18</a:t>
            </a:fld>
            <a:endParaRPr lang="en-US" sz="1200" dirty="0">
              <a:solidFill>
                <a:prstClr val="black">
                  <a:tint val="75000"/>
                </a:prstClr>
              </a:solidFill>
            </a:endParaRPr>
          </a:p>
        </p:txBody>
      </p:sp>
    </p:spTree>
    <p:extLst>
      <p:ext uri="{BB962C8B-B14F-4D97-AF65-F5344CB8AC3E}">
        <p14:creationId xmlns:p14="http://schemas.microsoft.com/office/powerpoint/2010/main" val="1912579721"/>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4"/>
          </p:nvPr>
        </p:nvSpPr>
        <p:spPr/>
        <p:txBody>
          <a:bodyPr/>
          <a:lstStyle/>
          <a:p>
            <a:fld id="{C9A46C26-3F63-4BAC-AE15-D70731A5EAAB}" type="slidenum">
              <a:rPr lang="en-US" altLang="en-US">
                <a:solidFill>
                  <a:srgbClr val="000000"/>
                </a:solidFill>
              </a:rPr>
              <a:pPr/>
              <a:t>180</a:t>
            </a:fld>
            <a:endParaRPr lang="en-US" altLang="en-US">
              <a:solidFill>
                <a:srgbClr val="000000"/>
              </a:solidFill>
            </a:endParaRPr>
          </a:p>
        </p:txBody>
      </p:sp>
      <p:sp>
        <p:nvSpPr>
          <p:cNvPr id="6148" name="Rectangle 4"/>
          <p:cNvSpPr>
            <a:spLocks noGrp="1" noChangeArrowheads="1"/>
          </p:cNvSpPr>
          <p:nvPr>
            <p:ph type="ctrTitle"/>
          </p:nvPr>
        </p:nvSpPr>
        <p:spPr>
          <a:xfrm>
            <a:off x="2209800" y="1524001"/>
            <a:ext cx="7772400" cy="1470025"/>
          </a:xfrm>
        </p:spPr>
        <p:txBody>
          <a:bodyPr/>
          <a:lstStyle/>
          <a:p>
            <a:r>
              <a:rPr lang="en-US" altLang="en-US" b="1" dirty="0" smtClean="0"/>
              <a:t>National Nursing </a:t>
            </a:r>
            <a:br>
              <a:rPr lang="en-US" altLang="en-US" b="1" dirty="0" smtClean="0"/>
            </a:br>
            <a:r>
              <a:rPr lang="en-US" altLang="en-US" b="1" dirty="0" smtClean="0"/>
              <a:t>Centers Consortium’s </a:t>
            </a:r>
            <a:br>
              <a:rPr lang="en-US" altLang="en-US" b="1" dirty="0" smtClean="0"/>
            </a:br>
            <a:r>
              <a:rPr lang="en-US" altLang="en-US" b="1" dirty="0" smtClean="0"/>
              <a:t>Southeastern PA Lead and Healthy Homes Program</a:t>
            </a:r>
            <a:endParaRPr lang="en-US" altLang="en-US" b="1" dirty="0"/>
          </a:p>
        </p:txBody>
      </p:sp>
      <p:sp>
        <p:nvSpPr>
          <p:cNvPr id="6149" name="Rectangle 5"/>
          <p:cNvSpPr>
            <a:spLocks noGrp="1" noChangeArrowheads="1"/>
          </p:cNvSpPr>
          <p:nvPr>
            <p:ph type="subTitle" idx="1"/>
          </p:nvPr>
        </p:nvSpPr>
        <p:spPr/>
        <p:txBody>
          <a:bodyPr/>
          <a:lstStyle/>
          <a:p>
            <a:r>
              <a:rPr lang="en-US" altLang="en-US" b="0" dirty="0" smtClean="0"/>
              <a:t>Rachael Greenberg, MPH</a:t>
            </a:r>
          </a:p>
          <a:p>
            <a:r>
              <a:rPr lang="en-US" altLang="en-US" b="0" dirty="0" err="1" smtClean="0"/>
              <a:t>Shawana</a:t>
            </a:r>
            <a:r>
              <a:rPr lang="en-US" altLang="en-US" b="0" dirty="0" smtClean="0"/>
              <a:t> Mitchell, HHS</a:t>
            </a:r>
            <a:endParaRPr lang="en-US" altLang="en-US" b="0" dirty="0"/>
          </a:p>
        </p:txBody>
      </p:sp>
      <p:pic>
        <p:nvPicPr>
          <p:cNvPr id="6150" name="Picture 6" descr="NNCC_logo_acronym_4c - small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4800601"/>
            <a:ext cx="914400" cy="1852613"/>
          </a:xfrm>
          <a:prstGeom prst="rect">
            <a:avLst/>
          </a:prstGeom>
          <a:noFill/>
          <a:extLst>
            <a:ext uri="{909E8E84-426E-40DD-AFC4-6F175D3DCCD1}">
              <a14:hiddenFill xmlns:a14="http://schemas.microsoft.com/office/drawing/2010/main">
                <a:solidFill>
                  <a:srgbClr val="FFFFFF"/>
                </a:solidFill>
              </a14:hiddenFill>
            </a:ext>
          </a:extLst>
        </p:spPr>
      </p:pic>
      <p:sp>
        <p:nvSpPr>
          <p:cNvPr id="6151" name="Line 7"/>
          <p:cNvSpPr>
            <a:spLocks noChangeShapeType="1"/>
          </p:cNvSpPr>
          <p:nvPr/>
        </p:nvSpPr>
        <p:spPr bwMode="auto">
          <a:xfrm>
            <a:off x="3048000" y="6172200"/>
            <a:ext cx="71628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2" name="TextBox 1"/>
          <p:cNvSpPr txBox="1"/>
          <p:nvPr/>
        </p:nvSpPr>
        <p:spPr>
          <a:xfrm>
            <a:off x="3048000" y="5525869"/>
            <a:ext cx="6629400" cy="600164"/>
          </a:xfrm>
          <a:prstGeom prst="rect">
            <a:avLst/>
          </a:prstGeom>
          <a:noFill/>
        </p:spPr>
        <p:txBody>
          <a:bodyPr wrap="square" rtlCol="0">
            <a:spAutoFit/>
          </a:bodyPr>
          <a:lstStyle/>
          <a:p>
            <a:pPr fontAlgn="base">
              <a:spcBef>
                <a:spcPct val="0"/>
              </a:spcBef>
              <a:spcAft>
                <a:spcPct val="0"/>
              </a:spcAft>
            </a:pPr>
            <a:r>
              <a:rPr lang="en-US" sz="1100" dirty="0">
                <a:solidFill>
                  <a:srgbClr val="000000"/>
                </a:solidFill>
              </a:rPr>
              <a:t>Disclosure: Neither I have, my spouse/partner, and/nor family member had any actual or potential conflict of interest in relation to this CME activity.  I agree to disclose to the audience any unlabeled or investigational use of a commercial product.</a:t>
            </a:r>
          </a:p>
        </p:txBody>
      </p:sp>
    </p:spTree>
    <p:extLst>
      <p:ext uri="{BB962C8B-B14F-4D97-AF65-F5344CB8AC3E}">
        <p14:creationId xmlns:p14="http://schemas.microsoft.com/office/powerpoint/2010/main" val="3842844469"/>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B58190D3-9275-4647-A76F-54AD2A77E0B5}" type="slidenum">
              <a:rPr lang="en-US" altLang="en-US">
                <a:solidFill>
                  <a:srgbClr val="000000"/>
                </a:solidFill>
              </a:rPr>
              <a:pPr/>
              <a:t>181</a:t>
            </a:fld>
            <a:endParaRPr lang="en-US" altLang="en-US">
              <a:solidFill>
                <a:srgbClr val="000000"/>
              </a:solidFill>
            </a:endParaRPr>
          </a:p>
        </p:txBody>
      </p:sp>
      <p:sp>
        <p:nvSpPr>
          <p:cNvPr id="2053" name="Rectangle 5"/>
          <p:cNvSpPr>
            <a:spLocks noGrp="1" noChangeArrowheads="1"/>
          </p:cNvSpPr>
          <p:nvPr>
            <p:ph type="title"/>
          </p:nvPr>
        </p:nvSpPr>
        <p:spPr>
          <a:xfrm>
            <a:off x="1981200" y="152400"/>
            <a:ext cx="8229600" cy="1143000"/>
          </a:xfrm>
        </p:spPr>
        <p:txBody>
          <a:bodyPr/>
          <a:lstStyle/>
          <a:p>
            <a:r>
              <a:rPr lang="en-US" altLang="en-US" sz="3600" dirty="0"/>
              <a:t>National Nursing </a:t>
            </a:r>
            <a:br>
              <a:rPr lang="en-US" altLang="en-US" sz="3600" dirty="0"/>
            </a:br>
            <a:r>
              <a:rPr lang="en-US" altLang="en-US" sz="3600" dirty="0"/>
              <a:t>Centers Consortium</a:t>
            </a:r>
          </a:p>
        </p:txBody>
      </p:sp>
      <p:pic>
        <p:nvPicPr>
          <p:cNvPr id="2052" name="Picture 4" descr="NNCC_logo_acronym_4c - small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4800601"/>
            <a:ext cx="914400" cy="1852613"/>
          </a:xfrm>
          <a:prstGeom prst="rect">
            <a:avLst/>
          </a:prstGeom>
          <a:noFill/>
          <a:extLst>
            <a:ext uri="{909E8E84-426E-40DD-AFC4-6F175D3DCCD1}">
              <a14:hiddenFill xmlns:a14="http://schemas.microsoft.com/office/drawing/2010/main">
                <a:solidFill>
                  <a:srgbClr val="FFFFFF"/>
                </a:solidFill>
              </a14:hiddenFill>
            </a:ext>
          </a:extLst>
        </p:spPr>
      </p:pic>
      <p:sp>
        <p:nvSpPr>
          <p:cNvPr id="2054" name="Line 6"/>
          <p:cNvSpPr>
            <a:spLocks noChangeShapeType="1"/>
          </p:cNvSpPr>
          <p:nvPr/>
        </p:nvSpPr>
        <p:spPr bwMode="auto">
          <a:xfrm>
            <a:off x="3048000" y="6172200"/>
            <a:ext cx="71628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2055" name="Line 7"/>
          <p:cNvSpPr>
            <a:spLocks noChangeShapeType="1"/>
          </p:cNvSpPr>
          <p:nvPr/>
        </p:nvSpPr>
        <p:spPr bwMode="auto">
          <a:xfrm>
            <a:off x="1905000" y="1295400"/>
            <a:ext cx="8305800" cy="0"/>
          </a:xfrm>
          <a:prstGeom prst="line">
            <a:avLst/>
          </a:prstGeom>
          <a:noFill/>
          <a:ln w="28575">
            <a:solidFill>
              <a:srgbClr val="5464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ndParaRPr>
          </a:p>
        </p:txBody>
      </p:sp>
      <p:sp>
        <p:nvSpPr>
          <p:cNvPr id="2" name="TextBox 1"/>
          <p:cNvSpPr txBox="1"/>
          <p:nvPr/>
        </p:nvSpPr>
        <p:spPr>
          <a:xfrm>
            <a:off x="2590800" y="1752601"/>
            <a:ext cx="7239000" cy="1692771"/>
          </a:xfrm>
          <a:prstGeom prst="rect">
            <a:avLst/>
          </a:prstGeom>
          <a:noFill/>
        </p:spPr>
        <p:txBody>
          <a:bodyPr wrap="square" rtlCol="0">
            <a:spAutoFit/>
          </a:bodyPr>
          <a:lstStyle/>
          <a:p>
            <a:pPr fontAlgn="base">
              <a:spcBef>
                <a:spcPct val="0"/>
              </a:spcBef>
              <a:spcAft>
                <a:spcPct val="0"/>
              </a:spcAft>
            </a:pPr>
            <a:r>
              <a:rPr lang="en-US" sz="2400" dirty="0">
                <a:solidFill>
                  <a:srgbClr val="000000"/>
                </a:solidFill>
              </a:rPr>
              <a:t>Mission:</a:t>
            </a:r>
          </a:p>
          <a:p>
            <a:pPr lvl="1" fontAlgn="base">
              <a:spcBef>
                <a:spcPct val="0"/>
              </a:spcBef>
              <a:spcAft>
                <a:spcPct val="0"/>
              </a:spcAft>
            </a:pPr>
            <a:r>
              <a:rPr lang="en-US" sz="2000" dirty="0">
                <a:solidFill>
                  <a:srgbClr val="000000"/>
                </a:solidFill>
              </a:rPr>
              <a:t>To advance nurse-led health care through policy, consultation, programs, and applied research to reduce health disparities and meet people’s primary care and wellness needs.</a:t>
            </a:r>
            <a:endParaRPr lang="en-US" dirty="0">
              <a:solidFill>
                <a:srgbClr val="000000"/>
              </a:solidFill>
            </a:endParaRPr>
          </a:p>
        </p:txBody>
      </p:sp>
      <p:pic>
        <p:nvPicPr>
          <p:cNvPr id="1026" name="Picture 2" descr="https://www.prestigemedical.com/Product%20Images/121-ROY_4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3200400"/>
            <a:ext cx="2743200" cy="2866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221976"/>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0400" y="152400"/>
            <a:ext cx="8229600" cy="1143000"/>
          </a:xfrm>
        </p:spPr>
        <p:txBody>
          <a:bodyPr/>
          <a:lstStyle/>
          <a:p>
            <a:r>
              <a:rPr lang="en-US" sz="3600" dirty="0"/>
              <a:t>SEPA Lead and Healthy Homes Program</a:t>
            </a:r>
          </a:p>
        </p:txBody>
      </p:sp>
      <p:sp>
        <p:nvSpPr>
          <p:cNvPr id="3" name="Content Placeholder 2"/>
          <p:cNvSpPr>
            <a:spLocks noGrp="1"/>
          </p:cNvSpPr>
          <p:nvPr>
            <p:ph idx="1"/>
          </p:nvPr>
        </p:nvSpPr>
        <p:spPr>
          <a:xfrm>
            <a:off x="2743200" y="1295400"/>
            <a:ext cx="8229600" cy="4724400"/>
          </a:xfrm>
        </p:spPr>
        <p:txBody>
          <a:bodyPr/>
          <a:lstStyle/>
          <a:p>
            <a:pPr marL="0" indent="0">
              <a:buNone/>
            </a:pPr>
            <a:endParaRPr lang="en-US" sz="2100" dirty="0"/>
          </a:p>
          <a:p>
            <a:pPr marL="0" indent="0">
              <a:buNone/>
            </a:pPr>
            <a:r>
              <a:rPr lang="en-US" sz="2100" dirty="0"/>
              <a:t>Our program focuses on improving environmental health in households with expecting mothers and/or a child under seven when  there is:</a:t>
            </a:r>
          </a:p>
          <a:p>
            <a:pPr lvl="1"/>
            <a:r>
              <a:rPr lang="en-US" sz="2100" dirty="0"/>
              <a:t>a risk for lead poisoning</a:t>
            </a:r>
          </a:p>
          <a:p>
            <a:pPr lvl="1"/>
            <a:r>
              <a:rPr lang="en-US" sz="2100" dirty="0"/>
              <a:t>the mother or child is suffering from asthma</a:t>
            </a:r>
          </a:p>
          <a:p>
            <a:pPr lvl="1"/>
            <a:r>
              <a:rPr lang="en-US" sz="2100" dirty="0"/>
              <a:t>or there are other home health hazards to be addressed.</a:t>
            </a:r>
          </a:p>
          <a:p>
            <a:pPr marL="457200" lvl="1" indent="0">
              <a:buNone/>
            </a:pPr>
            <a:endParaRPr lang="en-US" sz="2100" dirty="0"/>
          </a:p>
          <a:p>
            <a:pPr marL="0" indent="0">
              <a:buNone/>
            </a:pPr>
            <a:r>
              <a:rPr lang="en-US" sz="2100" dirty="0"/>
              <a:t>We can provide a </a:t>
            </a:r>
            <a:r>
              <a:rPr lang="en-US" sz="2100" b="1" dirty="0"/>
              <a:t>free </a:t>
            </a:r>
            <a:r>
              <a:rPr lang="en-US" sz="2100" dirty="0"/>
              <a:t>home visit, including comprehensive participant education on how to improve the health of the home    and </a:t>
            </a:r>
            <a:r>
              <a:rPr lang="en-US" sz="2100" b="1" dirty="0"/>
              <a:t>free</a:t>
            </a:r>
            <a:r>
              <a:rPr lang="en-US" sz="2100" dirty="0"/>
              <a:t> healthy homes supplies (such as mattress covers and cleaning supplies).</a:t>
            </a:r>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182</a:t>
            </a:fld>
            <a:endParaRPr lang="en-US" altLang="en-US">
              <a:solidFill>
                <a:srgbClr val="000000"/>
              </a:solidFill>
            </a:endParaRPr>
          </a:p>
        </p:txBody>
      </p:sp>
    </p:spTree>
    <p:extLst>
      <p:ext uri="{BB962C8B-B14F-4D97-AF65-F5344CB8AC3E}">
        <p14:creationId xmlns:p14="http://schemas.microsoft.com/office/powerpoint/2010/main" val="998338822"/>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0" y="152400"/>
            <a:ext cx="8229600" cy="1143000"/>
          </a:xfrm>
        </p:spPr>
        <p:txBody>
          <a:bodyPr/>
          <a:lstStyle/>
          <a:p>
            <a:r>
              <a:rPr lang="en-US" sz="4000" dirty="0"/>
              <a:t>SEPA Lead and Healthy Homes Program</a:t>
            </a:r>
          </a:p>
        </p:txBody>
      </p:sp>
      <p:sp>
        <p:nvSpPr>
          <p:cNvPr id="3" name="Content Placeholder 2"/>
          <p:cNvSpPr>
            <a:spLocks noGrp="1"/>
          </p:cNvSpPr>
          <p:nvPr>
            <p:ph idx="1"/>
          </p:nvPr>
        </p:nvSpPr>
        <p:spPr>
          <a:xfrm>
            <a:off x="2819400" y="1600200"/>
            <a:ext cx="2667000" cy="3505200"/>
          </a:xfrm>
          <a:ln w="19050">
            <a:solidFill>
              <a:schemeClr val="accent1">
                <a:lumMod val="50000"/>
              </a:schemeClr>
            </a:solidFill>
          </a:ln>
        </p:spPr>
        <p:txBody>
          <a:bodyPr/>
          <a:lstStyle/>
          <a:p>
            <a:pPr marL="0" indent="0">
              <a:buNone/>
            </a:pPr>
            <a:r>
              <a:rPr lang="en-US" sz="2400" dirty="0"/>
              <a:t>Where?</a:t>
            </a:r>
          </a:p>
          <a:p>
            <a:pPr lvl="1"/>
            <a:r>
              <a:rPr lang="en-US" sz="2000" dirty="0"/>
              <a:t>Berks</a:t>
            </a:r>
          </a:p>
          <a:p>
            <a:pPr lvl="1"/>
            <a:r>
              <a:rPr lang="en-US" sz="2000" dirty="0"/>
              <a:t>Bucks</a:t>
            </a:r>
          </a:p>
          <a:p>
            <a:pPr lvl="1"/>
            <a:r>
              <a:rPr lang="en-US" sz="2000" dirty="0"/>
              <a:t>Chester</a:t>
            </a:r>
          </a:p>
          <a:p>
            <a:pPr lvl="1"/>
            <a:r>
              <a:rPr lang="en-US" sz="2000" dirty="0"/>
              <a:t>Delaware</a:t>
            </a:r>
          </a:p>
          <a:p>
            <a:pPr lvl="1"/>
            <a:r>
              <a:rPr lang="en-US" sz="2000" dirty="0"/>
              <a:t>Lancaster</a:t>
            </a:r>
          </a:p>
          <a:p>
            <a:pPr lvl="1"/>
            <a:r>
              <a:rPr lang="en-US" sz="2000" dirty="0"/>
              <a:t>Montgomery</a:t>
            </a:r>
          </a:p>
          <a:p>
            <a:pPr lvl="1"/>
            <a:r>
              <a:rPr lang="en-US" sz="2000" dirty="0"/>
              <a:t>Philadelphia</a:t>
            </a:r>
          </a:p>
          <a:p>
            <a:pPr lvl="1"/>
            <a:r>
              <a:rPr lang="en-US" sz="2000" dirty="0"/>
              <a:t>Schuylkill</a:t>
            </a:r>
          </a:p>
          <a:p>
            <a:endParaRPr lang="en-US" sz="2400" dirty="0"/>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183</a:t>
            </a:fld>
            <a:endParaRPr lang="en-US" altLang="en-US">
              <a:solidFill>
                <a:srgbClr val="000000"/>
              </a:solidFill>
            </a:endParaRPr>
          </a:p>
        </p:txBody>
      </p:sp>
      <p:sp>
        <p:nvSpPr>
          <p:cNvPr id="5" name="TextBox 4"/>
          <p:cNvSpPr txBox="1"/>
          <p:nvPr/>
        </p:nvSpPr>
        <p:spPr>
          <a:xfrm>
            <a:off x="5994400" y="2895600"/>
            <a:ext cx="4267200" cy="923330"/>
          </a:xfrm>
          <a:prstGeom prst="rect">
            <a:avLst/>
          </a:prstGeom>
          <a:noFill/>
          <a:ln w="19050">
            <a:solidFill>
              <a:schemeClr val="accent1">
                <a:lumMod val="50000"/>
              </a:schemeClr>
            </a:solidFill>
          </a:ln>
        </p:spPr>
        <p:txBody>
          <a:bodyPr wrap="square" rtlCol="0">
            <a:spAutoFit/>
          </a:bodyPr>
          <a:lstStyle/>
          <a:p>
            <a:pPr fontAlgn="base">
              <a:spcBef>
                <a:spcPct val="0"/>
              </a:spcBef>
              <a:spcAft>
                <a:spcPct val="0"/>
              </a:spcAft>
            </a:pPr>
            <a:r>
              <a:rPr lang="en-US" dirty="0">
                <a:solidFill>
                  <a:srgbClr val="000000"/>
                </a:solidFill>
              </a:rPr>
              <a:t>NNCC and its partners have served approximately </a:t>
            </a:r>
            <a:r>
              <a:rPr lang="en-US" b="1" dirty="0">
                <a:solidFill>
                  <a:srgbClr val="000000"/>
                </a:solidFill>
              </a:rPr>
              <a:t>850</a:t>
            </a:r>
            <a:r>
              <a:rPr lang="en-US" dirty="0">
                <a:solidFill>
                  <a:srgbClr val="000000"/>
                </a:solidFill>
              </a:rPr>
              <a:t> families since </a:t>
            </a:r>
          </a:p>
          <a:p>
            <a:pPr fontAlgn="base">
              <a:spcBef>
                <a:spcPct val="0"/>
              </a:spcBef>
              <a:spcAft>
                <a:spcPct val="0"/>
              </a:spcAft>
            </a:pPr>
            <a:r>
              <a:rPr lang="en-US" dirty="0">
                <a:solidFill>
                  <a:srgbClr val="000000"/>
                </a:solidFill>
              </a:rPr>
              <a:t>July 1, 2013.</a:t>
            </a:r>
          </a:p>
        </p:txBody>
      </p:sp>
      <p:sp>
        <p:nvSpPr>
          <p:cNvPr id="6" name="TextBox 5"/>
          <p:cNvSpPr txBox="1"/>
          <p:nvPr/>
        </p:nvSpPr>
        <p:spPr>
          <a:xfrm>
            <a:off x="3124200" y="5486401"/>
            <a:ext cx="7315200" cy="984885"/>
          </a:xfrm>
          <a:prstGeom prst="rect">
            <a:avLst/>
          </a:prstGeom>
          <a:noFill/>
        </p:spPr>
        <p:txBody>
          <a:bodyPr wrap="square" rtlCol="0">
            <a:spAutoFit/>
          </a:bodyPr>
          <a:lstStyle/>
          <a:p>
            <a:pPr marL="0" lvl="1" fontAlgn="base">
              <a:spcBef>
                <a:spcPct val="0"/>
              </a:spcBef>
              <a:spcAft>
                <a:spcPct val="0"/>
              </a:spcAft>
            </a:pPr>
            <a:r>
              <a:rPr lang="en-US" sz="2000" dirty="0">
                <a:solidFill>
                  <a:srgbClr val="000000"/>
                </a:solidFill>
              </a:rPr>
              <a:t>The Lead and Healthy Homes Program also operates throughout the entire state of PA, via several other grantees.</a:t>
            </a:r>
          </a:p>
          <a:p>
            <a:pPr fontAlgn="base">
              <a:spcBef>
                <a:spcPct val="0"/>
              </a:spcBef>
              <a:spcAft>
                <a:spcPct val="0"/>
              </a:spcAft>
            </a:pPr>
            <a:endParaRPr lang="en-US" dirty="0">
              <a:solidFill>
                <a:srgbClr val="000000"/>
              </a:solidFill>
            </a:endParaRPr>
          </a:p>
        </p:txBody>
      </p:sp>
    </p:spTree>
    <p:extLst>
      <p:ext uri="{BB962C8B-B14F-4D97-AF65-F5344CB8AC3E}">
        <p14:creationId xmlns:p14="http://schemas.microsoft.com/office/powerpoint/2010/main" val="2331570763"/>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a:t>
            </a:r>
            <a:endParaRPr lang="en-US" dirty="0"/>
          </a:p>
        </p:txBody>
      </p:sp>
      <p:sp>
        <p:nvSpPr>
          <p:cNvPr id="3" name="Content Placeholder 2"/>
          <p:cNvSpPr>
            <a:spLocks noGrp="1"/>
          </p:cNvSpPr>
          <p:nvPr>
            <p:ph idx="1"/>
          </p:nvPr>
        </p:nvSpPr>
        <p:spPr>
          <a:xfrm>
            <a:off x="2743200" y="1600201"/>
            <a:ext cx="7467600" cy="4525963"/>
          </a:xfrm>
        </p:spPr>
        <p:txBody>
          <a:bodyPr/>
          <a:lstStyle/>
          <a:p>
            <a:r>
              <a:rPr lang="en-US" sz="2800" dirty="0"/>
              <a:t>Abbottsford-Falls Health Center</a:t>
            </a:r>
          </a:p>
          <a:p>
            <a:r>
              <a:rPr lang="en-US" sz="2800" dirty="0"/>
              <a:t>Chester County Health Department</a:t>
            </a:r>
          </a:p>
          <a:p>
            <a:r>
              <a:rPr lang="en-US" sz="2800" dirty="0"/>
              <a:t>City of Chester Bureau of Health</a:t>
            </a:r>
          </a:p>
          <a:p>
            <a:r>
              <a:rPr lang="en-US" sz="2800" dirty="0"/>
              <a:t>Montgomery County Health Department</a:t>
            </a:r>
          </a:p>
          <a:p>
            <a:r>
              <a:rPr lang="en-US" sz="2800" dirty="0"/>
              <a:t>Philadelphia Department of Public Health</a:t>
            </a:r>
          </a:p>
          <a:p>
            <a:r>
              <a:rPr lang="en-US" sz="2800" dirty="0" err="1"/>
              <a:t>PinnacleHealth</a:t>
            </a:r>
            <a:r>
              <a:rPr lang="en-US" sz="2800" dirty="0"/>
              <a:t> System</a:t>
            </a:r>
          </a:p>
          <a:p>
            <a:r>
              <a:rPr lang="en-US" sz="2800" dirty="0"/>
              <a:t>Temple Health Connection</a:t>
            </a:r>
          </a:p>
          <a:p>
            <a:endParaRPr lang="en-US" sz="2800" dirty="0"/>
          </a:p>
          <a:p>
            <a:pPr marL="0" indent="0">
              <a:buNone/>
            </a:pPr>
            <a:r>
              <a:rPr lang="en-US" sz="2400" dirty="0"/>
              <a:t>     Funded by the Pennsylvania Department of Health</a:t>
            </a:r>
          </a:p>
          <a:p>
            <a:endParaRPr lang="en-US" dirty="0"/>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184</a:t>
            </a:fld>
            <a:endParaRPr lang="en-US" altLang="en-US">
              <a:solidFill>
                <a:srgbClr val="000000"/>
              </a:solidFill>
            </a:endParaRPr>
          </a:p>
        </p:txBody>
      </p:sp>
    </p:spTree>
    <p:extLst>
      <p:ext uri="{BB962C8B-B14F-4D97-AF65-F5344CB8AC3E}">
        <p14:creationId xmlns:p14="http://schemas.microsoft.com/office/powerpoint/2010/main" val="73012069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Asthma-Related Medical Visits</a:t>
            </a:r>
          </a:p>
        </p:txBody>
      </p:sp>
      <p:sp>
        <p:nvSpPr>
          <p:cNvPr id="3" name="Content Placeholder 2"/>
          <p:cNvSpPr>
            <a:spLocks noGrp="1"/>
          </p:cNvSpPr>
          <p:nvPr>
            <p:ph sz="quarter" idx="1"/>
          </p:nvPr>
        </p:nvSpPr>
        <p:spPr>
          <a:xfrm>
            <a:off x="2057400" y="1447801"/>
            <a:ext cx="8229600" cy="4525963"/>
          </a:xfrm>
        </p:spPr>
        <p:txBody>
          <a:bodyPr/>
          <a:lstStyle/>
          <a:p>
            <a:pPr marL="0" indent="0" algn="ctr">
              <a:buNone/>
            </a:pPr>
            <a:r>
              <a:rPr lang="en-US" sz="2000" dirty="0"/>
              <a:t>Change in rate of asthma-related medical visits over any 3-month period before and after program participation.</a:t>
            </a:r>
          </a:p>
          <a:p>
            <a:endParaRPr lang="en-US" sz="2400" dirty="0"/>
          </a:p>
          <a:p>
            <a:endParaRPr lang="en-US" dirty="0" smtClean="0"/>
          </a:p>
        </p:txBody>
      </p:sp>
      <p:graphicFrame>
        <p:nvGraphicFramePr>
          <p:cNvPr id="4" name="Table 3"/>
          <p:cNvGraphicFramePr>
            <a:graphicFrameLocks noGrp="1"/>
          </p:cNvGraphicFramePr>
          <p:nvPr>
            <p:extLst/>
          </p:nvPr>
        </p:nvGraphicFramePr>
        <p:xfrm>
          <a:off x="2362200" y="2362201"/>
          <a:ext cx="7543800" cy="2438401"/>
        </p:xfrm>
        <a:graphic>
          <a:graphicData uri="http://schemas.openxmlformats.org/drawingml/2006/table">
            <a:tbl>
              <a:tblPr firstRow="1" bandRow="1">
                <a:tableStyleId>{5C22544A-7EE6-4342-B048-85BDC9FD1C3A}</a:tableStyleId>
              </a:tblPr>
              <a:tblGrid>
                <a:gridCol w="2514600"/>
                <a:gridCol w="2514600"/>
                <a:gridCol w="2514600"/>
              </a:tblGrid>
              <a:tr h="403412">
                <a:tc>
                  <a:txBody>
                    <a:bodyPr/>
                    <a:lstStyle/>
                    <a:p>
                      <a:r>
                        <a:rPr lang="en-US" dirty="0" smtClean="0"/>
                        <a:t>Type</a:t>
                      </a:r>
                      <a:r>
                        <a:rPr lang="en-US" baseline="0" dirty="0" smtClean="0"/>
                        <a:t> of Visit</a:t>
                      </a:r>
                      <a:endParaRPr lang="en-US" dirty="0"/>
                    </a:p>
                  </a:txBody>
                  <a:tcPr/>
                </a:tc>
                <a:tc>
                  <a:txBody>
                    <a:bodyPr/>
                    <a:lstStyle/>
                    <a:p>
                      <a:r>
                        <a:rPr lang="en-US" dirty="0" smtClean="0"/>
                        <a:t>Statistic</a:t>
                      </a:r>
                      <a:endParaRPr lang="en-US" dirty="0"/>
                    </a:p>
                  </a:txBody>
                  <a:tcPr/>
                </a:tc>
                <a:tc>
                  <a:txBody>
                    <a:bodyPr/>
                    <a:lstStyle/>
                    <a:p>
                      <a:r>
                        <a:rPr lang="en-US" dirty="0" smtClean="0"/>
                        <a:t>P-value</a:t>
                      </a:r>
                      <a:endParaRPr lang="en-US" dirty="0"/>
                    </a:p>
                  </a:txBody>
                  <a:tcPr/>
                </a:tc>
              </a:tr>
              <a:tr h="654424">
                <a:tc>
                  <a:txBody>
                    <a:bodyPr/>
                    <a:lstStyle/>
                    <a:p>
                      <a:r>
                        <a:rPr lang="en-US" dirty="0" smtClean="0"/>
                        <a:t>Doctor</a:t>
                      </a:r>
                      <a:endParaRPr lang="en-US" dirty="0"/>
                    </a:p>
                  </a:txBody>
                  <a:tcPr/>
                </a:tc>
                <a:tc>
                  <a:txBody>
                    <a:bodyPr/>
                    <a:lstStyle/>
                    <a:p>
                      <a:r>
                        <a:rPr lang="en-US" dirty="0" smtClean="0"/>
                        <a:t>S= -309</a:t>
                      </a:r>
                      <a:endParaRPr lang="en-US" dirty="0"/>
                    </a:p>
                  </a:txBody>
                  <a:tcPr/>
                </a:tc>
                <a:tc>
                  <a:txBody>
                    <a:bodyPr/>
                    <a:lstStyle/>
                    <a:p>
                      <a:r>
                        <a:rPr lang="en-US" dirty="0" smtClean="0"/>
                        <a:t>.0005*</a:t>
                      </a:r>
                      <a:endParaRPr lang="en-US" dirty="0"/>
                    </a:p>
                  </a:txBody>
                  <a:tcPr/>
                </a:tc>
              </a:tr>
              <a:tr h="654424">
                <a:tc>
                  <a:txBody>
                    <a:bodyPr/>
                    <a:lstStyle/>
                    <a:p>
                      <a:r>
                        <a:rPr lang="en-US" dirty="0" smtClean="0"/>
                        <a:t>Emergency</a:t>
                      </a:r>
                      <a:r>
                        <a:rPr lang="en-US" baseline="0" dirty="0" smtClean="0"/>
                        <a:t> Room</a:t>
                      </a:r>
                      <a:endParaRPr lang="en-US" dirty="0"/>
                    </a:p>
                  </a:txBody>
                  <a:tcPr/>
                </a:tc>
                <a:tc>
                  <a:txBody>
                    <a:bodyPr/>
                    <a:lstStyle/>
                    <a:p>
                      <a:r>
                        <a:rPr lang="en-US" dirty="0" smtClean="0"/>
                        <a:t>S= -162</a:t>
                      </a:r>
                      <a:endParaRPr lang="en-US" dirty="0"/>
                    </a:p>
                  </a:txBody>
                  <a:tcPr/>
                </a:tc>
                <a:tc>
                  <a:txBody>
                    <a:bodyPr/>
                    <a:lstStyle/>
                    <a:p>
                      <a:r>
                        <a:rPr lang="en-US" dirty="0" smtClean="0"/>
                        <a:t>.0752</a:t>
                      </a:r>
                      <a:endParaRPr lang="en-US" dirty="0"/>
                    </a:p>
                  </a:txBody>
                  <a:tcPr/>
                </a:tc>
              </a:tr>
              <a:tr h="726141">
                <a:tc>
                  <a:txBody>
                    <a:bodyPr/>
                    <a:lstStyle/>
                    <a:p>
                      <a:r>
                        <a:rPr lang="en-US" dirty="0" smtClean="0"/>
                        <a:t>Hospital</a:t>
                      </a:r>
                      <a:endParaRPr lang="en-US" dirty="0"/>
                    </a:p>
                  </a:txBody>
                  <a:tcPr/>
                </a:tc>
                <a:tc>
                  <a:txBody>
                    <a:bodyPr/>
                    <a:lstStyle/>
                    <a:p>
                      <a:r>
                        <a:rPr lang="en-US" dirty="0" smtClean="0"/>
                        <a:t>S= -173</a:t>
                      </a:r>
                      <a:endParaRPr lang="en-US" dirty="0"/>
                    </a:p>
                  </a:txBody>
                  <a:tcPr/>
                </a:tc>
                <a:tc>
                  <a:txBody>
                    <a:bodyPr/>
                    <a:lstStyle/>
                    <a:p>
                      <a:r>
                        <a:rPr lang="en-US" dirty="0" smtClean="0"/>
                        <a:t>.009*</a:t>
                      </a:r>
                      <a:endParaRPr lang="en-US" dirty="0"/>
                    </a:p>
                  </a:txBody>
                  <a:tcPr/>
                </a:tc>
              </a:tr>
            </a:tbl>
          </a:graphicData>
        </a:graphic>
      </p:graphicFrame>
      <p:sp>
        <p:nvSpPr>
          <p:cNvPr id="5" name="TextBox 4"/>
          <p:cNvSpPr txBox="1"/>
          <p:nvPr/>
        </p:nvSpPr>
        <p:spPr>
          <a:xfrm>
            <a:off x="2895600" y="5029200"/>
            <a:ext cx="7162800" cy="923330"/>
          </a:xfrm>
          <a:prstGeom prst="rect">
            <a:avLst/>
          </a:prstGeom>
          <a:noFill/>
        </p:spPr>
        <p:txBody>
          <a:bodyPr wrap="square" rtlCol="0">
            <a:spAutoFit/>
          </a:bodyPr>
          <a:lstStyle/>
          <a:p>
            <a:pPr algn="ctr" fontAlgn="base">
              <a:spcBef>
                <a:spcPct val="0"/>
              </a:spcBef>
              <a:spcAft>
                <a:spcPct val="0"/>
              </a:spcAft>
            </a:pPr>
            <a:r>
              <a:rPr lang="en-US" b="1" dirty="0">
                <a:solidFill>
                  <a:srgbClr val="000000"/>
                </a:solidFill>
              </a:rPr>
              <a:t>There were reductions in the median rate across all types of medical visits and it was statistically significantly for doctor visits and hospital admissions. </a:t>
            </a:r>
          </a:p>
        </p:txBody>
      </p:sp>
      <p:sp>
        <p:nvSpPr>
          <p:cNvPr id="6" name="Slide Number Placeholder 5"/>
          <p:cNvSpPr>
            <a:spLocks noGrp="1"/>
          </p:cNvSpPr>
          <p:nvPr>
            <p:ph type="sldNum" sz="quarter" idx="12"/>
          </p:nvPr>
        </p:nvSpPr>
        <p:spPr/>
        <p:txBody>
          <a:bodyPr>
            <a:normAutofit/>
          </a:bodyPr>
          <a:lstStyle/>
          <a:p>
            <a:fld id="{BE1CC515-FE6F-40FF-93B6-896CA3E4BCFB}" type="slidenum">
              <a:rPr lang="en-US" smtClean="0">
                <a:solidFill>
                  <a:srgbClr val="000000"/>
                </a:solidFill>
              </a:rPr>
              <a:pPr/>
              <a:t>185</a:t>
            </a:fld>
            <a:endParaRPr lang="en-US">
              <a:solidFill>
                <a:srgbClr val="000000"/>
              </a:solidFill>
            </a:endParaRPr>
          </a:p>
        </p:txBody>
      </p:sp>
    </p:spTree>
    <p:extLst>
      <p:ext uri="{BB962C8B-B14F-4D97-AF65-F5344CB8AC3E}">
        <p14:creationId xmlns:p14="http://schemas.microsoft.com/office/powerpoint/2010/main" val="2956619513"/>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Opportunities</a:t>
            </a:r>
            <a:endParaRPr lang="en-US" dirty="0"/>
          </a:p>
        </p:txBody>
      </p:sp>
      <p:sp>
        <p:nvSpPr>
          <p:cNvPr id="3" name="Content Placeholder 2"/>
          <p:cNvSpPr>
            <a:spLocks noGrp="1"/>
          </p:cNvSpPr>
          <p:nvPr>
            <p:ph idx="1"/>
          </p:nvPr>
        </p:nvSpPr>
        <p:spPr>
          <a:xfrm>
            <a:off x="2331720" y="1524001"/>
            <a:ext cx="8305800" cy="4525963"/>
          </a:xfrm>
        </p:spPr>
        <p:txBody>
          <a:bodyPr/>
          <a:lstStyle/>
          <a:p>
            <a:pPr marL="0" indent="0">
              <a:buNone/>
            </a:pPr>
            <a:r>
              <a:rPr lang="en-US" dirty="0" smtClean="0"/>
              <a:t>What makes NNCC’s program successful?</a:t>
            </a:r>
          </a:p>
          <a:p>
            <a:pPr marL="171450" indent="-171450">
              <a:buFont typeface="Arial" panose="020B0604020202020204" pitchFamily="34" charset="0"/>
              <a:buChar char="•"/>
            </a:pPr>
            <a:r>
              <a:rPr lang="en-US" sz="2000" dirty="0"/>
              <a:t>Holistic</a:t>
            </a:r>
          </a:p>
          <a:p>
            <a:pPr marL="171450" indent="-171450">
              <a:buFont typeface="Arial" panose="020B0604020202020204" pitchFamily="34" charset="0"/>
              <a:buChar char="•"/>
            </a:pPr>
            <a:r>
              <a:rPr lang="en-US" sz="2000" dirty="0"/>
              <a:t>Large number of families served</a:t>
            </a:r>
          </a:p>
          <a:p>
            <a:pPr marL="171450" indent="-171450">
              <a:buFont typeface="Arial" panose="020B0604020202020204" pitchFamily="34" charset="0"/>
              <a:buChar char="•"/>
            </a:pPr>
            <a:r>
              <a:rPr lang="en-US" sz="2000" dirty="0"/>
              <a:t>Collaboration </a:t>
            </a:r>
          </a:p>
          <a:p>
            <a:pPr marL="171450" indent="-171450">
              <a:buFont typeface="Arial" panose="020B0604020202020204" pitchFamily="34" charset="0"/>
              <a:buChar char="•"/>
            </a:pPr>
            <a:r>
              <a:rPr lang="en-US" sz="2000" dirty="0"/>
              <a:t>Community Health Workers</a:t>
            </a:r>
          </a:p>
          <a:p>
            <a:pPr marL="171450" indent="-171450">
              <a:buFont typeface="Arial" panose="020B0604020202020204" pitchFamily="34" charset="0"/>
              <a:buChar char="•"/>
            </a:pPr>
            <a:endParaRPr lang="en-US" sz="1800" dirty="0"/>
          </a:p>
          <a:p>
            <a:pPr marL="0" indent="0">
              <a:buNone/>
            </a:pPr>
            <a:r>
              <a:rPr lang="en-US" dirty="0" smtClean="0"/>
              <a:t>What can we do to support this in the future?</a:t>
            </a:r>
          </a:p>
          <a:p>
            <a:pPr marL="571500" lvl="1" indent="-171450">
              <a:buFont typeface="Arial" panose="020B0604020202020204" pitchFamily="34" charset="0"/>
              <a:buChar char="•"/>
            </a:pPr>
            <a:r>
              <a:rPr lang="en-US" sz="2400" dirty="0"/>
              <a:t>More collaboration</a:t>
            </a:r>
          </a:p>
          <a:p>
            <a:pPr marL="571500" lvl="1" indent="-171450">
              <a:buFont typeface="Arial" panose="020B0604020202020204" pitchFamily="34" charset="0"/>
              <a:buChar char="•"/>
            </a:pPr>
            <a:r>
              <a:rPr lang="en-US" sz="2400" dirty="0"/>
              <a:t>Increased, sustainable funding</a:t>
            </a:r>
          </a:p>
          <a:p>
            <a:pPr marL="971550" lvl="2" indent="-171450">
              <a:buFont typeface="Arial" panose="020B0604020202020204" pitchFamily="34" charset="0"/>
              <a:buChar char="•"/>
            </a:pPr>
            <a:r>
              <a:rPr lang="en-US" sz="1600" dirty="0"/>
              <a:t>For Community Health Workers</a:t>
            </a:r>
          </a:p>
          <a:p>
            <a:pPr marL="971550" lvl="2" indent="-171450">
              <a:buFont typeface="Arial" panose="020B0604020202020204" pitchFamily="34" charset="0"/>
              <a:buChar char="•"/>
            </a:pPr>
            <a:r>
              <a:rPr lang="en-US" sz="1600" dirty="0"/>
              <a:t>For remediation efforts</a:t>
            </a:r>
          </a:p>
          <a:p>
            <a:pPr marL="971550" lvl="2"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186</a:t>
            </a:fld>
            <a:endParaRPr lang="en-US" altLang="en-US">
              <a:solidFill>
                <a:srgbClr val="000000"/>
              </a:solidFill>
            </a:endParaRPr>
          </a:p>
        </p:txBody>
      </p:sp>
    </p:spTree>
    <p:extLst>
      <p:ext uri="{BB962C8B-B14F-4D97-AF65-F5344CB8AC3E}">
        <p14:creationId xmlns:p14="http://schemas.microsoft.com/office/powerpoint/2010/main" val="1213063212"/>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in the Community</a:t>
            </a:r>
            <a:endParaRPr lang="en-US" dirty="0"/>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187</a:t>
            </a:fld>
            <a:endParaRPr lang="en-US" altLang="en-US">
              <a:solidFill>
                <a:srgbClr val="000000"/>
              </a:solidFill>
            </a:endParaRPr>
          </a:p>
        </p:txBody>
      </p:sp>
      <p:pic>
        <p:nvPicPr>
          <p:cNvPr id="1028" name="Picture 4" descr="http://www.vanderbilt.edu/magazines/peabody-reflector/wp-content/uploads/2009/06/community-mu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5303" y="1652337"/>
            <a:ext cx="6261394"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494353"/>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a:xfrm>
            <a:off x="609600" y="1957387"/>
            <a:ext cx="10972800" cy="4525963"/>
          </a:xfrm>
        </p:spPr>
        <p:txBody>
          <a:bodyPr/>
          <a:lstStyle/>
          <a:p>
            <a:pPr marL="0" indent="0" algn="ctr">
              <a:buNone/>
            </a:pPr>
            <a:r>
              <a:rPr lang="en-US" dirty="0" smtClean="0"/>
              <a:t>Contact Information</a:t>
            </a:r>
            <a:endParaRPr lang="en-US" dirty="0"/>
          </a:p>
        </p:txBody>
      </p:sp>
      <p:sp>
        <p:nvSpPr>
          <p:cNvPr id="4" name="Slide Number Placeholder 3"/>
          <p:cNvSpPr>
            <a:spLocks noGrp="1"/>
          </p:cNvSpPr>
          <p:nvPr>
            <p:ph type="sldNum" sz="quarter" idx="12"/>
          </p:nvPr>
        </p:nvSpPr>
        <p:spPr/>
        <p:txBody>
          <a:bodyPr/>
          <a:lstStyle/>
          <a:p>
            <a:fld id="{150A65AA-9C51-4DC2-AAA5-767636D04DF2}" type="slidenum">
              <a:rPr lang="en-US" altLang="en-US" smtClean="0">
                <a:solidFill>
                  <a:srgbClr val="000000"/>
                </a:solidFill>
              </a:rPr>
              <a:pPr/>
              <a:t>188</a:t>
            </a:fld>
            <a:endParaRPr lang="en-US" altLang="en-US">
              <a:solidFill>
                <a:srgbClr val="000000"/>
              </a:solidFill>
            </a:endParaRPr>
          </a:p>
        </p:txBody>
      </p:sp>
      <p:sp>
        <p:nvSpPr>
          <p:cNvPr id="5" name="Rectangle 4"/>
          <p:cNvSpPr/>
          <p:nvPr/>
        </p:nvSpPr>
        <p:spPr>
          <a:xfrm>
            <a:off x="6093861" y="3131039"/>
            <a:ext cx="3180679" cy="1261884"/>
          </a:xfrm>
          <a:prstGeom prst="rect">
            <a:avLst/>
          </a:prstGeom>
        </p:spPr>
        <p:txBody>
          <a:bodyPr wrap="none">
            <a:spAutoFit/>
          </a:bodyPr>
          <a:lstStyle/>
          <a:p>
            <a:pPr fontAlgn="base">
              <a:spcBef>
                <a:spcPct val="0"/>
              </a:spcBef>
              <a:spcAft>
                <a:spcPct val="0"/>
              </a:spcAft>
            </a:pPr>
            <a:r>
              <a:rPr lang="en-US" sz="2800" b="1" dirty="0" err="1">
                <a:solidFill>
                  <a:srgbClr val="000000"/>
                </a:solidFill>
              </a:rPr>
              <a:t>Shawana</a:t>
            </a:r>
            <a:r>
              <a:rPr lang="en-US" sz="2800" b="1" dirty="0">
                <a:solidFill>
                  <a:srgbClr val="000000"/>
                </a:solidFill>
              </a:rPr>
              <a:t> Mitchell</a:t>
            </a:r>
          </a:p>
          <a:p>
            <a:pPr fontAlgn="base">
              <a:spcBef>
                <a:spcPct val="0"/>
              </a:spcBef>
              <a:spcAft>
                <a:spcPct val="0"/>
              </a:spcAft>
            </a:pPr>
            <a:r>
              <a:rPr lang="en-US" sz="2400" dirty="0">
                <a:solidFill>
                  <a:srgbClr val="000000"/>
                </a:solidFill>
              </a:rPr>
              <a:t>E: shawana@nncc.us</a:t>
            </a:r>
          </a:p>
          <a:p>
            <a:pPr fontAlgn="base">
              <a:spcBef>
                <a:spcPct val="0"/>
              </a:spcBef>
              <a:spcAft>
                <a:spcPct val="0"/>
              </a:spcAft>
            </a:pPr>
            <a:r>
              <a:rPr lang="en-US" sz="2400" dirty="0">
                <a:solidFill>
                  <a:srgbClr val="000000"/>
                </a:solidFill>
              </a:rPr>
              <a:t>P: (267)-765-2320</a:t>
            </a:r>
          </a:p>
        </p:txBody>
      </p:sp>
      <p:sp>
        <p:nvSpPr>
          <p:cNvPr id="6" name="Rectangle 5"/>
          <p:cNvSpPr/>
          <p:nvPr/>
        </p:nvSpPr>
        <p:spPr>
          <a:xfrm>
            <a:off x="2096069" y="3124200"/>
            <a:ext cx="3886200" cy="1631216"/>
          </a:xfrm>
          <a:prstGeom prst="rect">
            <a:avLst/>
          </a:prstGeom>
        </p:spPr>
        <p:txBody>
          <a:bodyPr wrap="square">
            <a:spAutoFit/>
          </a:bodyPr>
          <a:lstStyle/>
          <a:p>
            <a:pPr algn="r" fontAlgn="base">
              <a:spcBef>
                <a:spcPct val="0"/>
              </a:spcBef>
              <a:spcAft>
                <a:spcPct val="0"/>
              </a:spcAft>
            </a:pPr>
            <a:r>
              <a:rPr lang="en-US" sz="2800" b="1" dirty="0">
                <a:solidFill>
                  <a:srgbClr val="000000"/>
                </a:solidFill>
              </a:rPr>
              <a:t>Rachael Greenberg</a:t>
            </a:r>
          </a:p>
          <a:p>
            <a:pPr algn="r" fontAlgn="base">
              <a:spcBef>
                <a:spcPct val="0"/>
              </a:spcBef>
              <a:spcAft>
                <a:spcPct val="0"/>
              </a:spcAft>
            </a:pPr>
            <a:r>
              <a:rPr lang="en-US" sz="2400" dirty="0">
                <a:solidFill>
                  <a:srgbClr val="000000"/>
                </a:solidFill>
              </a:rPr>
              <a:t>E: rgreenberg@nncc.us</a:t>
            </a:r>
          </a:p>
          <a:p>
            <a:pPr algn="r" fontAlgn="base">
              <a:spcBef>
                <a:spcPct val="0"/>
              </a:spcBef>
              <a:spcAft>
                <a:spcPct val="0"/>
              </a:spcAft>
            </a:pPr>
            <a:r>
              <a:rPr lang="en-US" sz="2400" dirty="0">
                <a:solidFill>
                  <a:srgbClr val="000000"/>
                </a:solidFill>
              </a:rPr>
              <a:t>P: (215) 731-2474</a:t>
            </a:r>
          </a:p>
          <a:p>
            <a:pPr algn="ctr" fontAlgn="base">
              <a:spcBef>
                <a:spcPct val="0"/>
              </a:spcBef>
              <a:spcAft>
                <a:spcPct val="0"/>
              </a:spcAft>
            </a:pPr>
            <a:r>
              <a:rPr lang="en-US" sz="2400" dirty="0">
                <a:solidFill>
                  <a:srgbClr val="000000"/>
                </a:solidFill>
              </a:rPr>
              <a:t>		</a:t>
            </a:r>
          </a:p>
        </p:txBody>
      </p:sp>
      <p:cxnSp>
        <p:nvCxnSpPr>
          <p:cNvPr id="7" name="Straight Connector 6"/>
          <p:cNvCxnSpPr/>
          <p:nvPr/>
        </p:nvCxnSpPr>
        <p:spPr>
          <a:xfrm>
            <a:off x="5963649" y="2945859"/>
            <a:ext cx="9310" cy="203308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65263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Local Resources Panel</a:t>
            </a:r>
          </a:p>
        </p:txBody>
      </p:sp>
      <p:sp>
        <p:nvSpPr>
          <p:cNvPr id="7" name="Rectangle 6"/>
          <p:cNvSpPr/>
          <p:nvPr/>
        </p:nvSpPr>
        <p:spPr>
          <a:xfrm>
            <a:off x="-22861" y="2441697"/>
            <a:ext cx="12237721" cy="2554545"/>
          </a:xfrm>
          <a:prstGeom prst="rect">
            <a:avLst/>
          </a:prstGeom>
        </p:spPr>
        <p:txBody>
          <a:bodyPr wrap="square">
            <a:spAutoFit/>
          </a:bodyPr>
          <a:lstStyle/>
          <a:p>
            <a:pPr algn="ctr"/>
            <a:r>
              <a:rPr lang="en-US" sz="4000" dirty="0"/>
              <a:t>Palak Raval-Nelson, Ph.D., M.P.H.</a:t>
            </a:r>
          </a:p>
          <a:p>
            <a:pPr algn="ctr"/>
            <a:r>
              <a:rPr lang="en-US" sz="4000" dirty="0"/>
              <a:t>Director, Environmental Health Services</a:t>
            </a:r>
          </a:p>
          <a:p>
            <a:pPr algn="ctr"/>
            <a:r>
              <a:rPr lang="en-US" sz="4000" dirty="0"/>
              <a:t>Philadelphia Department of Public Health</a:t>
            </a:r>
          </a:p>
          <a:p>
            <a:pPr algn="ctr"/>
            <a:endParaRPr lang="en-US" sz="4000" dirty="0"/>
          </a:p>
        </p:txBody>
      </p:sp>
    </p:spTree>
    <p:extLst>
      <p:ext uri="{BB962C8B-B14F-4D97-AF65-F5344CB8AC3E}">
        <p14:creationId xmlns:p14="http://schemas.microsoft.com/office/powerpoint/2010/main" val="6531608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4"/>
          <p:cNvSpPr>
            <a:spLocks noGrp="1"/>
          </p:cNvSpPr>
          <p:nvPr>
            <p:ph sz="half" idx="4294967295"/>
          </p:nvPr>
        </p:nvSpPr>
        <p:spPr>
          <a:xfrm>
            <a:off x="1746251" y="1381126"/>
            <a:ext cx="8434388" cy="5476875"/>
          </a:xfrm>
        </p:spPr>
        <p:txBody>
          <a:bodyPr/>
          <a:lstStyle/>
          <a:p>
            <a:pPr>
              <a:buFont typeface="Arial" charset="0"/>
              <a:buNone/>
              <a:defRPr/>
            </a:pPr>
            <a:endParaRPr lang="en-US" sz="1000" dirty="0"/>
          </a:p>
          <a:p>
            <a:pPr eaLnBrk="1" hangingPunct="1">
              <a:spcBef>
                <a:spcPts val="600"/>
              </a:spcBef>
              <a:spcAft>
                <a:spcPts val="1200"/>
              </a:spcAft>
              <a:buNone/>
              <a:defRPr/>
            </a:pPr>
            <a:r>
              <a:rPr lang="en-US" sz="2400" b="1" dirty="0"/>
              <a:t>Priority Actions:</a:t>
            </a:r>
          </a:p>
          <a:p>
            <a:pPr marL="256032" eaLnBrk="1" hangingPunct="1">
              <a:spcBef>
                <a:spcPts val="0"/>
              </a:spcBef>
              <a:spcAft>
                <a:spcPts val="1200"/>
              </a:spcAft>
              <a:buNone/>
              <a:tabLst>
                <a:tab pos="793750" algn="l"/>
              </a:tabLst>
              <a:defRPr/>
            </a:pPr>
            <a:r>
              <a:rPr lang="en-US" sz="2000" dirty="0"/>
              <a:t>	</a:t>
            </a:r>
            <a:r>
              <a:rPr lang="en-US" sz="2300" dirty="0"/>
              <a:t>2.1 	Promote cross-sector partnerships among federally 	supported, community-based programs targeting children 	with a high burden of asthma. </a:t>
            </a:r>
          </a:p>
          <a:p>
            <a:pPr marL="256032" eaLnBrk="1" hangingPunct="1">
              <a:spcBef>
                <a:spcPts val="0"/>
              </a:spcBef>
              <a:spcAft>
                <a:spcPts val="1200"/>
              </a:spcAft>
              <a:buNone/>
              <a:defRPr/>
            </a:pPr>
            <a:r>
              <a:rPr lang="en-US" sz="2300" dirty="0"/>
              <a:t>		- (e.g., tobacco control, obesity prevention, radon, healthy 	    	    homes, weatherization, lead hazard control)</a:t>
            </a:r>
          </a:p>
          <a:p>
            <a:pPr marL="285750" indent="-285750" eaLnBrk="1" hangingPunct="1">
              <a:spcBef>
                <a:spcPts val="600"/>
              </a:spcBef>
              <a:spcAft>
                <a:spcPts val="1200"/>
              </a:spcAft>
              <a:buNone/>
              <a:defRPr/>
            </a:pPr>
            <a:r>
              <a:rPr lang="en-US" sz="2300" dirty="0"/>
              <a:t>	2.3   Conduct research to evaluate models of partnerships that 	empower communities to identify and target disparate 	populations and provide comprehensive, integrated care at 	the community level.</a:t>
            </a:r>
          </a:p>
          <a:p>
            <a:pPr eaLnBrk="1" hangingPunct="1">
              <a:spcBef>
                <a:spcPts val="600"/>
              </a:spcBef>
              <a:spcAft>
                <a:spcPts val="1200"/>
              </a:spcAft>
              <a:buNone/>
              <a:defRPr/>
            </a:pPr>
            <a:endParaRPr lang="en-US" sz="2300" dirty="0"/>
          </a:p>
          <a:p>
            <a:pPr marL="739775" lvl="1" indent="-225425" eaLnBrk="1" hangingPunct="1">
              <a:spcBef>
                <a:spcPct val="0"/>
              </a:spcBef>
              <a:buSzPct val="50000"/>
              <a:buNone/>
              <a:defRPr/>
            </a:pPr>
            <a:endParaRPr lang="en-US" sz="2000" dirty="0"/>
          </a:p>
        </p:txBody>
      </p:sp>
      <p:sp>
        <p:nvSpPr>
          <p:cNvPr id="7" name="TextBox 6"/>
          <p:cNvSpPr txBox="1"/>
          <p:nvPr/>
        </p:nvSpPr>
        <p:spPr>
          <a:xfrm>
            <a:off x="1676400" y="1"/>
            <a:ext cx="8839200" cy="2062103"/>
          </a:xfrm>
          <a:prstGeom prst="rect">
            <a:avLst/>
          </a:prstGeom>
          <a:noFill/>
        </p:spPr>
        <p:txBody>
          <a:bodyPr>
            <a:spAutoFit/>
          </a:bodyPr>
          <a:lstStyle/>
          <a:p>
            <a:pPr fontAlgn="base">
              <a:spcBef>
                <a:spcPct val="0"/>
              </a:spcBef>
              <a:spcAft>
                <a:spcPct val="0"/>
              </a:spcAft>
              <a:defRPr/>
            </a:pPr>
            <a:r>
              <a:rPr lang="en-US" sz="2800" dirty="0">
                <a:solidFill>
                  <a:prstClr val="black"/>
                </a:solidFill>
                <a:latin typeface="Arial" charset="0"/>
              </a:rPr>
              <a:t> </a:t>
            </a:r>
          </a:p>
          <a:p>
            <a:pPr fontAlgn="base">
              <a:spcBef>
                <a:spcPct val="0"/>
              </a:spcBef>
              <a:spcAft>
                <a:spcPct val="0"/>
              </a:spcAft>
              <a:defRPr/>
            </a:pPr>
            <a:r>
              <a:rPr lang="en-US" sz="2800" b="1" dirty="0">
                <a:solidFill>
                  <a:srgbClr val="1F497D">
                    <a:lumMod val="75000"/>
                  </a:srgbClr>
                </a:solidFill>
              </a:rPr>
              <a:t>Strategy 2: Enhance local capacity to deliver integrated, comprehensive care  </a:t>
            </a:r>
          </a:p>
          <a:p>
            <a:pPr algn="ctr" fontAlgn="base">
              <a:spcBef>
                <a:spcPct val="0"/>
              </a:spcBef>
              <a:spcAft>
                <a:spcPct val="0"/>
              </a:spcAft>
              <a:defRPr/>
            </a:pPr>
            <a:endParaRPr lang="en-US" sz="4400" dirty="0">
              <a:solidFill>
                <a:prstClr val="black"/>
              </a:solidFill>
              <a:latin typeface="Arial" charset="0"/>
            </a:endParaRPr>
          </a:p>
        </p:txBody>
      </p:sp>
      <p:sp>
        <p:nvSpPr>
          <p:cNvPr id="10" name="Slide Number Placeholder 4"/>
          <p:cNvSpPr txBox="1">
            <a:spLocks/>
          </p:cNvSpPr>
          <p:nvPr/>
        </p:nvSpPr>
        <p:spPr>
          <a:xfrm>
            <a:off x="8077200" y="6356351"/>
            <a:ext cx="2133600" cy="365125"/>
          </a:xfrm>
          <a:prstGeom prst="rect">
            <a:avLst/>
          </a:prstGeom>
        </p:spPr>
        <p:txBody>
          <a:bodyPr anchor="ctr"/>
          <a:lstStyle/>
          <a:p>
            <a:pPr algn="r">
              <a:defRPr/>
            </a:pPr>
            <a:fld id="{5C4FD527-2EEC-484C-BC52-E01AE82C7290}" type="slidenum">
              <a:rPr lang="en-US" sz="1200">
                <a:solidFill>
                  <a:prstClr val="black">
                    <a:tint val="75000"/>
                  </a:prstClr>
                </a:solidFill>
              </a:rPr>
              <a:pPr algn="r">
                <a:defRPr/>
              </a:pPr>
              <a:t>19</a:t>
            </a:fld>
            <a:endParaRPr lang="en-US" sz="1200" dirty="0">
              <a:solidFill>
                <a:prstClr val="black">
                  <a:tint val="75000"/>
                </a:prstClr>
              </a:solidFill>
            </a:endParaRPr>
          </a:p>
        </p:txBody>
      </p:sp>
    </p:spTree>
    <p:extLst>
      <p:ext uri="{BB962C8B-B14F-4D97-AF65-F5344CB8AC3E}">
        <p14:creationId xmlns:p14="http://schemas.microsoft.com/office/powerpoint/2010/main" val="301323052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09800" y="2667000"/>
            <a:ext cx="7620000" cy="990600"/>
          </a:xfrm>
        </p:spPr>
        <p:txBody>
          <a:bodyPr/>
          <a:lstStyle/>
          <a:p>
            <a:pPr algn="ctr" eaLnBrk="1" fontAlgn="auto" hangingPunct="1">
              <a:spcAft>
                <a:spcPts val="0"/>
              </a:spcAft>
              <a:defRPr/>
            </a:pPr>
            <a:r>
              <a:rPr lang="en-US" sz="3200" dirty="0"/>
              <a:t>Asthma Taskforce: </a:t>
            </a:r>
            <a:br>
              <a:rPr lang="en-US" sz="3200" dirty="0"/>
            </a:br>
            <a:r>
              <a:rPr lang="en-US" sz="3200" dirty="0"/>
              <a:t>Philadelphia Health Department – Lead and Healthy Homes Project</a:t>
            </a:r>
          </a:p>
        </p:txBody>
      </p:sp>
      <p:pic>
        <p:nvPicPr>
          <p:cNvPr id="9219" name="Picture 8" descr="cdcrat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4648200"/>
            <a:ext cx="20828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0" descr="ts?t=2353176099827164692&amp;pid=23296&amp;ppid=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14800"/>
            <a:ext cx="1371600"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 descr="MC90043765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3401" y="4038600"/>
            <a:ext cx="1204913" cy="190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8" descr="http://ts1.mm.bing.net/th?&amp;id=JN.fIDzD668IG/o53k1nmgMYA&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2860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268891"/>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81200" y="320040"/>
            <a:ext cx="7239000" cy="1143000"/>
          </a:xfrm>
        </p:spPr>
        <p:txBody>
          <a:bodyPr/>
          <a:lstStyle/>
          <a:p>
            <a:pPr algn="ctr" eaLnBrk="1" fontAlgn="auto" hangingPunct="1">
              <a:spcAft>
                <a:spcPts val="0"/>
              </a:spcAft>
              <a:defRPr/>
            </a:pPr>
            <a:r>
              <a:rPr lang="en-US" sz="2800" dirty="0">
                <a:latin typeface="Times New Roman" pitchFamily="18" charset="0"/>
              </a:rPr>
              <a:t>Environmental Health Services </a:t>
            </a:r>
            <a:br>
              <a:rPr lang="en-US" sz="2800" dirty="0">
                <a:latin typeface="Times New Roman" pitchFamily="18" charset="0"/>
              </a:rPr>
            </a:br>
            <a:r>
              <a:rPr lang="en-US" sz="2800" dirty="0">
                <a:latin typeface="Times New Roman" pitchFamily="18" charset="0"/>
              </a:rPr>
              <a:t>(EHS) Mission Statement</a:t>
            </a:r>
          </a:p>
        </p:txBody>
      </p:sp>
      <p:sp>
        <p:nvSpPr>
          <p:cNvPr id="14339" name="Rectangle 3"/>
          <p:cNvSpPr>
            <a:spLocks noGrp="1" noChangeArrowheads="1"/>
          </p:cNvSpPr>
          <p:nvPr>
            <p:ph type="body" idx="1"/>
          </p:nvPr>
        </p:nvSpPr>
        <p:spPr>
          <a:xfrm>
            <a:off x="1752600" y="2057401"/>
            <a:ext cx="7772400" cy="3763963"/>
          </a:xfrm>
        </p:spPr>
        <p:txBody>
          <a:bodyPr/>
          <a:lstStyle/>
          <a:p>
            <a:pPr eaLnBrk="1" hangingPunct="1"/>
            <a:r>
              <a:rPr lang="en-US" altLang="en-US" smtClean="0">
                <a:latin typeface="Times New Roman" panose="02020603050405020304" pitchFamily="18" charset="0"/>
              </a:rPr>
              <a:t>To maintain environments, prevent disease, and  promote public health through education and regulation.  EHS  monitors, assesses, inspects, and educates the public about vectors, food safety, lead &amp; healthy homes, and environmental engineering.</a:t>
            </a:r>
          </a:p>
        </p:txBody>
      </p:sp>
    </p:spTree>
    <p:extLst>
      <p:ext uri="{BB962C8B-B14F-4D97-AF65-F5344CB8AC3E}">
        <p14:creationId xmlns:p14="http://schemas.microsoft.com/office/powerpoint/2010/main" val="1728359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diamond(in)">
                                      <p:cBhvr>
                                        <p:cTn id="7" dur="50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2" descr="Tatto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4419601"/>
            <a:ext cx="139065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3" descr="cdcrat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4419601"/>
            <a:ext cx="12192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028" descr="ts?t=50971590719714431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10600" y="4267200"/>
            <a:ext cx="12461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5"/>
          <p:cNvGrpSpPr>
            <a:grpSpLocks noChangeAspect="1"/>
          </p:cNvGrpSpPr>
          <p:nvPr/>
        </p:nvGrpSpPr>
        <p:grpSpPr bwMode="auto">
          <a:xfrm>
            <a:off x="1828800" y="304800"/>
            <a:ext cx="8229600" cy="4914900"/>
            <a:chOff x="4332" y="3660"/>
            <a:chExt cx="7200" cy="4320"/>
          </a:xfrm>
        </p:grpSpPr>
        <p:sp>
          <p:nvSpPr>
            <p:cNvPr id="1032" name="AutoShape 6"/>
            <p:cNvSpPr>
              <a:spLocks noChangeAspect="1" noChangeArrowheads="1"/>
            </p:cNvSpPr>
            <p:nvPr/>
          </p:nvSpPr>
          <p:spPr bwMode="auto">
            <a:xfrm>
              <a:off x="4332" y="3660"/>
              <a:ext cx="720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ltLang="en-US">
                <a:solidFill>
                  <a:prstClr val="black"/>
                </a:solidFill>
                <a:latin typeface="Trebuchet MS" panose="020B0603020202020204" pitchFamily="34" charset="0"/>
              </a:endParaRPr>
            </a:p>
          </p:txBody>
        </p:sp>
        <p:sp>
          <p:nvSpPr>
            <p:cNvPr id="1033" name="Text Box 7"/>
            <p:cNvSpPr txBox="1">
              <a:spLocks noChangeArrowheads="1"/>
            </p:cNvSpPr>
            <p:nvPr/>
          </p:nvSpPr>
          <p:spPr bwMode="auto">
            <a:xfrm>
              <a:off x="5732" y="3760"/>
              <a:ext cx="4300" cy="8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en-US" sz="2400">
                  <a:solidFill>
                    <a:prstClr val="black"/>
                  </a:solidFill>
                  <a:latin typeface="Comic Sans MS" panose="030F0702030302020204" pitchFamily="66" charset="0"/>
                </a:rPr>
                <a:t>Environmental Health Services</a:t>
              </a:r>
              <a:endParaRPr lang="en-US" altLang="en-US">
                <a:solidFill>
                  <a:prstClr val="black"/>
                </a:solidFill>
                <a:latin typeface="Trebuchet MS" panose="020B0603020202020204" pitchFamily="34" charset="0"/>
              </a:endParaRPr>
            </a:p>
          </p:txBody>
        </p:sp>
        <p:sp>
          <p:nvSpPr>
            <p:cNvPr id="1034" name="Line 8"/>
            <p:cNvSpPr>
              <a:spLocks noChangeShapeType="1"/>
            </p:cNvSpPr>
            <p:nvPr/>
          </p:nvSpPr>
          <p:spPr bwMode="auto">
            <a:xfrm>
              <a:off x="7832" y="4564"/>
              <a:ext cx="1" cy="8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35" name="Line 9"/>
            <p:cNvSpPr>
              <a:spLocks noChangeShapeType="1"/>
            </p:cNvSpPr>
            <p:nvPr/>
          </p:nvSpPr>
          <p:spPr bwMode="auto">
            <a:xfrm flipH="1">
              <a:off x="4932" y="5368"/>
              <a:ext cx="3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36" name="Line 10"/>
            <p:cNvSpPr>
              <a:spLocks noChangeShapeType="1"/>
            </p:cNvSpPr>
            <p:nvPr/>
          </p:nvSpPr>
          <p:spPr bwMode="auto">
            <a:xfrm flipH="1">
              <a:off x="7932" y="5368"/>
              <a:ext cx="300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37" name="Line 11"/>
            <p:cNvSpPr>
              <a:spLocks noChangeShapeType="1"/>
            </p:cNvSpPr>
            <p:nvPr/>
          </p:nvSpPr>
          <p:spPr bwMode="auto">
            <a:xfrm>
              <a:off x="4932" y="5368"/>
              <a:ext cx="1" cy="7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38" name="Line 12"/>
            <p:cNvSpPr>
              <a:spLocks noChangeShapeType="1"/>
            </p:cNvSpPr>
            <p:nvPr/>
          </p:nvSpPr>
          <p:spPr bwMode="auto">
            <a:xfrm>
              <a:off x="8732" y="5368"/>
              <a:ext cx="1" cy="7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39" name="Line 13"/>
            <p:cNvSpPr>
              <a:spLocks noChangeShapeType="1"/>
            </p:cNvSpPr>
            <p:nvPr/>
          </p:nvSpPr>
          <p:spPr bwMode="auto">
            <a:xfrm>
              <a:off x="6832" y="5368"/>
              <a:ext cx="1" cy="7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40" name="Line 14"/>
            <p:cNvSpPr>
              <a:spLocks noChangeShapeType="1"/>
            </p:cNvSpPr>
            <p:nvPr/>
          </p:nvSpPr>
          <p:spPr bwMode="auto">
            <a:xfrm>
              <a:off x="10932" y="5368"/>
              <a:ext cx="1" cy="70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041" name="Text Box 15"/>
            <p:cNvSpPr txBox="1">
              <a:spLocks noChangeArrowheads="1"/>
            </p:cNvSpPr>
            <p:nvPr/>
          </p:nvSpPr>
          <p:spPr bwMode="auto">
            <a:xfrm>
              <a:off x="4432" y="6071"/>
              <a:ext cx="1300" cy="10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en-US">
                  <a:solidFill>
                    <a:prstClr val="black"/>
                  </a:solidFill>
                  <a:latin typeface="Comic Sans MS" panose="030F0702030302020204" pitchFamily="66" charset="0"/>
                </a:rPr>
                <a:t>Vector Control</a:t>
              </a:r>
              <a:endParaRPr lang="en-US" altLang="en-US">
                <a:solidFill>
                  <a:prstClr val="black"/>
                </a:solidFill>
                <a:latin typeface="Trebuchet MS" panose="020B0603020202020204" pitchFamily="34" charset="0"/>
              </a:endParaRPr>
            </a:p>
          </p:txBody>
        </p:sp>
        <p:sp>
          <p:nvSpPr>
            <p:cNvPr id="1042" name="Text Box 16"/>
            <p:cNvSpPr txBox="1">
              <a:spLocks noChangeArrowheads="1"/>
            </p:cNvSpPr>
            <p:nvPr/>
          </p:nvSpPr>
          <p:spPr bwMode="auto">
            <a:xfrm>
              <a:off x="10132" y="6071"/>
              <a:ext cx="1300" cy="10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en-US">
                  <a:solidFill>
                    <a:prstClr val="black"/>
                  </a:solidFill>
                  <a:latin typeface="Comic Sans MS" panose="030F0702030302020204" pitchFamily="66" charset="0"/>
                </a:rPr>
                <a:t>Food Protection</a:t>
              </a:r>
              <a:endParaRPr lang="en-US" altLang="en-US">
                <a:solidFill>
                  <a:prstClr val="black"/>
                </a:solidFill>
                <a:latin typeface="Trebuchet MS" panose="020B0603020202020204" pitchFamily="34" charset="0"/>
              </a:endParaRPr>
            </a:p>
          </p:txBody>
        </p:sp>
        <p:sp>
          <p:nvSpPr>
            <p:cNvPr id="1043" name="Text Box 17"/>
            <p:cNvSpPr txBox="1">
              <a:spLocks noChangeArrowheads="1"/>
            </p:cNvSpPr>
            <p:nvPr/>
          </p:nvSpPr>
          <p:spPr bwMode="auto">
            <a:xfrm>
              <a:off x="8132" y="6071"/>
              <a:ext cx="1500" cy="10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en-US">
                  <a:solidFill>
                    <a:prstClr val="black"/>
                  </a:solidFill>
                  <a:latin typeface="Comic Sans MS" panose="030F0702030302020204" pitchFamily="66" charset="0"/>
                </a:rPr>
                <a:t>Environmental Engineering</a:t>
              </a:r>
              <a:endParaRPr lang="en-US" altLang="en-US">
                <a:solidFill>
                  <a:prstClr val="black"/>
                </a:solidFill>
                <a:latin typeface="Trebuchet MS" panose="020B0603020202020204" pitchFamily="34" charset="0"/>
              </a:endParaRPr>
            </a:p>
          </p:txBody>
        </p:sp>
        <p:sp>
          <p:nvSpPr>
            <p:cNvPr id="1044" name="Text Box 18"/>
            <p:cNvSpPr txBox="1">
              <a:spLocks noChangeArrowheads="1"/>
            </p:cNvSpPr>
            <p:nvPr/>
          </p:nvSpPr>
          <p:spPr bwMode="auto">
            <a:xfrm>
              <a:off x="6132" y="6071"/>
              <a:ext cx="1400" cy="100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en-US" altLang="en-US">
                  <a:solidFill>
                    <a:prstClr val="black"/>
                  </a:solidFill>
                  <a:latin typeface="Comic Sans MS" panose="030F0702030302020204" pitchFamily="66" charset="0"/>
                </a:rPr>
                <a:t>Lead &amp; Healthy Homes </a:t>
              </a:r>
            </a:p>
            <a:p>
              <a:pPr algn="ctr" eaLnBrk="1" fontAlgn="base" hangingPunct="1">
                <a:spcBef>
                  <a:spcPct val="0"/>
                </a:spcBef>
                <a:spcAft>
                  <a:spcPct val="0"/>
                </a:spcAft>
              </a:pPr>
              <a:r>
                <a:rPr lang="en-US" altLang="en-US">
                  <a:solidFill>
                    <a:prstClr val="black"/>
                  </a:solidFill>
                  <a:latin typeface="Comic Sans MS" panose="030F0702030302020204" pitchFamily="66" charset="0"/>
                </a:rPr>
                <a:t>Program</a:t>
              </a:r>
              <a:endParaRPr lang="en-US" altLang="en-US">
                <a:solidFill>
                  <a:prstClr val="black"/>
                </a:solidFill>
                <a:latin typeface="Trebuchet MS" panose="020B0603020202020204" pitchFamily="34" charset="0"/>
              </a:endParaRPr>
            </a:p>
          </p:txBody>
        </p:sp>
      </p:grpSp>
      <p:graphicFrame>
        <p:nvGraphicFramePr>
          <p:cNvPr id="1026" name="Object 19">
            <a:hlinkClick r:id="" action="ppaction://ole?verb=0"/>
          </p:cNvPr>
          <p:cNvGraphicFramePr>
            <a:graphicFrameLocks noGrp="1"/>
          </p:cNvGraphicFramePr>
          <p:nvPr>
            <p:ph/>
          </p:nvPr>
        </p:nvGraphicFramePr>
        <p:xfrm>
          <a:off x="4419600" y="4343401"/>
          <a:ext cx="623888" cy="1590675"/>
        </p:xfrm>
        <a:graphic>
          <a:graphicData uri="http://schemas.openxmlformats.org/presentationml/2006/ole">
            <mc:AlternateContent xmlns:mc="http://schemas.openxmlformats.org/markup-compatibility/2006">
              <mc:Choice xmlns:v="urn:schemas-microsoft-com:vml" Requires="v">
                <p:oleObj spid="_x0000_s7172" name="Microsoft ClipArt Gallery" r:id="rId7" imgW="1851660" imgH="3329902" progId="MS_ClipArt_Gallery">
                  <p:embed/>
                </p:oleObj>
              </mc:Choice>
              <mc:Fallback>
                <p:oleObj name="Microsoft ClipArt Gallery" r:id="rId7" imgW="1851660" imgH="3329902" progId="MS_ClipArt_Gallery">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9600" y="4343401"/>
                        <a:ext cx="623888"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Rectangle 20"/>
          <p:cNvSpPr>
            <a:spLocks noChangeArrowheads="1"/>
          </p:cNvSpPr>
          <p:nvPr/>
        </p:nvSpPr>
        <p:spPr bwMode="auto">
          <a:xfrm>
            <a:off x="4495801" y="4267200"/>
            <a:ext cx="455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b="1">
                <a:solidFill>
                  <a:prstClr val="black"/>
                </a:solidFill>
                <a:latin typeface="Trebuchet MS" panose="020B0603020202020204" pitchFamily="34" charset="0"/>
              </a:rPr>
              <a:t>Pb</a:t>
            </a:r>
          </a:p>
        </p:txBody>
      </p:sp>
    </p:spTree>
    <p:extLst>
      <p:ext uri="{BB962C8B-B14F-4D97-AF65-F5344CB8AC3E}">
        <p14:creationId xmlns:p14="http://schemas.microsoft.com/office/powerpoint/2010/main" val="4011751885"/>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bject 3"/>
          <p:cNvSpPr txBox="1">
            <a:spLocks noChangeArrowheads="1"/>
          </p:cNvSpPr>
          <p:nvPr/>
        </p:nvSpPr>
        <p:spPr bwMode="auto">
          <a:xfrm>
            <a:off x="1752600" y="533401"/>
            <a:ext cx="7208838"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532063" indent="-251936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3600">
                <a:solidFill>
                  <a:srgbClr val="1F487C"/>
                </a:solidFill>
                <a:latin typeface="Calibri" panose="020F0502020204030204" pitchFamily="34" charset="0"/>
              </a:rPr>
              <a:t>Child Asthma Hospitalization Philadelphia (2000-2012)</a:t>
            </a:r>
            <a:endParaRPr lang="en-US" altLang="en-US" sz="3600">
              <a:solidFill>
                <a:prstClr val="black"/>
              </a:solidFill>
              <a:latin typeface="Calibri" panose="020F0502020204030204" pitchFamily="34" charset="0"/>
            </a:endParaRPr>
          </a:p>
        </p:txBody>
      </p:sp>
      <p:grpSp>
        <p:nvGrpSpPr>
          <p:cNvPr id="11267" name="Group 9"/>
          <p:cNvGrpSpPr>
            <a:grpSpLocks noChangeAspect="1"/>
          </p:cNvGrpSpPr>
          <p:nvPr/>
        </p:nvGrpSpPr>
        <p:grpSpPr bwMode="auto">
          <a:xfrm>
            <a:off x="2133600" y="1981201"/>
            <a:ext cx="6992938" cy="3565525"/>
            <a:chOff x="1440" y="992"/>
            <a:chExt cx="7740" cy="3947"/>
          </a:xfrm>
        </p:grpSpPr>
        <p:sp>
          <p:nvSpPr>
            <p:cNvPr id="11268" name="Freeform 10"/>
            <p:cNvSpPr>
              <a:spLocks/>
            </p:cNvSpPr>
            <p:nvPr/>
          </p:nvSpPr>
          <p:spPr bwMode="auto">
            <a:xfrm>
              <a:off x="1440" y="4937"/>
              <a:ext cx="7737" cy="2"/>
            </a:xfrm>
            <a:custGeom>
              <a:avLst/>
              <a:gdLst>
                <a:gd name="T0" fmla="*/ 0 w 7737"/>
                <a:gd name="T1" fmla="*/ 0 h 2"/>
                <a:gd name="T2" fmla="*/ 7737 w 7737"/>
                <a:gd name="T3" fmla="*/ 0 h 2"/>
                <a:gd name="T4" fmla="*/ 0 60000 65536"/>
                <a:gd name="T5" fmla="*/ 0 60000 65536"/>
                <a:gd name="T6" fmla="*/ 0 w 7737"/>
                <a:gd name="T7" fmla="*/ 0 h 2"/>
                <a:gd name="T8" fmla="*/ 7737 w 7737"/>
                <a:gd name="T9" fmla="*/ 2 h 2"/>
              </a:gdLst>
              <a:ahLst/>
              <a:cxnLst>
                <a:cxn ang="T4">
                  <a:pos x="T0" y="T1"/>
                </a:cxn>
                <a:cxn ang="T5">
                  <a:pos x="T2" y="T3"/>
                </a:cxn>
              </a:cxnLst>
              <a:rect l="T6" t="T7" r="T8" b="T9"/>
              <a:pathLst>
                <a:path w="7737" h="2">
                  <a:moveTo>
                    <a:pt x="0" y="0"/>
                  </a:moveTo>
                  <a:lnTo>
                    <a:pt x="7737" y="0"/>
                  </a:lnTo>
                </a:path>
              </a:pathLst>
            </a:custGeom>
            <a:noFill/>
            <a:ln w="1193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ltLang="en-US">
                <a:solidFill>
                  <a:prstClr val="black"/>
                </a:solidFill>
              </a:endParaRPr>
            </a:p>
          </p:txBody>
        </p:sp>
        <p:pic>
          <p:nvPicPr>
            <p:cNvPr id="11269"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 y="992"/>
              <a:ext cx="7740" cy="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849502463"/>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838200"/>
            <a:ext cx="499903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le 3"/>
          <p:cNvSpPr>
            <a:spLocks noGrp="1"/>
          </p:cNvSpPr>
          <p:nvPr>
            <p:ph type="title"/>
          </p:nvPr>
        </p:nvSpPr>
        <p:spPr>
          <a:xfrm>
            <a:off x="2590800" y="274638"/>
            <a:ext cx="5867400" cy="1143000"/>
          </a:xfrm>
        </p:spPr>
        <p:txBody>
          <a:bodyPr>
            <a:normAutofit fontScale="90000"/>
          </a:bodyPr>
          <a:lstStyle/>
          <a:p>
            <a:pPr eaLnBrk="1" hangingPunct="1">
              <a:defRPr/>
            </a:pPr>
            <a:r>
              <a:rPr lang="en-US" sz="2800" dirty="0">
                <a:solidFill>
                  <a:schemeClr val="tx2"/>
                </a:solidFill>
              </a:rPr>
              <a:t>Child Asthma Hospitalization rate </a:t>
            </a:r>
            <a:br>
              <a:rPr lang="en-US" sz="2800" dirty="0">
                <a:solidFill>
                  <a:schemeClr val="tx2"/>
                </a:solidFill>
              </a:rPr>
            </a:br>
            <a:r>
              <a:rPr lang="en-US" sz="2800" dirty="0">
                <a:solidFill>
                  <a:schemeClr val="tx2"/>
                </a:solidFill>
              </a:rPr>
              <a:t>per 1000,000 &lt;18 years (Philadelphia 2010)</a:t>
            </a:r>
          </a:p>
        </p:txBody>
      </p:sp>
      <p:graphicFrame>
        <p:nvGraphicFramePr>
          <p:cNvPr id="6" name="object 3"/>
          <p:cNvGraphicFramePr>
            <a:graphicFrameLocks noGrp="1"/>
          </p:cNvGraphicFramePr>
          <p:nvPr/>
        </p:nvGraphicFramePr>
        <p:xfrm>
          <a:off x="1676400" y="5029201"/>
          <a:ext cx="2743200" cy="1114426"/>
        </p:xfrm>
        <a:graphic>
          <a:graphicData uri="http://schemas.openxmlformats.org/drawingml/2006/table">
            <a:tbl>
              <a:tblPr/>
              <a:tblGrid>
                <a:gridCol w="1160463"/>
                <a:gridCol w="1582737"/>
              </a:tblGrid>
              <a:tr h="427037">
                <a:tc gridSpan="2">
                  <a:txBody>
                    <a:bodyPr/>
                    <a:lstStyle/>
                    <a:p>
                      <a:pPr marL="528638" marR="0" lvl="0" indent="-4445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Calibri" pitchFamily="34" charset="0"/>
                        </a:rPr>
                        <a:t>Asthma Related ER Visits Children &lt; 18 yrs. Philadelphia, P A</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246063">
                <a:tc>
                  <a:txBody>
                    <a:bodyPr/>
                    <a:lstStyle/>
                    <a:p>
                      <a:pPr marL="6350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Calibri" pitchFamily="34" charset="0"/>
                        </a:rPr>
                        <a:t>2009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350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Calibri" pitchFamily="34" charset="0"/>
                        </a:rPr>
                        <a:t>10,5550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6063">
                <a:tc>
                  <a:txBody>
                    <a:bodyPr/>
                    <a:lstStyle/>
                    <a:p>
                      <a:pPr marL="6350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Calibri" pitchFamily="34" charset="0"/>
                        </a:rPr>
                        <a:t>2010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350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Calibri" pitchFamily="34" charset="0"/>
                        </a:rPr>
                        <a:t>9,958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5263">
                <a:tc gridSpan="2">
                  <a:txBody>
                    <a:bodyPr/>
                    <a:lstStyle/>
                    <a:p>
                      <a:pPr marL="776288"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Calibri" pitchFamily="34" charset="0"/>
                          <a:cs typeface="Calibri" pitchFamily="34" charset="0"/>
                        </a:rPr>
                        <a:t>PDPH Syndromic Surveillance System</a:t>
                      </a:r>
                    </a:p>
                  </a:txBody>
                  <a:tcPr marL="0" marR="0" marT="0" marB="0"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r>
            </a:tbl>
          </a:graphicData>
        </a:graphic>
      </p:graphicFrame>
      <p:sp>
        <p:nvSpPr>
          <p:cNvPr id="12306" name="TextBox 6"/>
          <p:cNvSpPr txBox="1">
            <a:spLocks noChangeArrowheads="1"/>
          </p:cNvSpPr>
          <p:nvPr/>
        </p:nvSpPr>
        <p:spPr bwMode="auto">
          <a:xfrm>
            <a:off x="6858001" y="6505576"/>
            <a:ext cx="3878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1400">
                <a:solidFill>
                  <a:prstClr val="black"/>
                </a:solidFill>
                <a:latin typeface="Calibri" panose="020F0502020204030204" pitchFamily="34" charset="0"/>
              </a:rPr>
              <a:t>PA Health Care Cost Containment Council 2010 </a:t>
            </a:r>
          </a:p>
        </p:txBody>
      </p:sp>
    </p:spTree>
    <p:extLst>
      <p:ext uri="{BB962C8B-B14F-4D97-AF65-F5344CB8AC3E}">
        <p14:creationId xmlns:p14="http://schemas.microsoft.com/office/powerpoint/2010/main" val="4046661876"/>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ndoor Air Quality Exper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914400"/>
            <a:ext cx="5562600"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4"/>
          <p:cNvSpPr>
            <a:spLocks noChangeArrowheads="1"/>
          </p:cNvSpPr>
          <p:nvPr/>
        </p:nvSpPr>
        <p:spPr bwMode="auto">
          <a:xfrm>
            <a:off x="2133600" y="5943601"/>
            <a:ext cx="807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Arial" panose="020B0604020202020204" pitchFamily="34" charset="0"/>
              <a:buChar char="•"/>
            </a:pPr>
            <a:r>
              <a:rPr lang="en-US" altLang="en-US">
                <a:solidFill>
                  <a:prstClr val="black"/>
                </a:solidFill>
                <a:latin typeface="Calibri" panose="020F0502020204030204" pitchFamily="34" charset="0"/>
              </a:rPr>
              <a:t>Americans spend up to 90% of their time indoors</a:t>
            </a:r>
          </a:p>
          <a:p>
            <a:pPr eaLnBrk="1" fontAlgn="base" hangingPunct="1">
              <a:spcBef>
                <a:spcPct val="0"/>
              </a:spcBef>
              <a:spcAft>
                <a:spcPct val="0"/>
              </a:spcAft>
              <a:buFont typeface="Arial" panose="020B0604020202020204" pitchFamily="34" charset="0"/>
              <a:buChar char="•"/>
            </a:pPr>
            <a:r>
              <a:rPr lang="en-US" altLang="en-US">
                <a:solidFill>
                  <a:prstClr val="black"/>
                </a:solidFill>
                <a:latin typeface="Calibri" panose="020F0502020204030204" pitchFamily="34" charset="0"/>
              </a:rPr>
              <a:t>Indoor concentrations of most pollutants are higher than outdoor</a:t>
            </a:r>
          </a:p>
        </p:txBody>
      </p:sp>
      <p:sp>
        <p:nvSpPr>
          <p:cNvPr id="13316" name="TextBox 3"/>
          <p:cNvSpPr txBox="1">
            <a:spLocks noChangeArrowheads="1"/>
          </p:cNvSpPr>
          <p:nvPr/>
        </p:nvSpPr>
        <p:spPr bwMode="auto">
          <a:xfrm>
            <a:off x="1981201" y="304801"/>
            <a:ext cx="6283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sz="3600">
                <a:solidFill>
                  <a:srgbClr val="B13F9A"/>
                </a:solidFill>
                <a:latin typeface="Calibri" panose="020F0502020204030204" pitchFamily="34" charset="0"/>
              </a:rPr>
              <a:t>Indoor Environment and Asthma</a:t>
            </a:r>
          </a:p>
        </p:txBody>
      </p:sp>
    </p:spTree>
    <p:extLst>
      <p:ext uri="{BB962C8B-B14F-4D97-AF65-F5344CB8AC3E}">
        <p14:creationId xmlns:p14="http://schemas.microsoft.com/office/powerpoint/2010/main" val="261961779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730188" y="2403988"/>
            <a:ext cx="7696200" cy="1877437"/>
          </a:xfrm>
          <a:prstGeom prst="rect">
            <a:avLst/>
          </a:prstGeom>
        </p:spPr>
        <p:txBody>
          <a:bodyPr lIns="0" tIns="0" rIns="0" bIns="0">
            <a:spAutoFit/>
          </a:bodyPr>
          <a:lstStyle/>
          <a:p>
            <a:pPr marL="12700">
              <a:defRPr/>
            </a:pPr>
            <a:r>
              <a:rPr lang="en-US" sz="4000" i="1" spc="-100" dirty="0">
                <a:solidFill>
                  <a:srgbClr val="B13F9A"/>
                </a:solidFill>
                <a:cs typeface="Arial"/>
              </a:rPr>
              <a:t>The Healthy Homes Healthy Kids </a:t>
            </a:r>
            <a:r>
              <a:rPr lang="en-US" sz="4000" spc="-100" dirty="0">
                <a:solidFill>
                  <a:srgbClr val="B13F9A"/>
                </a:solidFill>
                <a:cs typeface="Arial"/>
              </a:rPr>
              <a:t>Program </a:t>
            </a:r>
          </a:p>
          <a:p>
            <a:pPr marL="12700">
              <a:lnSpc>
                <a:spcPct val="150000"/>
              </a:lnSpc>
              <a:defRPr/>
            </a:pPr>
            <a:r>
              <a:rPr lang="en-US" sz="2800" spc="-100" dirty="0">
                <a:solidFill>
                  <a:srgbClr val="B13F9A"/>
                </a:solidFill>
                <a:cs typeface="Arial"/>
              </a:rPr>
              <a:t>City of Philadelphia Department of Public Health</a:t>
            </a:r>
            <a:endParaRPr lang="en-US" sz="3200" dirty="0">
              <a:solidFill>
                <a:srgbClr val="B13F9A"/>
              </a:solidFill>
              <a:cs typeface="Arial"/>
            </a:endParaRPr>
          </a:p>
        </p:txBody>
      </p:sp>
    </p:spTree>
    <p:extLst>
      <p:ext uri="{BB962C8B-B14F-4D97-AF65-F5344CB8AC3E}">
        <p14:creationId xmlns:p14="http://schemas.microsoft.com/office/powerpoint/2010/main" val="1039749591"/>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295400" y="-182222"/>
            <a:ext cx="8534400" cy="1363322"/>
          </a:xfrm>
        </p:spPr>
        <p:txBody>
          <a:bodyPr vert="horz" wrap="square" lIns="0" tIns="384937" rIns="0" bIns="0" rtlCol="0" anchor="b" anchorCtr="0">
            <a:spAutoFit/>
          </a:bodyPr>
          <a:lstStyle/>
          <a:p>
            <a:pPr marL="975994" eaLnBrk="1" fontAlgn="auto" hangingPunct="1">
              <a:lnSpc>
                <a:spcPts val="3810"/>
              </a:lnSpc>
              <a:spcAft>
                <a:spcPts val="0"/>
              </a:spcAft>
              <a:defRPr/>
            </a:pPr>
            <a:r>
              <a:rPr sz="4000" i="1" spc="-95" dirty="0">
                <a:solidFill>
                  <a:schemeClr val="tx2"/>
                </a:solidFill>
              </a:rPr>
              <a:t>H</a:t>
            </a:r>
            <a:r>
              <a:rPr sz="4000" i="1" spc="-105" dirty="0">
                <a:solidFill>
                  <a:schemeClr val="tx2"/>
                </a:solidFill>
              </a:rPr>
              <a:t>ea</a:t>
            </a:r>
            <a:r>
              <a:rPr sz="4000" i="1" spc="-100" dirty="0">
                <a:solidFill>
                  <a:schemeClr val="tx2"/>
                </a:solidFill>
              </a:rPr>
              <a:t>lt</a:t>
            </a:r>
            <a:r>
              <a:rPr sz="4000" i="1" spc="-105" dirty="0">
                <a:solidFill>
                  <a:schemeClr val="tx2"/>
                </a:solidFill>
              </a:rPr>
              <a:t>h</a:t>
            </a:r>
            <a:r>
              <a:rPr sz="4000" i="1" dirty="0">
                <a:solidFill>
                  <a:schemeClr val="tx2"/>
                </a:solidFill>
              </a:rPr>
              <a:t>y</a:t>
            </a:r>
            <a:r>
              <a:rPr sz="4000" i="1" spc="-240" dirty="0">
                <a:solidFill>
                  <a:schemeClr val="tx2"/>
                </a:solidFill>
              </a:rPr>
              <a:t> </a:t>
            </a:r>
            <a:r>
              <a:rPr sz="4000" i="1" spc="-95" dirty="0">
                <a:solidFill>
                  <a:schemeClr val="tx2"/>
                </a:solidFill>
              </a:rPr>
              <a:t>H</a:t>
            </a:r>
            <a:r>
              <a:rPr sz="4000" i="1" spc="-105" dirty="0">
                <a:solidFill>
                  <a:schemeClr val="tx2"/>
                </a:solidFill>
              </a:rPr>
              <a:t>ome</a:t>
            </a:r>
            <a:r>
              <a:rPr sz="4000" i="1" dirty="0">
                <a:solidFill>
                  <a:schemeClr val="tx2"/>
                </a:solidFill>
              </a:rPr>
              <a:t>s</a:t>
            </a:r>
            <a:r>
              <a:rPr sz="4000" i="1" spc="-225" dirty="0">
                <a:solidFill>
                  <a:schemeClr val="tx2"/>
                </a:solidFill>
              </a:rPr>
              <a:t> </a:t>
            </a:r>
            <a:r>
              <a:rPr sz="4000" i="1" spc="-95" dirty="0">
                <a:solidFill>
                  <a:schemeClr val="tx2"/>
                </a:solidFill>
              </a:rPr>
              <a:t>H</a:t>
            </a:r>
            <a:r>
              <a:rPr sz="4000" i="1" spc="-105" dirty="0">
                <a:solidFill>
                  <a:schemeClr val="tx2"/>
                </a:solidFill>
              </a:rPr>
              <a:t>ea</a:t>
            </a:r>
            <a:r>
              <a:rPr sz="4000" i="1" spc="-100" dirty="0">
                <a:solidFill>
                  <a:schemeClr val="tx2"/>
                </a:solidFill>
              </a:rPr>
              <a:t>lt</a:t>
            </a:r>
            <a:r>
              <a:rPr sz="4000" i="1" spc="-105" dirty="0">
                <a:solidFill>
                  <a:schemeClr val="tx2"/>
                </a:solidFill>
              </a:rPr>
              <a:t>h</a:t>
            </a:r>
            <a:r>
              <a:rPr sz="4000" i="1" dirty="0">
                <a:solidFill>
                  <a:schemeClr val="tx2"/>
                </a:solidFill>
              </a:rPr>
              <a:t>y</a:t>
            </a:r>
            <a:r>
              <a:rPr sz="4000" i="1" spc="-225" dirty="0">
                <a:solidFill>
                  <a:schemeClr val="tx2"/>
                </a:solidFill>
              </a:rPr>
              <a:t> </a:t>
            </a:r>
            <a:r>
              <a:rPr sz="4000" i="1" spc="-100" dirty="0">
                <a:solidFill>
                  <a:schemeClr val="tx2"/>
                </a:solidFill>
              </a:rPr>
              <a:t>Ki</a:t>
            </a:r>
            <a:r>
              <a:rPr sz="4000" i="1" spc="-105" dirty="0">
                <a:solidFill>
                  <a:schemeClr val="tx2"/>
                </a:solidFill>
              </a:rPr>
              <a:t>d</a:t>
            </a:r>
            <a:r>
              <a:rPr sz="4000" i="1" dirty="0">
                <a:solidFill>
                  <a:schemeClr val="tx2"/>
                </a:solidFill>
              </a:rPr>
              <a:t>s</a:t>
            </a:r>
            <a:r>
              <a:rPr sz="4000" i="1" spc="-215" dirty="0">
                <a:solidFill>
                  <a:schemeClr val="tx2"/>
                </a:solidFill>
              </a:rPr>
              <a:t> </a:t>
            </a:r>
            <a:r>
              <a:rPr sz="4000" spc="-100" dirty="0">
                <a:solidFill>
                  <a:schemeClr val="tx2"/>
                </a:solidFill>
              </a:rPr>
              <a:t>Pr</a:t>
            </a:r>
            <a:r>
              <a:rPr sz="4000" spc="-105" dirty="0">
                <a:solidFill>
                  <a:schemeClr val="tx2"/>
                </a:solidFill>
              </a:rPr>
              <a:t>og</a:t>
            </a:r>
            <a:r>
              <a:rPr sz="4000" spc="-100" dirty="0">
                <a:solidFill>
                  <a:schemeClr val="tx2"/>
                </a:solidFill>
              </a:rPr>
              <a:t>r</a:t>
            </a:r>
            <a:r>
              <a:rPr sz="4000" spc="-105" dirty="0">
                <a:solidFill>
                  <a:schemeClr val="tx2"/>
                </a:solidFill>
              </a:rPr>
              <a:t>a</a:t>
            </a:r>
            <a:r>
              <a:rPr sz="4000" dirty="0">
                <a:solidFill>
                  <a:schemeClr val="tx2"/>
                </a:solidFill>
              </a:rPr>
              <a:t>m</a:t>
            </a:r>
          </a:p>
        </p:txBody>
      </p:sp>
      <p:sp>
        <p:nvSpPr>
          <p:cNvPr id="15363" name="object 4"/>
          <p:cNvSpPr txBox="1">
            <a:spLocks noChangeArrowheads="1"/>
          </p:cNvSpPr>
          <p:nvPr/>
        </p:nvSpPr>
        <p:spPr bwMode="auto">
          <a:xfrm>
            <a:off x="1676401" y="1524000"/>
            <a:ext cx="8056563" cy="505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95263" indent="-182563" eaLnBrk="0" hangingPunct="0">
              <a:tabLst>
                <a:tab pos="195263"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195263"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195263"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195263"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195263"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195263"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195263"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195263"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195263" algn="l"/>
              </a:tabLst>
              <a:defRPr>
                <a:solidFill>
                  <a:schemeClr val="tx1"/>
                </a:solidFill>
                <a:latin typeface="Arial" panose="020B0604020202020204" pitchFamily="34" charset="0"/>
                <a:cs typeface="Arial" panose="020B0604020202020204" pitchFamily="34" charset="0"/>
              </a:defRPr>
            </a:lvl9pPr>
          </a:lstStyle>
          <a:p>
            <a:pPr eaLnBrk="1" fontAlgn="base" hangingPunct="1">
              <a:lnSpc>
                <a:spcPts val="2963"/>
              </a:lnSpc>
              <a:spcBef>
                <a:spcPct val="0"/>
              </a:spcBef>
              <a:spcAft>
                <a:spcPct val="0"/>
              </a:spcAft>
              <a:buClr>
                <a:srgbClr val="92A199"/>
              </a:buClr>
              <a:buSzPct val="85000"/>
              <a:buFont typeface="Arial" panose="020B0604020202020204" pitchFamily="34" charset="0"/>
              <a:buChar char="•"/>
            </a:pPr>
            <a:r>
              <a:rPr lang="en-US" altLang="en-US" sz="2600">
                <a:solidFill>
                  <a:srgbClr val="292934"/>
                </a:solidFill>
              </a:rPr>
              <a:t>Collaboration with St. Christopher’s Hospital for</a:t>
            </a:r>
            <a:endParaRPr lang="en-US" altLang="en-US" sz="2600">
              <a:solidFill>
                <a:prstClr val="black"/>
              </a:solidFill>
            </a:endParaRPr>
          </a:p>
          <a:p>
            <a:pPr eaLnBrk="1" fontAlgn="base" hangingPunct="1">
              <a:lnSpc>
                <a:spcPts val="2963"/>
              </a:lnSpc>
              <a:spcBef>
                <a:spcPct val="0"/>
              </a:spcBef>
              <a:spcAft>
                <a:spcPct val="0"/>
              </a:spcAft>
            </a:pPr>
            <a:r>
              <a:rPr lang="en-US" altLang="en-US" sz="2600">
                <a:solidFill>
                  <a:srgbClr val="292934"/>
                </a:solidFill>
              </a:rPr>
              <a:t>children with severe asthma</a:t>
            </a:r>
            <a:endParaRPr lang="en-US" altLang="en-US" sz="2600">
              <a:solidFill>
                <a:prstClr val="black"/>
              </a:solidFill>
            </a:endParaRPr>
          </a:p>
          <a:p>
            <a:pPr eaLnBrk="1" fontAlgn="base" hangingPunct="1">
              <a:lnSpc>
                <a:spcPts val="2800"/>
              </a:lnSpc>
              <a:spcBef>
                <a:spcPts val="13"/>
              </a:spcBef>
              <a:spcAft>
                <a:spcPct val="0"/>
              </a:spcAft>
            </a:pPr>
            <a:endParaRPr lang="en-US" altLang="en-US" sz="2800">
              <a:solidFill>
                <a:prstClr val="black"/>
              </a:solidFill>
              <a:latin typeface="Calibri" panose="020F0502020204030204" pitchFamily="34" charset="0"/>
            </a:endParaRPr>
          </a:p>
          <a:p>
            <a:pPr eaLnBrk="1" fontAlgn="base" hangingPunct="1">
              <a:lnSpc>
                <a:spcPct val="90000"/>
              </a:lnSpc>
              <a:spcBef>
                <a:spcPct val="0"/>
              </a:spcBef>
              <a:spcAft>
                <a:spcPct val="0"/>
              </a:spcAft>
              <a:buClr>
                <a:srgbClr val="92A199"/>
              </a:buClr>
              <a:buSzPct val="85000"/>
              <a:buFont typeface="Arial" panose="020B0604020202020204" pitchFamily="34" charset="0"/>
              <a:buChar char="•"/>
            </a:pPr>
            <a:r>
              <a:rPr lang="en-US" altLang="en-US" sz="2600" b="1">
                <a:solidFill>
                  <a:srgbClr val="B13F9A"/>
                </a:solidFill>
              </a:rPr>
              <a:t>Integrates</a:t>
            </a:r>
            <a:r>
              <a:rPr lang="en-US" altLang="en-US" sz="2600">
                <a:solidFill>
                  <a:srgbClr val="B13F9A"/>
                </a:solidFill>
              </a:rPr>
              <a:t> </a:t>
            </a:r>
            <a:r>
              <a:rPr lang="en-US" altLang="en-US" sz="2600" b="1">
                <a:solidFill>
                  <a:srgbClr val="B13F9A"/>
                </a:solidFill>
              </a:rPr>
              <a:t>clinical, environmental and educational strategies </a:t>
            </a:r>
            <a:r>
              <a:rPr lang="en-US" altLang="en-US" sz="2600">
                <a:solidFill>
                  <a:srgbClr val="B13F9A"/>
                </a:solidFill>
              </a:rPr>
              <a:t>to successfully mitigate and manage a child’s asthma, prevent lead poisoning and address other health and safety hazards</a:t>
            </a:r>
          </a:p>
          <a:p>
            <a:pPr eaLnBrk="1" fontAlgn="base" hangingPunct="1">
              <a:lnSpc>
                <a:spcPts val="2963"/>
              </a:lnSpc>
              <a:spcBef>
                <a:spcPts val="2275"/>
              </a:spcBef>
              <a:spcAft>
                <a:spcPct val="0"/>
              </a:spcAft>
              <a:buClr>
                <a:srgbClr val="92A199"/>
              </a:buClr>
              <a:buSzPct val="85000"/>
              <a:buFont typeface="Arial" panose="020B0604020202020204" pitchFamily="34" charset="0"/>
              <a:buChar char="•"/>
            </a:pPr>
            <a:r>
              <a:rPr lang="en-US" altLang="en-US" sz="2600">
                <a:solidFill>
                  <a:srgbClr val="292934"/>
                </a:solidFill>
              </a:rPr>
              <a:t>Close collaboration family, medical team and HHHK team to address housing conditions and behavior.</a:t>
            </a:r>
          </a:p>
          <a:p>
            <a:pPr eaLnBrk="1" fontAlgn="base" hangingPunct="1">
              <a:lnSpc>
                <a:spcPts val="2963"/>
              </a:lnSpc>
              <a:spcBef>
                <a:spcPts val="2275"/>
              </a:spcBef>
              <a:spcAft>
                <a:spcPct val="0"/>
              </a:spcAft>
              <a:buClr>
                <a:srgbClr val="92A199"/>
              </a:buClr>
              <a:buSzPct val="85000"/>
              <a:buFont typeface="Arial" panose="020B0604020202020204" pitchFamily="34" charset="0"/>
              <a:buChar char="•"/>
            </a:pPr>
            <a:r>
              <a:rPr lang="en-US" altLang="en-US" sz="2600">
                <a:solidFill>
                  <a:srgbClr val="B13F9A"/>
                </a:solidFill>
              </a:rPr>
              <a:t>Services are provided in English and Spanish in an</a:t>
            </a:r>
          </a:p>
          <a:p>
            <a:pPr eaLnBrk="1" fontAlgn="base" hangingPunct="1">
              <a:lnSpc>
                <a:spcPts val="2963"/>
              </a:lnSpc>
              <a:spcBef>
                <a:spcPct val="0"/>
              </a:spcBef>
              <a:spcAft>
                <a:spcPct val="0"/>
              </a:spcAft>
            </a:pPr>
            <a:r>
              <a:rPr lang="en-US" altLang="en-US" sz="2600">
                <a:solidFill>
                  <a:srgbClr val="B13F9A"/>
                </a:solidFill>
              </a:rPr>
              <a:t>appropriate cultural framework.</a:t>
            </a:r>
          </a:p>
          <a:p>
            <a:pPr eaLnBrk="1" fontAlgn="base" hangingPunct="1">
              <a:lnSpc>
                <a:spcPts val="2800"/>
              </a:lnSpc>
              <a:spcBef>
                <a:spcPts val="13"/>
              </a:spcBef>
              <a:spcAft>
                <a:spcPct val="0"/>
              </a:spcAft>
            </a:pPr>
            <a:endParaRPr lang="en-US" altLang="en-US" sz="2800">
              <a:solidFill>
                <a:prstClr val="black"/>
              </a:solidFill>
              <a:latin typeface="Calibri" panose="020F0502020204030204" pitchFamily="34" charset="0"/>
            </a:endParaRPr>
          </a:p>
        </p:txBody>
      </p:sp>
    </p:spTree>
    <p:extLst>
      <p:ext uri="{BB962C8B-B14F-4D97-AF65-F5344CB8AC3E}">
        <p14:creationId xmlns:p14="http://schemas.microsoft.com/office/powerpoint/2010/main" val="3939669707"/>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676400" y="1066801"/>
            <a:ext cx="8077200" cy="5375275"/>
          </a:xfrm>
          <a:prstGeom prst="rect">
            <a:avLst/>
          </a:prstGeom>
        </p:spPr>
        <p:txBody>
          <a:bodyPr lIns="0" tIns="0" rIns="0" bIns="0">
            <a:spAutoFit/>
          </a:bodyPr>
          <a:lstStyle/>
          <a:p>
            <a:pPr marL="12700">
              <a:buClr>
                <a:srgbClr val="92A199"/>
              </a:buClr>
              <a:buSzPct val="85416"/>
              <a:tabLst>
                <a:tab pos="195580" algn="l"/>
              </a:tabLst>
              <a:defRPr/>
            </a:pPr>
            <a:r>
              <a:rPr lang="en-US" sz="2400" dirty="0">
                <a:solidFill>
                  <a:srgbClr val="292934"/>
                </a:solidFill>
                <a:latin typeface="Arial"/>
                <a:cs typeface="Arial"/>
              </a:rPr>
              <a:t>1. </a:t>
            </a:r>
            <a:r>
              <a:rPr sz="2400" dirty="0">
                <a:solidFill>
                  <a:srgbClr val="292934"/>
                </a:solidFill>
                <a:latin typeface="Arial"/>
                <a:cs typeface="Arial"/>
              </a:rPr>
              <a:t>R</a:t>
            </a:r>
            <a:r>
              <a:rPr sz="2400" spc="-10" dirty="0">
                <a:solidFill>
                  <a:srgbClr val="292934"/>
                </a:solidFill>
                <a:latin typeface="Arial"/>
                <a:cs typeface="Arial"/>
              </a:rPr>
              <a:t>e</a:t>
            </a:r>
            <a:r>
              <a:rPr sz="2400" dirty="0">
                <a:solidFill>
                  <a:srgbClr val="292934"/>
                </a:solidFill>
                <a:latin typeface="Arial"/>
                <a:cs typeface="Arial"/>
              </a:rPr>
              <a:t>d</a:t>
            </a:r>
            <a:r>
              <a:rPr sz="2400" spc="-10" dirty="0">
                <a:solidFill>
                  <a:srgbClr val="292934"/>
                </a:solidFill>
                <a:latin typeface="Arial"/>
                <a:cs typeface="Arial"/>
              </a:rPr>
              <a:t>u</a:t>
            </a:r>
            <a:r>
              <a:rPr sz="2400" dirty="0">
                <a:solidFill>
                  <a:srgbClr val="292934"/>
                </a:solidFill>
                <a:latin typeface="Arial"/>
                <a:cs typeface="Arial"/>
              </a:rPr>
              <a:t>ce</a:t>
            </a:r>
            <a:r>
              <a:rPr sz="2400" spc="20" dirty="0">
                <a:solidFill>
                  <a:srgbClr val="292934"/>
                </a:solidFill>
                <a:latin typeface="Arial"/>
                <a:cs typeface="Arial"/>
              </a:rPr>
              <a:t> </a:t>
            </a:r>
            <a:r>
              <a:rPr lang="en-US" sz="2400" dirty="0">
                <a:solidFill>
                  <a:srgbClr val="292934"/>
                </a:solidFill>
                <a:latin typeface="Arial"/>
                <a:cs typeface="Arial"/>
              </a:rPr>
              <a:t>E</a:t>
            </a:r>
            <a:r>
              <a:rPr lang="en-US" sz="2400" spc="-10" dirty="0">
                <a:solidFill>
                  <a:srgbClr val="292934"/>
                </a:solidFill>
                <a:latin typeface="Arial"/>
                <a:cs typeface="Arial"/>
              </a:rPr>
              <a:t>n</a:t>
            </a:r>
            <a:r>
              <a:rPr lang="en-US" sz="2400" dirty="0">
                <a:solidFill>
                  <a:srgbClr val="292934"/>
                </a:solidFill>
                <a:latin typeface="Arial"/>
                <a:cs typeface="Arial"/>
              </a:rPr>
              <a:t>viro</a:t>
            </a:r>
            <a:r>
              <a:rPr lang="en-US" sz="2400" spc="-10" dirty="0">
                <a:solidFill>
                  <a:srgbClr val="292934"/>
                </a:solidFill>
                <a:latin typeface="Arial"/>
                <a:cs typeface="Arial"/>
              </a:rPr>
              <a:t>n</a:t>
            </a:r>
            <a:r>
              <a:rPr lang="en-US" sz="2400" dirty="0">
                <a:solidFill>
                  <a:srgbClr val="292934"/>
                </a:solidFill>
                <a:latin typeface="Arial"/>
                <a:cs typeface="Arial"/>
              </a:rPr>
              <a:t>mental</a:t>
            </a:r>
            <a:r>
              <a:rPr lang="en-US" sz="2400" spc="15" dirty="0">
                <a:solidFill>
                  <a:srgbClr val="292934"/>
                </a:solidFill>
                <a:latin typeface="Arial"/>
                <a:cs typeface="Arial"/>
              </a:rPr>
              <a:t> </a:t>
            </a:r>
            <a:r>
              <a:rPr lang="en-US" sz="2400" dirty="0">
                <a:solidFill>
                  <a:srgbClr val="292934"/>
                </a:solidFill>
                <a:latin typeface="Arial"/>
                <a:cs typeface="Arial"/>
              </a:rPr>
              <a:t>H</a:t>
            </a:r>
            <a:r>
              <a:rPr lang="en-US" sz="2400" spc="-10" dirty="0">
                <a:solidFill>
                  <a:srgbClr val="292934"/>
                </a:solidFill>
                <a:latin typeface="Arial"/>
                <a:cs typeface="Arial"/>
              </a:rPr>
              <a:t>e</a:t>
            </a:r>
            <a:r>
              <a:rPr lang="en-US" sz="2400" dirty="0">
                <a:solidFill>
                  <a:srgbClr val="292934"/>
                </a:solidFill>
                <a:latin typeface="Arial"/>
                <a:cs typeface="Arial"/>
              </a:rPr>
              <a:t>a</a:t>
            </a:r>
            <a:r>
              <a:rPr lang="en-US" sz="2400" spc="-10" dirty="0">
                <a:solidFill>
                  <a:srgbClr val="292934"/>
                </a:solidFill>
                <a:latin typeface="Arial"/>
                <a:cs typeface="Arial"/>
              </a:rPr>
              <a:t>l</a:t>
            </a:r>
            <a:r>
              <a:rPr lang="en-US" sz="2400" dirty="0">
                <a:solidFill>
                  <a:srgbClr val="292934"/>
                </a:solidFill>
                <a:latin typeface="Arial"/>
                <a:cs typeface="Arial"/>
              </a:rPr>
              <a:t>th</a:t>
            </a:r>
            <a:r>
              <a:rPr lang="en-US" sz="2400" spc="15" dirty="0">
                <a:solidFill>
                  <a:srgbClr val="292934"/>
                </a:solidFill>
                <a:latin typeface="Arial"/>
                <a:cs typeface="Arial"/>
              </a:rPr>
              <a:t> </a:t>
            </a:r>
            <a:r>
              <a:rPr lang="en-US" sz="2400" dirty="0">
                <a:solidFill>
                  <a:srgbClr val="292934"/>
                </a:solidFill>
                <a:latin typeface="Arial"/>
                <a:cs typeface="Arial"/>
              </a:rPr>
              <a:t>a</a:t>
            </a:r>
            <a:r>
              <a:rPr lang="en-US" sz="2400" spc="-10" dirty="0">
                <a:solidFill>
                  <a:srgbClr val="292934"/>
                </a:solidFill>
                <a:latin typeface="Arial"/>
                <a:cs typeface="Arial"/>
              </a:rPr>
              <a:t>n</a:t>
            </a:r>
            <a:r>
              <a:rPr lang="en-US" sz="2400" dirty="0">
                <a:solidFill>
                  <a:srgbClr val="292934"/>
                </a:solidFill>
                <a:latin typeface="Arial"/>
                <a:cs typeface="Arial"/>
              </a:rPr>
              <a:t>d</a:t>
            </a:r>
            <a:r>
              <a:rPr lang="en-US" sz="2400" spc="10" dirty="0">
                <a:solidFill>
                  <a:srgbClr val="292934"/>
                </a:solidFill>
                <a:latin typeface="Arial"/>
                <a:cs typeface="Arial"/>
              </a:rPr>
              <a:t> </a:t>
            </a:r>
            <a:r>
              <a:rPr lang="en-US" sz="2400" dirty="0">
                <a:solidFill>
                  <a:srgbClr val="292934"/>
                </a:solidFill>
                <a:latin typeface="Arial"/>
                <a:cs typeface="Arial"/>
              </a:rPr>
              <a:t>Safety</a:t>
            </a:r>
            <a:r>
              <a:rPr lang="en-US" sz="2400" spc="-10" dirty="0">
                <a:solidFill>
                  <a:srgbClr val="292934"/>
                </a:solidFill>
                <a:latin typeface="Arial"/>
                <a:cs typeface="Arial"/>
              </a:rPr>
              <a:t> </a:t>
            </a:r>
            <a:r>
              <a:rPr lang="en-US" sz="2400" dirty="0">
                <a:solidFill>
                  <a:srgbClr val="292934"/>
                </a:solidFill>
                <a:latin typeface="Arial"/>
                <a:cs typeface="Arial"/>
              </a:rPr>
              <a:t>H</a:t>
            </a:r>
            <a:r>
              <a:rPr lang="en-US" sz="2400" spc="-10" dirty="0">
                <a:solidFill>
                  <a:srgbClr val="292934"/>
                </a:solidFill>
                <a:latin typeface="Arial"/>
                <a:cs typeface="Arial"/>
              </a:rPr>
              <a:t>a</a:t>
            </a:r>
            <a:r>
              <a:rPr lang="en-US" sz="2400" dirty="0">
                <a:solidFill>
                  <a:srgbClr val="292934"/>
                </a:solidFill>
                <a:latin typeface="Arial"/>
                <a:cs typeface="Arial"/>
              </a:rPr>
              <a:t>zards</a:t>
            </a:r>
            <a:endParaRPr lang="en-US" sz="2400" dirty="0">
              <a:solidFill>
                <a:prstClr val="black"/>
              </a:solidFill>
              <a:latin typeface="Arial"/>
              <a:cs typeface="Arial"/>
            </a:endParaRPr>
          </a:p>
          <a:p>
            <a:pPr marL="469900" lvl="1" indent="-182880">
              <a:spcBef>
                <a:spcPts val="484"/>
              </a:spcBef>
              <a:buClr>
                <a:srgbClr val="92A199"/>
              </a:buClr>
              <a:buSzPct val="85000"/>
              <a:buFont typeface="Arial"/>
              <a:buChar char="•"/>
              <a:tabLst>
                <a:tab pos="470534" algn="l"/>
              </a:tabLst>
              <a:defRPr/>
            </a:pPr>
            <a:r>
              <a:rPr dirty="0">
                <a:solidFill>
                  <a:srgbClr val="B13F9A"/>
                </a:solidFill>
                <a:latin typeface="Arial"/>
                <a:cs typeface="Arial"/>
              </a:rPr>
              <a:t>Repair</a:t>
            </a:r>
            <a:r>
              <a:rPr spc="-25" dirty="0">
                <a:solidFill>
                  <a:srgbClr val="B13F9A"/>
                </a:solidFill>
                <a:latin typeface="Arial"/>
                <a:cs typeface="Arial"/>
              </a:rPr>
              <a:t> </a:t>
            </a:r>
            <a:r>
              <a:rPr dirty="0">
                <a:solidFill>
                  <a:srgbClr val="B13F9A"/>
                </a:solidFill>
                <a:latin typeface="Arial"/>
                <a:cs typeface="Arial"/>
              </a:rPr>
              <a:t>Lea</a:t>
            </a:r>
            <a:r>
              <a:rPr spc="10" dirty="0">
                <a:solidFill>
                  <a:srgbClr val="B13F9A"/>
                </a:solidFill>
                <a:latin typeface="Arial"/>
                <a:cs typeface="Arial"/>
              </a:rPr>
              <a:t>k</a:t>
            </a:r>
            <a:r>
              <a:rPr dirty="0">
                <a:solidFill>
                  <a:srgbClr val="B13F9A"/>
                </a:solidFill>
                <a:latin typeface="Arial"/>
                <a:cs typeface="Arial"/>
              </a:rPr>
              <a:t>s</a:t>
            </a:r>
          </a:p>
          <a:p>
            <a:pPr marL="469900" lvl="1" indent="-182880">
              <a:spcBef>
                <a:spcPts val="480"/>
              </a:spcBef>
              <a:buClr>
                <a:srgbClr val="92A199"/>
              </a:buClr>
              <a:buSzPct val="85000"/>
              <a:buFont typeface="Arial"/>
              <a:buChar char="•"/>
              <a:tabLst>
                <a:tab pos="470534" algn="l"/>
              </a:tabLst>
              <a:defRPr/>
            </a:pPr>
            <a:r>
              <a:rPr dirty="0">
                <a:solidFill>
                  <a:srgbClr val="B13F9A"/>
                </a:solidFill>
                <a:latin typeface="Arial"/>
                <a:cs typeface="Arial"/>
              </a:rPr>
              <a:t>Remove</a:t>
            </a:r>
            <a:r>
              <a:rPr spc="-20" dirty="0">
                <a:solidFill>
                  <a:srgbClr val="B13F9A"/>
                </a:solidFill>
                <a:latin typeface="Arial"/>
                <a:cs typeface="Arial"/>
              </a:rPr>
              <a:t> </a:t>
            </a:r>
            <a:r>
              <a:rPr dirty="0">
                <a:solidFill>
                  <a:srgbClr val="B13F9A"/>
                </a:solidFill>
                <a:latin typeface="Arial"/>
                <a:cs typeface="Arial"/>
              </a:rPr>
              <a:t>mold</a:t>
            </a:r>
            <a:r>
              <a:rPr spc="-15" dirty="0">
                <a:solidFill>
                  <a:srgbClr val="B13F9A"/>
                </a:solidFill>
                <a:latin typeface="Arial"/>
                <a:cs typeface="Arial"/>
              </a:rPr>
              <a:t> </a:t>
            </a:r>
            <a:r>
              <a:rPr dirty="0">
                <a:solidFill>
                  <a:srgbClr val="B13F9A"/>
                </a:solidFill>
                <a:latin typeface="Arial"/>
                <a:cs typeface="Arial"/>
              </a:rPr>
              <a:t>and</a:t>
            </a:r>
            <a:r>
              <a:rPr spc="-15" dirty="0">
                <a:solidFill>
                  <a:srgbClr val="B13F9A"/>
                </a:solidFill>
                <a:latin typeface="Arial"/>
                <a:cs typeface="Arial"/>
              </a:rPr>
              <a:t> </a:t>
            </a:r>
            <a:r>
              <a:rPr dirty="0">
                <a:solidFill>
                  <a:srgbClr val="B13F9A"/>
                </a:solidFill>
                <a:latin typeface="Arial"/>
                <a:cs typeface="Arial"/>
              </a:rPr>
              <a:t>repair</a:t>
            </a:r>
            <a:r>
              <a:rPr spc="-25" dirty="0">
                <a:solidFill>
                  <a:srgbClr val="B13F9A"/>
                </a:solidFill>
                <a:latin typeface="Arial"/>
                <a:cs typeface="Arial"/>
              </a:rPr>
              <a:t> </a:t>
            </a:r>
            <a:r>
              <a:rPr dirty="0">
                <a:solidFill>
                  <a:srgbClr val="B13F9A"/>
                </a:solidFill>
                <a:latin typeface="Arial"/>
                <a:cs typeface="Arial"/>
              </a:rPr>
              <a:t>water</a:t>
            </a:r>
            <a:r>
              <a:rPr spc="-30" dirty="0">
                <a:solidFill>
                  <a:srgbClr val="B13F9A"/>
                </a:solidFill>
                <a:latin typeface="Arial"/>
                <a:cs typeface="Arial"/>
              </a:rPr>
              <a:t> </a:t>
            </a:r>
            <a:r>
              <a:rPr dirty="0">
                <a:solidFill>
                  <a:srgbClr val="B13F9A"/>
                </a:solidFill>
                <a:latin typeface="Arial"/>
                <a:cs typeface="Arial"/>
              </a:rPr>
              <a:t>damage</a:t>
            </a:r>
          </a:p>
          <a:p>
            <a:pPr marL="469900" lvl="1" indent="-182880">
              <a:spcBef>
                <a:spcPts val="480"/>
              </a:spcBef>
              <a:buClr>
                <a:srgbClr val="92A199"/>
              </a:buClr>
              <a:buSzPct val="85000"/>
              <a:buFont typeface="Arial"/>
              <a:buChar char="•"/>
              <a:tabLst>
                <a:tab pos="470534" algn="l"/>
              </a:tabLst>
              <a:defRPr/>
            </a:pPr>
            <a:r>
              <a:rPr dirty="0">
                <a:solidFill>
                  <a:srgbClr val="B13F9A"/>
                </a:solidFill>
                <a:latin typeface="Arial"/>
                <a:cs typeface="Arial"/>
              </a:rPr>
              <a:t>Rip up</a:t>
            </a:r>
            <a:r>
              <a:rPr spc="-15" dirty="0">
                <a:solidFill>
                  <a:srgbClr val="B13F9A"/>
                </a:solidFill>
                <a:latin typeface="Arial"/>
                <a:cs typeface="Arial"/>
              </a:rPr>
              <a:t> </a:t>
            </a:r>
            <a:r>
              <a:rPr dirty="0">
                <a:solidFill>
                  <a:srgbClr val="B13F9A"/>
                </a:solidFill>
                <a:latin typeface="Arial"/>
                <a:cs typeface="Arial"/>
              </a:rPr>
              <a:t>old ca</a:t>
            </a:r>
            <a:r>
              <a:rPr spc="5" dirty="0">
                <a:solidFill>
                  <a:srgbClr val="B13F9A"/>
                </a:solidFill>
                <a:latin typeface="Arial"/>
                <a:cs typeface="Arial"/>
              </a:rPr>
              <a:t>r</a:t>
            </a:r>
            <a:r>
              <a:rPr dirty="0">
                <a:solidFill>
                  <a:srgbClr val="B13F9A"/>
                </a:solidFill>
                <a:latin typeface="Arial"/>
                <a:cs typeface="Arial"/>
              </a:rPr>
              <a:t>peting</a:t>
            </a:r>
            <a:r>
              <a:rPr spc="-40" dirty="0">
                <a:solidFill>
                  <a:srgbClr val="B13F9A"/>
                </a:solidFill>
                <a:latin typeface="Arial"/>
                <a:cs typeface="Arial"/>
              </a:rPr>
              <a:t> </a:t>
            </a:r>
            <a:r>
              <a:rPr dirty="0">
                <a:solidFill>
                  <a:srgbClr val="B13F9A"/>
                </a:solidFill>
                <a:latin typeface="Arial"/>
                <a:cs typeface="Arial"/>
              </a:rPr>
              <a:t>and</a:t>
            </a:r>
            <a:r>
              <a:rPr spc="-15" dirty="0">
                <a:solidFill>
                  <a:srgbClr val="B13F9A"/>
                </a:solidFill>
                <a:latin typeface="Arial"/>
                <a:cs typeface="Arial"/>
              </a:rPr>
              <a:t> </a:t>
            </a:r>
            <a:r>
              <a:rPr dirty="0">
                <a:solidFill>
                  <a:srgbClr val="B13F9A"/>
                </a:solidFill>
                <a:latin typeface="Arial"/>
                <a:cs typeface="Arial"/>
              </a:rPr>
              <a:t>refinish</a:t>
            </a:r>
            <a:r>
              <a:rPr spc="-25" dirty="0">
                <a:solidFill>
                  <a:srgbClr val="B13F9A"/>
                </a:solidFill>
                <a:latin typeface="Arial"/>
                <a:cs typeface="Arial"/>
              </a:rPr>
              <a:t> </a:t>
            </a:r>
            <a:r>
              <a:rPr dirty="0">
                <a:solidFill>
                  <a:srgbClr val="B13F9A"/>
                </a:solidFill>
                <a:latin typeface="Arial"/>
                <a:cs typeface="Arial"/>
              </a:rPr>
              <a:t>floors</a:t>
            </a:r>
          </a:p>
          <a:p>
            <a:pPr marL="469900" lvl="1" indent="-182880">
              <a:spcBef>
                <a:spcPts val="480"/>
              </a:spcBef>
              <a:buClr>
                <a:srgbClr val="92A199"/>
              </a:buClr>
              <a:buSzPct val="85000"/>
              <a:buFont typeface="Arial"/>
              <a:buChar char="•"/>
              <a:tabLst>
                <a:tab pos="470534" algn="l"/>
              </a:tabLst>
              <a:defRPr/>
            </a:pPr>
            <a:r>
              <a:rPr dirty="0">
                <a:solidFill>
                  <a:srgbClr val="B13F9A"/>
                </a:solidFill>
                <a:latin typeface="Arial"/>
                <a:cs typeface="Arial"/>
              </a:rPr>
              <a:t>Repla</a:t>
            </a:r>
            <a:r>
              <a:rPr spc="5" dirty="0">
                <a:solidFill>
                  <a:srgbClr val="B13F9A"/>
                </a:solidFill>
                <a:latin typeface="Arial"/>
                <a:cs typeface="Arial"/>
              </a:rPr>
              <a:t>c</a:t>
            </a:r>
            <a:r>
              <a:rPr dirty="0">
                <a:solidFill>
                  <a:srgbClr val="B13F9A"/>
                </a:solidFill>
                <a:latin typeface="Arial"/>
                <a:cs typeface="Arial"/>
              </a:rPr>
              <a:t>e</a:t>
            </a:r>
            <a:r>
              <a:rPr spc="-30" dirty="0">
                <a:solidFill>
                  <a:srgbClr val="B13F9A"/>
                </a:solidFill>
                <a:latin typeface="Arial"/>
                <a:cs typeface="Arial"/>
              </a:rPr>
              <a:t> </a:t>
            </a:r>
            <a:r>
              <a:rPr dirty="0">
                <a:solidFill>
                  <a:srgbClr val="B13F9A"/>
                </a:solidFill>
                <a:latin typeface="Arial"/>
                <a:cs typeface="Arial"/>
              </a:rPr>
              <a:t>leaded</a:t>
            </a:r>
            <a:r>
              <a:rPr spc="-15" dirty="0">
                <a:solidFill>
                  <a:srgbClr val="B13F9A"/>
                </a:solidFill>
                <a:latin typeface="Arial"/>
                <a:cs typeface="Arial"/>
              </a:rPr>
              <a:t> </a:t>
            </a:r>
            <a:r>
              <a:rPr dirty="0">
                <a:solidFill>
                  <a:srgbClr val="B13F9A"/>
                </a:solidFill>
                <a:latin typeface="Arial"/>
                <a:cs typeface="Arial"/>
              </a:rPr>
              <a:t>win</a:t>
            </a:r>
            <a:r>
              <a:rPr spc="5" dirty="0">
                <a:solidFill>
                  <a:srgbClr val="B13F9A"/>
                </a:solidFill>
                <a:latin typeface="Arial"/>
                <a:cs typeface="Arial"/>
              </a:rPr>
              <a:t>d</a:t>
            </a:r>
            <a:r>
              <a:rPr dirty="0">
                <a:solidFill>
                  <a:srgbClr val="B13F9A"/>
                </a:solidFill>
                <a:latin typeface="Arial"/>
                <a:cs typeface="Arial"/>
              </a:rPr>
              <a:t>ows</a:t>
            </a:r>
            <a:r>
              <a:rPr spc="-15" dirty="0">
                <a:solidFill>
                  <a:srgbClr val="B13F9A"/>
                </a:solidFill>
                <a:latin typeface="Arial"/>
                <a:cs typeface="Arial"/>
              </a:rPr>
              <a:t> </a:t>
            </a:r>
            <a:r>
              <a:rPr dirty="0">
                <a:solidFill>
                  <a:srgbClr val="B13F9A"/>
                </a:solidFill>
                <a:latin typeface="Arial"/>
                <a:cs typeface="Arial"/>
              </a:rPr>
              <a:t>where</a:t>
            </a:r>
            <a:r>
              <a:rPr spc="-30" dirty="0">
                <a:solidFill>
                  <a:srgbClr val="B13F9A"/>
                </a:solidFill>
                <a:latin typeface="Arial"/>
                <a:cs typeface="Arial"/>
              </a:rPr>
              <a:t> </a:t>
            </a:r>
            <a:r>
              <a:rPr dirty="0">
                <a:solidFill>
                  <a:srgbClr val="B13F9A"/>
                </a:solidFill>
                <a:latin typeface="Arial"/>
                <a:cs typeface="Arial"/>
              </a:rPr>
              <a:t>c</a:t>
            </a:r>
            <a:r>
              <a:rPr spc="5" dirty="0">
                <a:solidFill>
                  <a:srgbClr val="B13F9A"/>
                </a:solidFill>
                <a:latin typeface="Arial"/>
                <a:cs typeface="Arial"/>
              </a:rPr>
              <a:t>h</a:t>
            </a:r>
            <a:r>
              <a:rPr dirty="0">
                <a:solidFill>
                  <a:srgbClr val="B13F9A"/>
                </a:solidFill>
                <a:latin typeface="Arial"/>
                <a:cs typeface="Arial"/>
              </a:rPr>
              <a:t>ildren</a:t>
            </a:r>
            <a:r>
              <a:rPr spc="-30" dirty="0">
                <a:solidFill>
                  <a:srgbClr val="B13F9A"/>
                </a:solidFill>
                <a:latin typeface="Arial"/>
                <a:cs typeface="Arial"/>
              </a:rPr>
              <a:t> </a:t>
            </a:r>
            <a:r>
              <a:rPr dirty="0">
                <a:solidFill>
                  <a:srgbClr val="B13F9A"/>
                </a:solidFill>
                <a:latin typeface="Arial"/>
                <a:cs typeface="Arial"/>
              </a:rPr>
              <a:t>c</a:t>
            </a:r>
            <a:r>
              <a:rPr spc="5" dirty="0">
                <a:solidFill>
                  <a:srgbClr val="B13F9A"/>
                </a:solidFill>
                <a:latin typeface="Arial"/>
                <a:cs typeface="Arial"/>
              </a:rPr>
              <a:t>a</a:t>
            </a:r>
            <a:r>
              <a:rPr dirty="0">
                <a:solidFill>
                  <a:srgbClr val="B13F9A"/>
                </a:solidFill>
                <a:latin typeface="Arial"/>
                <a:cs typeface="Arial"/>
              </a:rPr>
              <a:t>n</a:t>
            </a:r>
            <a:r>
              <a:rPr spc="-30" dirty="0">
                <a:solidFill>
                  <a:srgbClr val="B13F9A"/>
                </a:solidFill>
                <a:latin typeface="Arial"/>
                <a:cs typeface="Arial"/>
              </a:rPr>
              <a:t> </a:t>
            </a:r>
            <a:r>
              <a:rPr dirty="0">
                <a:solidFill>
                  <a:srgbClr val="B13F9A"/>
                </a:solidFill>
                <a:latin typeface="Arial"/>
                <a:cs typeface="Arial"/>
              </a:rPr>
              <a:t>rea</a:t>
            </a:r>
            <a:r>
              <a:rPr spc="5" dirty="0">
                <a:solidFill>
                  <a:srgbClr val="B13F9A"/>
                </a:solidFill>
                <a:latin typeface="Arial"/>
                <a:cs typeface="Arial"/>
              </a:rPr>
              <a:t>c</a:t>
            </a:r>
            <a:r>
              <a:rPr dirty="0">
                <a:solidFill>
                  <a:srgbClr val="B13F9A"/>
                </a:solidFill>
                <a:latin typeface="Arial"/>
                <a:cs typeface="Arial"/>
              </a:rPr>
              <a:t>h</a:t>
            </a:r>
          </a:p>
          <a:p>
            <a:pPr marL="469900" lvl="1" indent="-182880">
              <a:spcBef>
                <a:spcPts val="480"/>
              </a:spcBef>
              <a:buClr>
                <a:srgbClr val="92A199"/>
              </a:buClr>
              <a:buSzPct val="85000"/>
              <a:buFont typeface="Arial"/>
              <a:buChar char="•"/>
              <a:tabLst>
                <a:tab pos="470534" algn="l"/>
              </a:tabLst>
              <a:defRPr/>
            </a:pPr>
            <a:r>
              <a:rPr spc="-114" dirty="0">
                <a:solidFill>
                  <a:srgbClr val="B13F9A"/>
                </a:solidFill>
                <a:latin typeface="Arial"/>
                <a:cs typeface="Arial"/>
              </a:rPr>
              <a:t>V</a:t>
            </a:r>
            <a:r>
              <a:rPr dirty="0">
                <a:solidFill>
                  <a:srgbClr val="B13F9A"/>
                </a:solidFill>
                <a:latin typeface="Arial"/>
                <a:cs typeface="Arial"/>
              </a:rPr>
              <a:t>e</a:t>
            </a:r>
            <a:r>
              <a:rPr spc="5" dirty="0">
                <a:solidFill>
                  <a:srgbClr val="B13F9A"/>
                </a:solidFill>
                <a:latin typeface="Arial"/>
                <a:cs typeface="Arial"/>
              </a:rPr>
              <a:t>c</a:t>
            </a:r>
            <a:r>
              <a:rPr dirty="0">
                <a:solidFill>
                  <a:srgbClr val="B13F9A"/>
                </a:solidFill>
                <a:latin typeface="Arial"/>
                <a:cs typeface="Arial"/>
              </a:rPr>
              <a:t>tor</a:t>
            </a:r>
            <a:r>
              <a:rPr spc="-30" dirty="0">
                <a:solidFill>
                  <a:srgbClr val="B13F9A"/>
                </a:solidFill>
                <a:latin typeface="Arial"/>
                <a:cs typeface="Arial"/>
              </a:rPr>
              <a:t> </a:t>
            </a:r>
            <a:r>
              <a:rPr dirty="0">
                <a:solidFill>
                  <a:srgbClr val="B13F9A"/>
                </a:solidFill>
                <a:latin typeface="Arial"/>
                <a:cs typeface="Arial"/>
              </a:rPr>
              <a:t>Control</a:t>
            </a:r>
            <a:r>
              <a:rPr spc="-25" dirty="0">
                <a:solidFill>
                  <a:srgbClr val="B13F9A"/>
                </a:solidFill>
                <a:latin typeface="Arial"/>
                <a:cs typeface="Arial"/>
              </a:rPr>
              <a:t> </a:t>
            </a:r>
            <a:r>
              <a:rPr dirty="0">
                <a:solidFill>
                  <a:srgbClr val="B13F9A"/>
                </a:solidFill>
                <a:latin typeface="Arial"/>
                <a:cs typeface="Arial"/>
              </a:rPr>
              <a:t>Unit</a:t>
            </a:r>
            <a:r>
              <a:rPr spc="-15" dirty="0">
                <a:solidFill>
                  <a:srgbClr val="B13F9A"/>
                </a:solidFill>
                <a:latin typeface="Arial"/>
                <a:cs typeface="Arial"/>
              </a:rPr>
              <a:t> </a:t>
            </a:r>
            <a:r>
              <a:rPr dirty="0">
                <a:solidFill>
                  <a:srgbClr val="B13F9A"/>
                </a:solidFill>
                <a:latin typeface="Arial"/>
                <a:cs typeface="Arial"/>
              </a:rPr>
              <a:t>s</a:t>
            </a:r>
            <a:r>
              <a:rPr spc="5" dirty="0">
                <a:solidFill>
                  <a:srgbClr val="B13F9A"/>
                </a:solidFill>
                <a:latin typeface="Arial"/>
                <a:cs typeface="Arial"/>
              </a:rPr>
              <a:t>e</a:t>
            </a:r>
            <a:r>
              <a:rPr dirty="0">
                <a:solidFill>
                  <a:srgbClr val="B13F9A"/>
                </a:solidFill>
                <a:latin typeface="Arial"/>
                <a:cs typeface="Arial"/>
              </a:rPr>
              <a:t>rvices</a:t>
            </a:r>
            <a:r>
              <a:rPr lang="en-US" dirty="0">
                <a:solidFill>
                  <a:srgbClr val="B13F9A"/>
                </a:solidFill>
                <a:latin typeface="Arial"/>
                <a:cs typeface="Arial"/>
              </a:rPr>
              <a:t> (Integrated Pest Management)</a:t>
            </a:r>
            <a:endParaRPr dirty="0">
              <a:solidFill>
                <a:srgbClr val="B13F9A"/>
              </a:solidFill>
              <a:latin typeface="Arial"/>
              <a:cs typeface="Arial"/>
            </a:endParaRPr>
          </a:p>
          <a:p>
            <a:pPr marL="469900" lvl="1" indent="-182880">
              <a:spcBef>
                <a:spcPts val="480"/>
              </a:spcBef>
              <a:buClr>
                <a:srgbClr val="92A199"/>
              </a:buClr>
              <a:buSzPct val="85000"/>
              <a:buFont typeface="Arial"/>
              <a:buChar char="•"/>
              <a:tabLst>
                <a:tab pos="470534" algn="l"/>
              </a:tabLst>
              <a:defRPr/>
            </a:pPr>
            <a:r>
              <a:rPr dirty="0">
                <a:solidFill>
                  <a:srgbClr val="B13F9A"/>
                </a:solidFill>
                <a:latin typeface="Arial"/>
                <a:cs typeface="Arial"/>
              </a:rPr>
              <a:t>Energy</a:t>
            </a:r>
            <a:r>
              <a:rPr spc="-130" dirty="0">
                <a:solidFill>
                  <a:srgbClr val="B13F9A"/>
                </a:solidFill>
                <a:latin typeface="Arial"/>
                <a:cs typeface="Arial"/>
              </a:rPr>
              <a:t> </a:t>
            </a:r>
            <a:r>
              <a:rPr dirty="0">
                <a:solidFill>
                  <a:srgbClr val="B13F9A"/>
                </a:solidFill>
                <a:latin typeface="Arial"/>
                <a:cs typeface="Arial"/>
              </a:rPr>
              <a:t>Audit</a:t>
            </a:r>
            <a:r>
              <a:rPr spc="-10" dirty="0">
                <a:solidFill>
                  <a:srgbClr val="B13F9A"/>
                </a:solidFill>
                <a:latin typeface="Arial"/>
                <a:cs typeface="Arial"/>
              </a:rPr>
              <a:t> </a:t>
            </a:r>
            <a:r>
              <a:rPr dirty="0">
                <a:solidFill>
                  <a:srgbClr val="B13F9A"/>
                </a:solidFill>
                <a:latin typeface="Arial"/>
                <a:cs typeface="Arial"/>
              </a:rPr>
              <a:t>and</a:t>
            </a:r>
            <a:r>
              <a:rPr spc="-15" dirty="0">
                <a:solidFill>
                  <a:srgbClr val="B13F9A"/>
                </a:solidFill>
                <a:latin typeface="Arial"/>
                <a:cs typeface="Arial"/>
              </a:rPr>
              <a:t> </a:t>
            </a:r>
            <a:r>
              <a:rPr spc="-35" dirty="0">
                <a:solidFill>
                  <a:srgbClr val="B13F9A"/>
                </a:solidFill>
                <a:latin typeface="Arial"/>
                <a:cs typeface="Arial"/>
              </a:rPr>
              <a:t>W</a:t>
            </a:r>
            <a:r>
              <a:rPr dirty="0">
                <a:solidFill>
                  <a:srgbClr val="B13F9A"/>
                </a:solidFill>
                <a:latin typeface="Arial"/>
                <a:cs typeface="Arial"/>
              </a:rPr>
              <a:t>eatheriza</a:t>
            </a:r>
            <a:r>
              <a:rPr spc="-10" dirty="0">
                <a:solidFill>
                  <a:srgbClr val="B13F9A"/>
                </a:solidFill>
                <a:latin typeface="Arial"/>
                <a:cs typeface="Arial"/>
              </a:rPr>
              <a:t>t</a:t>
            </a:r>
            <a:r>
              <a:rPr dirty="0">
                <a:solidFill>
                  <a:srgbClr val="B13F9A"/>
                </a:solidFill>
                <a:latin typeface="Arial"/>
                <a:cs typeface="Arial"/>
              </a:rPr>
              <a:t>ion</a:t>
            </a:r>
          </a:p>
          <a:p>
            <a:pPr marL="195580" indent="-182880">
              <a:buClr>
                <a:srgbClr val="92A199"/>
              </a:buClr>
              <a:buSzPct val="85416"/>
              <a:buFont typeface="Arial"/>
              <a:buChar char="•"/>
              <a:tabLst>
                <a:tab pos="195580" algn="l"/>
              </a:tabLst>
              <a:defRPr/>
            </a:pPr>
            <a:endParaRPr lang="en-US" b="1" dirty="0">
              <a:solidFill>
                <a:srgbClr val="292934"/>
              </a:solidFill>
              <a:latin typeface="Arial"/>
              <a:cs typeface="Arial"/>
            </a:endParaRPr>
          </a:p>
          <a:p>
            <a:pPr marL="12700">
              <a:buClr>
                <a:srgbClr val="92A199"/>
              </a:buClr>
              <a:buSzPct val="85416"/>
              <a:tabLst>
                <a:tab pos="195580" algn="l"/>
              </a:tabLst>
              <a:defRPr/>
            </a:pPr>
            <a:r>
              <a:rPr lang="en-US" sz="2400" dirty="0">
                <a:solidFill>
                  <a:srgbClr val="292934"/>
                </a:solidFill>
                <a:latin typeface="Arial"/>
                <a:cs typeface="Arial"/>
              </a:rPr>
              <a:t>2. </a:t>
            </a:r>
            <a:r>
              <a:rPr sz="2400" dirty="0">
                <a:solidFill>
                  <a:srgbClr val="292934"/>
                </a:solidFill>
                <a:latin typeface="Arial"/>
                <a:cs typeface="Arial"/>
              </a:rPr>
              <a:t>H</a:t>
            </a:r>
            <a:r>
              <a:rPr sz="2400" spc="-10" dirty="0">
                <a:solidFill>
                  <a:srgbClr val="292934"/>
                </a:solidFill>
                <a:latin typeface="Arial"/>
                <a:cs typeface="Arial"/>
              </a:rPr>
              <a:t>e</a:t>
            </a:r>
            <a:r>
              <a:rPr sz="2400" dirty="0">
                <a:solidFill>
                  <a:srgbClr val="292934"/>
                </a:solidFill>
                <a:latin typeface="Arial"/>
                <a:cs typeface="Arial"/>
              </a:rPr>
              <a:t>lp</a:t>
            </a:r>
            <a:r>
              <a:rPr sz="2400" spc="15" dirty="0">
                <a:solidFill>
                  <a:srgbClr val="292934"/>
                </a:solidFill>
                <a:latin typeface="Arial"/>
                <a:cs typeface="Arial"/>
              </a:rPr>
              <a:t> </a:t>
            </a:r>
            <a:r>
              <a:rPr sz="2400" dirty="0">
                <a:solidFill>
                  <a:srgbClr val="292934"/>
                </a:solidFill>
                <a:latin typeface="Arial"/>
                <a:cs typeface="Arial"/>
              </a:rPr>
              <a:t>Fami</a:t>
            </a:r>
            <a:r>
              <a:rPr sz="2400" spc="-10" dirty="0">
                <a:solidFill>
                  <a:srgbClr val="292934"/>
                </a:solidFill>
                <a:latin typeface="Arial"/>
                <a:cs typeface="Arial"/>
              </a:rPr>
              <a:t>l</a:t>
            </a:r>
            <a:r>
              <a:rPr sz="2400" dirty="0">
                <a:solidFill>
                  <a:srgbClr val="292934"/>
                </a:solidFill>
                <a:latin typeface="Arial"/>
                <a:cs typeface="Arial"/>
              </a:rPr>
              <a:t>i</a:t>
            </a:r>
            <a:r>
              <a:rPr sz="2400" spc="-10" dirty="0">
                <a:solidFill>
                  <a:srgbClr val="292934"/>
                </a:solidFill>
                <a:latin typeface="Arial"/>
                <a:cs typeface="Arial"/>
              </a:rPr>
              <a:t>e</a:t>
            </a:r>
            <a:r>
              <a:rPr sz="2400" dirty="0">
                <a:solidFill>
                  <a:srgbClr val="292934"/>
                </a:solidFill>
                <a:latin typeface="Arial"/>
                <a:cs typeface="Arial"/>
              </a:rPr>
              <a:t>s</a:t>
            </a:r>
            <a:r>
              <a:rPr sz="2400" spc="25" dirty="0">
                <a:solidFill>
                  <a:srgbClr val="292934"/>
                </a:solidFill>
                <a:latin typeface="Arial"/>
                <a:cs typeface="Arial"/>
              </a:rPr>
              <a:t> </a:t>
            </a:r>
            <a:r>
              <a:rPr sz="2400" dirty="0">
                <a:solidFill>
                  <a:srgbClr val="292934"/>
                </a:solidFill>
                <a:latin typeface="Arial"/>
                <a:cs typeface="Arial"/>
              </a:rPr>
              <a:t>E</a:t>
            </a:r>
            <a:r>
              <a:rPr sz="2400" spc="-10" dirty="0">
                <a:solidFill>
                  <a:srgbClr val="292934"/>
                </a:solidFill>
                <a:latin typeface="Arial"/>
                <a:cs typeface="Arial"/>
              </a:rPr>
              <a:t>n</a:t>
            </a:r>
            <a:r>
              <a:rPr sz="2400" dirty="0">
                <a:solidFill>
                  <a:srgbClr val="292934"/>
                </a:solidFill>
                <a:latin typeface="Arial"/>
                <a:cs typeface="Arial"/>
              </a:rPr>
              <a:t>ga</a:t>
            </a:r>
            <a:r>
              <a:rPr sz="2400" spc="-10" dirty="0">
                <a:solidFill>
                  <a:srgbClr val="292934"/>
                </a:solidFill>
                <a:latin typeface="Arial"/>
                <a:cs typeface="Arial"/>
              </a:rPr>
              <a:t>g</a:t>
            </a:r>
            <a:r>
              <a:rPr sz="2400" dirty="0">
                <a:solidFill>
                  <a:srgbClr val="292934"/>
                </a:solidFill>
                <a:latin typeface="Arial"/>
                <a:cs typeface="Arial"/>
              </a:rPr>
              <a:t>e</a:t>
            </a:r>
            <a:r>
              <a:rPr sz="2400" spc="20" dirty="0">
                <a:solidFill>
                  <a:srgbClr val="292934"/>
                </a:solidFill>
                <a:latin typeface="Arial"/>
                <a:cs typeface="Arial"/>
              </a:rPr>
              <a:t> </a:t>
            </a:r>
            <a:r>
              <a:rPr sz="2400" dirty="0">
                <a:solidFill>
                  <a:srgbClr val="292934"/>
                </a:solidFill>
                <a:latin typeface="Arial"/>
                <a:cs typeface="Arial"/>
              </a:rPr>
              <a:t>in</a:t>
            </a:r>
            <a:r>
              <a:rPr sz="2400" spc="-10" dirty="0">
                <a:solidFill>
                  <a:srgbClr val="292934"/>
                </a:solidFill>
                <a:latin typeface="Arial"/>
                <a:cs typeface="Arial"/>
              </a:rPr>
              <a:t> </a:t>
            </a:r>
            <a:r>
              <a:rPr sz="2400" dirty="0">
                <a:solidFill>
                  <a:srgbClr val="292934"/>
                </a:solidFill>
                <a:latin typeface="Arial"/>
                <a:cs typeface="Arial"/>
              </a:rPr>
              <a:t>Hea</a:t>
            </a:r>
            <a:r>
              <a:rPr sz="2400" spc="-10" dirty="0">
                <a:solidFill>
                  <a:srgbClr val="292934"/>
                </a:solidFill>
                <a:latin typeface="Arial"/>
                <a:cs typeface="Arial"/>
              </a:rPr>
              <a:t>l</a:t>
            </a:r>
            <a:r>
              <a:rPr sz="2400" dirty="0">
                <a:solidFill>
                  <a:srgbClr val="292934"/>
                </a:solidFill>
                <a:latin typeface="Arial"/>
                <a:cs typeface="Arial"/>
              </a:rPr>
              <a:t>thier</a:t>
            </a:r>
            <a:r>
              <a:rPr sz="2400" spc="25" dirty="0">
                <a:solidFill>
                  <a:srgbClr val="292934"/>
                </a:solidFill>
                <a:latin typeface="Arial"/>
                <a:cs typeface="Arial"/>
              </a:rPr>
              <a:t> </a:t>
            </a:r>
            <a:r>
              <a:rPr sz="2400" dirty="0">
                <a:solidFill>
                  <a:srgbClr val="292934"/>
                </a:solidFill>
                <a:latin typeface="Arial"/>
                <a:cs typeface="Arial"/>
              </a:rPr>
              <a:t>B</a:t>
            </a:r>
            <a:r>
              <a:rPr sz="2400" spc="-10" dirty="0">
                <a:solidFill>
                  <a:srgbClr val="292934"/>
                </a:solidFill>
                <a:latin typeface="Arial"/>
                <a:cs typeface="Arial"/>
              </a:rPr>
              <a:t>e</a:t>
            </a:r>
            <a:r>
              <a:rPr sz="2400" dirty="0">
                <a:solidFill>
                  <a:srgbClr val="292934"/>
                </a:solidFill>
                <a:latin typeface="Arial"/>
                <a:cs typeface="Arial"/>
              </a:rPr>
              <a:t>hav</a:t>
            </a:r>
            <a:r>
              <a:rPr sz="2400" spc="-10" dirty="0">
                <a:solidFill>
                  <a:srgbClr val="292934"/>
                </a:solidFill>
                <a:latin typeface="Arial"/>
                <a:cs typeface="Arial"/>
              </a:rPr>
              <a:t>i</a:t>
            </a:r>
            <a:r>
              <a:rPr sz="2400" dirty="0">
                <a:solidFill>
                  <a:srgbClr val="292934"/>
                </a:solidFill>
                <a:latin typeface="Arial"/>
                <a:cs typeface="Arial"/>
              </a:rPr>
              <a:t>or</a:t>
            </a:r>
            <a:endParaRPr sz="2400" dirty="0">
              <a:solidFill>
                <a:prstClr val="black"/>
              </a:solidFill>
              <a:latin typeface="Arial"/>
              <a:cs typeface="Arial"/>
            </a:endParaRPr>
          </a:p>
          <a:p>
            <a:pPr marL="469900" lvl="1" indent="-182880">
              <a:spcBef>
                <a:spcPts val="484"/>
              </a:spcBef>
              <a:buClr>
                <a:srgbClr val="92A199"/>
              </a:buClr>
              <a:buSzPct val="85000"/>
              <a:buFont typeface="Arial"/>
              <a:buChar char="•"/>
              <a:tabLst>
                <a:tab pos="470534" algn="l"/>
                <a:tab pos="5353685" algn="l"/>
              </a:tabLst>
              <a:defRPr/>
            </a:pPr>
            <a:r>
              <a:rPr dirty="0">
                <a:solidFill>
                  <a:srgbClr val="B13F9A"/>
                </a:solidFill>
                <a:latin typeface="Arial"/>
                <a:cs typeface="Arial"/>
              </a:rPr>
              <a:t>Per</a:t>
            </a:r>
            <a:r>
              <a:rPr spc="5" dirty="0">
                <a:solidFill>
                  <a:srgbClr val="B13F9A"/>
                </a:solidFill>
                <a:latin typeface="Arial"/>
                <a:cs typeface="Arial"/>
              </a:rPr>
              <a:t>s</a:t>
            </a:r>
            <a:r>
              <a:rPr dirty="0">
                <a:solidFill>
                  <a:srgbClr val="B13F9A"/>
                </a:solidFill>
                <a:latin typeface="Arial"/>
                <a:cs typeface="Arial"/>
              </a:rPr>
              <a:t>onali</a:t>
            </a:r>
            <a:r>
              <a:rPr spc="5" dirty="0">
                <a:solidFill>
                  <a:srgbClr val="B13F9A"/>
                </a:solidFill>
                <a:latin typeface="Arial"/>
                <a:cs typeface="Arial"/>
              </a:rPr>
              <a:t>z</a:t>
            </a:r>
            <a:r>
              <a:rPr dirty="0">
                <a:solidFill>
                  <a:srgbClr val="B13F9A"/>
                </a:solidFill>
                <a:latin typeface="Arial"/>
                <a:cs typeface="Arial"/>
              </a:rPr>
              <a:t>ed</a:t>
            </a:r>
            <a:r>
              <a:rPr spc="-40" dirty="0">
                <a:solidFill>
                  <a:srgbClr val="B13F9A"/>
                </a:solidFill>
                <a:latin typeface="Arial"/>
                <a:cs typeface="Arial"/>
              </a:rPr>
              <a:t> </a:t>
            </a:r>
            <a:r>
              <a:rPr dirty="0">
                <a:solidFill>
                  <a:srgbClr val="B13F9A"/>
                </a:solidFill>
                <a:latin typeface="Arial"/>
                <a:cs typeface="Arial"/>
              </a:rPr>
              <a:t>En</a:t>
            </a:r>
            <a:r>
              <a:rPr spc="-10" dirty="0">
                <a:solidFill>
                  <a:srgbClr val="B13F9A"/>
                </a:solidFill>
                <a:latin typeface="Arial"/>
                <a:cs typeface="Arial"/>
              </a:rPr>
              <a:t>v</a:t>
            </a:r>
            <a:r>
              <a:rPr dirty="0">
                <a:solidFill>
                  <a:srgbClr val="B13F9A"/>
                </a:solidFill>
                <a:latin typeface="Arial"/>
                <a:cs typeface="Arial"/>
              </a:rPr>
              <a:t>iro</a:t>
            </a:r>
            <a:r>
              <a:rPr spc="5" dirty="0">
                <a:solidFill>
                  <a:srgbClr val="B13F9A"/>
                </a:solidFill>
                <a:latin typeface="Arial"/>
                <a:cs typeface="Arial"/>
              </a:rPr>
              <a:t>n</a:t>
            </a:r>
            <a:r>
              <a:rPr dirty="0">
                <a:solidFill>
                  <a:srgbClr val="B13F9A"/>
                </a:solidFill>
                <a:latin typeface="Arial"/>
                <a:cs typeface="Arial"/>
              </a:rPr>
              <a:t>mental</a:t>
            </a:r>
            <a:r>
              <a:rPr spc="-130" dirty="0">
                <a:solidFill>
                  <a:srgbClr val="B13F9A"/>
                </a:solidFill>
                <a:latin typeface="Arial"/>
                <a:cs typeface="Arial"/>
              </a:rPr>
              <a:t> </a:t>
            </a:r>
            <a:r>
              <a:rPr dirty="0">
                <a:solidFill>
                  <a:srgbClr val="B13F9A"/>
                </a:solidFill>
                <a:latin typeface="Arial"/>
                <a:cs typeface="Arial"/>
              </a:rPr>
              <a:t>Action</a:t>
            </a:r>
            <a:r>
              <a:rPr spc="-20" dirty="0">
                <a:solidFill>
                  <a:srgbClr val="B13F9A"/>
                </a:solidFill>
                <a:latin typeface="Arial"/>
                <a:cs typeface="Arial"/>
              </a:rPr>
              <a:t> </a:t>
            </a:r>
            <a:r>
              <a:rPr dirty="0">
                <a:solidFill>
                  <a:srgbClr val="B13F9A"/>
                </a:solidFill>
                <a:latin typeface="Arial"/>
                <a:cs typeface="Arial"/>
              </a:rPr>
              <a:t>Plan</a:t>
            </a:r>
            <a:r>
              <a:rPr spc="-10" dirty="0">
                <a:solidFill>
                  <a:srgbClr val="B13F9A"/>
                </a:solidFill>
                <a:latin typeface="Arial"/>
                <a:cs typeface="Arial"/>
              </a:rPr>
              <a:t> </a:t>
            </a:r>
            <a:r>
              <a:rPr dirty="0">
                <a:solidFill>
                  <a:srgbClr val="B13F9A"/>
                </a:solidFill>
                <a:latin typeface="Arial"/>
                <a:cs typeface="Arial"/>
              </a:rPr>
              <a:t>&amp;</a:t>
            </a:r>
            <a:r>
              <a:rPr lang="en-US" dirty="0">
                <a:solidFill>
                  <a:srgbClr val="B13F9A"/>
                </a:solidFill>
                <a:latin typeface="Arial"/>
                <a:cs typeface="Arial"/>
              </a:rPr>
              <a:t> </a:t>
            </a:r>
            <a:r>
              <a:rPr dirty="0">
                <a:solidFill>
                  <a:srgbClr val="B13F9A"/>
                </a:solidFill>
                <a:latin typeface="Arial"/>
                <a:cs typeface="Arial"/>
              </a:rPr>
              <a:t>Moti</a:t>
            </a:r>
            <a:r>
              <a:rPr spc="-15" dirty="0">
                <a:solidFill>
                  <a:srgbClr val="B13F9A"/>
                </a:solidFill>
                <a:latin typeface="Arial"/>
                <a:cs typeface="Arial"/>
              </a:rPr>
              <a:t>v</a:t>
            </a:r>
            <a:r>
              <a:rPr dirty="0">
                <a:solidFill>
                  <a:srgbClr val="B13F9A"/>
                </a:solidFill>
                <a:latin typeface="Arial"/>
                <a:cs typeface="Arial"/>
              </a:rPr>
              <a:t>ational </a:t>
            </a:r>
            <a:r>
              <a:rPr spc="-10" dirty="0">
                <a:solidFill>
                  <a:srgbClr val="B13F9A"/>
                </a:solidFill>
                <a:latin typeface="Arial"/>
                <a:cs typeface="Arial"/>
              </a:rPr>
              <a:t>I</a:t>
            </a:r>
            <a:r>
              <a:rPr dirty="0">
                <a:solidFill>
                  <a:srgbClr val="B13F9A"/>
                </a:solidFill>
                <a:latin typeface="Arial"/>
                <a:cs typeface="Arial"/>
              </a:rPr>
              <a:t>nterviews</a:t>
            </a:r>
          </a:p>
          <a:p>
            <a:pPr marL="469900" lvl="1" indent="-182880">
              <a:spcBef>
                <a:spcPts val="480"/>
              </a:spcBef>
              <a:buClr>
                <a:srgbClr val="92A199"/>
              </a:buClr>
              <a:buSzPct val="85000"/>
              <a:buFont typeface="Arial"/>
              <a:buChar char="•"/>
              <a:tabLst>
                <a:tab pos="470534" algn="l"/>
              </a:tabLst>
              <a:defRPr/>
            </a:pPr>
            <a:r>
              <a:rPr lang="en-US" dirty="0">
                <a:solidFill>
                  <a:srgbClr val="B13F9A"/>
                </a:solidFill>
                <a:latin typeface="Arial"/>
                <a:cs typeface="Arial"/>
              </a:rPr>
              <a:t>Issues include: c</a:t>
            </a:r>
            <a:r>
              <a:rPr dirty="0">
                <a:solidFill>
                  <a:srgbClr val="B13F9A"/>
                </a:solidFill>
                <a:latin typeface="Arial"/>
                <a:cs typeface="Arial"/>
              </a:rPr>
              <a:t>lut</a:t>
            </a:r>
            <a:r>
              <a:rPr spc="-10" dirty="0">
                <a:solidFill>
                  <a:srgbClr val="B13F9A"/>
                </a:solidFill>
                <a:latin typeface="Arial"/>
                <a:cs typeface="Arial"/>
              </a:rPr>
              <a:t>t</a:t>
            </a:r>
            <a:r>
              <a:rPr dirty="0">
                <a:solidFill>
                  <a:srgbClr val="B13F9A"/>
                </a:solidFill>
                <a:latin typeface="Arial"/>
                <a:cs typeface="Arial"/>
              </a:rPr>
              <a:t>e</a:t>
            </a:r>
            <a:r>
              <a:rPr spc="-105" dirty="0">
                <a:solidFill>
                  <a:srgbClr val="B13F9A"/>
                </a:solidFill>
                <a:latin typeface="Arial"/>
                <a:cs typeface="Arial"/>
              </a:rPr>
              <a:t>r</a:t>
            </a:r>
            <a:r>
              <a:rPr dirty="0">
                <a:solidFill>
                  <a:srgbClr val="B13F9A"/>
                </a:solidFill>
                <a:latin typeface="Arial"/>
                <a:cs typeface="Arial"/>
              </a:rPr>
              <a:t>,</a:t>
            </a:r>
            <a:r>
              <a:rPr spc="-35" dirty="0">
                <a:solidFill>
                  <a:srgbClr val="B13F9A"/>
                </a:solidFill>
                <a:latin typeface="Arial"/>
                <a:cs typeface="Arial"/>
              </a:rPr>
              <a:t> </a:t>
            </a:r>
            <a:r>
              <a:rPr dirty="0">
                <a:solidFill>
                  <a:srgbClr val="B13F9A"/>
                </a:solidFill>
                <a:latin typeface="Arial"/>
                <a:cs typeface="Arial"/>
              </a:rPr>
              <a:t>tobacco</a:t>
            </a:r>
            <a:r>
              <a:rPr spc="-35" dirty="0">
                <a:solidFill>
                  <a:srgbClr val="B13F9A"/>
                </a:solidFill>
                <a:latin typeface="Arial"/>
                <a:cs typeface="Arial"/>
              </a:rPr>
              <a:t> </a:t>
            </a:r>
            <a:r>
              <a:rPr dirty="0">
                <a:solidFill>
                  <a:srgbClr val="B13F9A"/>
                </a:solidFill>
                <a:latin typeface="Arial"/>
                <a:cs typeface="Arial"/>
              </a:rPr>
              <a:t>smoke,</a:t>
            </a:r>
            <a:r>
              <a:rPr spc="-35" dirty="0">
                <a:solidFill>
                  <a:srgbClr val="B13F9A"/>
                </a:solidFill>
                <a:latin typeface="Arial"/>
                <a:cs typeface="Arial"/>
              </a:rPr>
              <a:t> </a:t>
            </a:r>
            <a:r>
              <a:rPr dirty="0">
                <a:solidFill>
                  <a:srgbClr val="B13F9A"/>
                </a:solidFill>
                <a:latin typeface="Arial"/>
                <a:cs typeface="Arial"/>
              </a:rPr>
              <a:t>stop</a:t>
            </a:r>
            <a:r>
              <a:rPr spc="-30" dirty="0">
                <a:solidFill>
                  <a:srgbClr val="B13F9A"/>
                </a:solidFill>
                <a:latin typeface="Arial"/>
                <a:cs typeface="Arial"/>
              </a:rPr>
              <a:t> </a:t>
            </a:r>
            <a:r>
              <a:rPr dirty="0">
                <a:solidFill>
                  <a:srgbClr val="B13F9A"/>
                </a:solidFill>
                <a:latin typeface="Arial"/>
                <a:cs typeface="Arial"/>
              </a:rPr>
              <a:t>use</a:t>
            </a:r>
            <a:r>
              <a:rPr spc="-15" dirty="0">
                <a:solidFill>
                  <a:srgbClr val="B13F9A"/>
                </a:solidFill>
                <a:latin typeface="Arial"/>
                <a:cs typeface="Arial"/>
              </a:rPr>
              <a:t> </a:t>
            </a:r>
            <a:r>
              <a:rPr lang="en-US" spc="-15" dirty="0">
                <a:solidFill>
                  <a:srgbClr val="B13F9A"/>
                </a:solidFill>
                <a:latin typeface="Arial"/>
                <a:cs typeface="Arial"/>
              </a:rPr>
              <a:t>of </a:t>
            </a:r>
            <a:r>
              <a:rPr dirty="0">
                <a:solidFill>
                  <a:srgbClr val="B13F9A"/>
                </a:solidFill>
                <a:latin typeface="Arial"/>
                <a:cs typeface="Arial"/>
              </a:rPr>
              <a:t>perfume</a:t>
            </a:r>
            <a:r>
              <a:rPr spc="-10" dirty="0">
                <a:solidFill>
                  <a:srgbClr val="B13F9A"/>
                </a:solidFill>
                <a:latin typeface="Arial"/>
                <a:cs typeface="Arial"/>
              </a:rPr>
              <a:t>s</a:t>
            </a:r>
            <a:r>
              <a:rPr dirty="0">
                <a:solidFill>
                  <a:srgbClr val="B13F9A"/>
                </a:solidFill>
                <a:latin typeface="Arial"/>
                <a:cs typeface="Arial"/>
              </a:rPr>
              <a:t>,</a:t>
            </a:r>
            <a:r>
              <a:rPr spc="-50" dirty="0">
                <a:solidFill>
                  <a:srgbClr val="B13F9A"/>
                </a:solidFill>
                <a:latin typeface="Arial"/>
                <a:cs typeface="Arial"/>
              </a:rPr>
              <a:t> </a:t>
            </a:r>
            <a:r>
              <a:rPr dirty="0">
                <a:solidFill>
                  <a:srgbClr val="B13F9A"/>
                </a:solidFill>
                <a:latin typeface="Arial"/>
                <a:cs typeface="Arial"/>
              </a:rPr>
              <a:t>candles,</a:t>
            </a:r>
            <a:r>
              <a:rPr spc="-35" dirty="0">
                <a:solidFill>
                  <a:srgbClr val="B13F9A"/>
                </a:solidFill>
                <a:latin typeface="Arial"/>
                <a:cs typeface="Arial"/>
              </a:rPr>
              <a:t> </a:t>
            </a:r>
            <a:r>
              <a:rPr dirty="0">
                <a:solidFill>
                  <a:srgbClr val="B13F9A"/>
                </a:solidFill>
                <a:latin typeface="Arial"/>
                <a:cs typeface="Arial"/>
              </a:rPr>
              <a:t>no</a:t>
            </a:r>
            <a:r>
              <a:rPr spc="-10" dirty="0">
                <a:solidFill>
                  <a:srgbClr val="B13F9A"/>
                </a:solidFill>
                <a:latin typeface="Arial"/>
                <a:cs typeface="Arial"/>
              </a:rPr>
              <a:t>x</a:t>
            </a:r>
            <a:r>
              <a:rPr dirty="0">
                <a:solidFill>
                  <a:srgbClr val="B13F9A"/>
                </a:solidFill>
                <a:latin typeface="Arial"/>
                <a:cs typeface="Arial"/>
              </a:rPr>
              <a:t>ious</a:t>
            </a:r>
            <a:r>
              <a:rPr lang="en-US" dirty="0">
                <a:solidFill>
                  <a:srgbClr val="B13F9A"/>
                </a:solidFill>
                <a:latin typeface="Arial"/>
                <a:cs typeface="Arial"/>
              </a:rPr>
              <a:t>  </a:t>
            </a:r>
            <a:r>
              <a:rPr dirty="0">
                <a:solidFill>
                  <a:srgbClr val="B13F9A"/>
                </a:solidFill>
                <a:latin typeface="Arial"/>
                <a:cs typeface="Arial"/>
              </a:rPr>
              <a:t>cleaning</a:t>
            </a:r>
            <a:r>
              <a:rPr spc="-15" dirty="0">
                <a:solidFill>
                  <a:srgbClr val="B13F9A"/>
                </a:solidFill>
                <a:latin typeface="Arial"/>
                <a:cs typeface="Arial"/>
              </a:rPr>
              <a:t> </a:t>
            </a:r>
            <a:r>
              <a:rPr dirty="0">
                <a:solidFill>
                  <a:srgbClr val="B13F9A"/>
                </a:solidFill>
                <a:latin typeface="Arial"/>
                <a:cs typeface="Arial"/>
              </a:rPr>
              <a:t>and</a:t>
            </a:r>
            <a:r>
              <a:rPr spc="-15" dirty="0">
                <a:solidFill>
                  <a:srgbClr val="B13F9A"/>
                </a:solidFill>
                <a:latin typeface="Arial"/>
                <a:cs typeface="Arial"/>
              </a:rPr>
              <a:t> </a:t>
            </a:r>
            <a:r>
              <a:rPr dirty="0">
                <a:solidFill>
                  <a:srgbClr val="B13F9A"/>
                </a:solidFill>
                <a:latin typeface="Arial"/>
                <a:cs typeface="Arial"/>
              </a:rPr>
              <a:t>pe</a:t>
            </a:r>
            <a:r>
              <a:rPr spc="5" dirty="0">
                <a:solidFill>
                  <a:srgbClr val="B13F9A"/>
                </a:solidFill>
                <a:latin typeface="Arial"/>
                <a:cs typeface="Arial"/>
              </a:rPr>
              <a:t>s</a:t>
            </a:r>
            <a:r>
              <a:rPr dirty="0">
                <a:solidFill>
                  <a:srgbClr val="B13F9A"/>
                </a:solidFill>
                <a:latin typeface="Arial"/>
                <a:cs typeface="Arial"/>
              </a:rPr>
              <a:t>t</a:t>
            </a:r>
            <a:r>
              <a:rPr spc="-35" dirty="0">
                <a:solidFill>
                  <a:srgbClr val="B13F9A"/>
                </a:solidFill>
                <a:latin typeface="Arial"/>
                <a:cs typeface="Arial"/>
              </a:rPr>
              <a:t> </a:t>
            </a:r>
            <a:r>
              <a:rPr dirty="0">
                <a:solidFill>
                  <a:srgbClr val="B13F9A"/>
                </a:solidFill>
                <a:latin typeface="Arial"/>
                <a:cs typeface="Arial"/>
              </a:rPr>
              <a:t>c</a:t>
            </a:r>
            <a:r>
              <a:rPr spc="5" dirty="0">
                <a:solidFill>
                  <a:srgbClr val="B13F9A"/>
                </a:solidFill>
                <a:latin typeface="Arial"/>
                <a:cs typeface="Arial"/>
              </a:rPr>
              <a:t>o</a:t>
            </a:r>
            <a:r>
              <a:rPr dirty="0">
                <a:solidFill>
                  <a:srgbClr val="B13F9A"/>
                </a:solidFill>
                <a:latin typeface="Arial"/>
                <a:cs typeface="Arial"/>
              </a:rPr>
              <a:t>ntrol</a:t>
            </a:r>
            <a:r>
              <a:rPr spc="-25" dirty="0">
                <a:solidFill>
                  <a:srgbClr val="B13F9A"/>
                </a:solidFill>
                <a:latin typeface="Arial"/>
                <a:cs typeface="Arial"/>
              </a:rPr>
              <a:t> </a:t>
            </a:r>
            <a:r>
              <a:rPr dirty="0">
                <a:solidFill>
                  <a:srgbClr val="B13F9A"/>
                </a:solidFill>
                <a:latin typeface="Arial"/>
                <a:cs typeface="Arial"/>
              </a:rPr>
              <a:t>s</a:t>
            </a:r>
            <a:r>
              <a:rPr spc="5" dirty="0">
                <a:solidFill>
                  <a:srgbClr val="B13F9A"/>
                </a:solidFill>
                <a:latin typeface="Arial"/>
                <a:cs typeface="Arial"/>
              </a:rPr>
              <a:t>u</a:t>
            </a:r>
            <a:r>
              <a:rPr dirty="0">
                <a:solidFill>
                  <a:srgbClr val="B13F9A"/>
                </a:solidFill>
                <a:latin typeface="Arial"/>
                <a:cs typeface="Arial"/>
              </a:rPr>
              <a:t>pplies</a:t>
            </a:r>
            <a:endParaRPr lang="en-US" dirty="0">
              <a:solidFill>
                <a:srgbClr val="B13F9A"/>
              </a:solidFill>
              <a:latin typeface="Arial"/>
              <a:cs typeface="Arial"/>
            </a:endParaRPr>
          </a:p>
          <a:p>
            <a:pPr marL="195580" indent="-182880">
              <a:buClr>
                <a:srgbClr val="92A199"/>
              </a:buClr>
              <a:buSzPct val="85416"/>
              <a:buFont typeface="Arial"/>
              <a:buChar char="•"/>
              <a:tabLst>
                <a:tab pos="195580" algn="l"/>
              </a:tabLst>
              <a:defRPr/>
            </a:pPr>
            <a:endParaRPr lang="en-US" sz="2000" b="1" dirty="0">
              <a:solidFill>
                <a:srgbClr val="292934"/>
              </a:solidFill>
              <a:latin typeface="Arial"/>
              <a:cs typeface="Arial"/>
            </a:endParaRPr>
          </a:p>
          <a:p>
            <a:pPr marL="12700">
              <a:buClr>
                <a:srgbClr val="92A199"/>
              </a:buClr>
              <a:buSzPct val="85416"/>
              <a:tabLst>
                <a:tab pos="195580" algn="l"/>
              </a:tabLst>
              <a:defRPr/>
            </a:pPr>
            <a:r>
              <a:rPr lang="en-US" sz="2400" dirty="0">
                <a:solidFill>
                  <a:srgbClr val="292934"/>
                </a:solidFill>
                <a:latin typeface="Arial"/>
                <a:cs typeface="Arial"/>
              </a:rPr>
              <a:t>3. Partner with Clinical Team</a:t>
            </a:r>
          </a:p>
          <a:p>
            <a:pPr marL="466344" lvl="1" indent="-182880">
              <a:buClr>
                <a:srgbClr val="92A199"/>
              </a:buClr>
              <a:buSzPct val="85416"/>
              <a:buFont typeface="Arial"/>
              <a:buChar char="•"/>
              <a:tabLst>
                <a:tab pos="195580" algn="l"/>
              </a:tabLst>
              <a:defRPr/>
            </a:pPr>
            <a:r>
              <a:rPr lang="en-US" dirty="0">
                <a:solidFill>
                  <a:srgbClr val="B13F9A"/>
                </a:solidFill>
                <a:latin typeface="Arial"/>
                <a:cs typeface="Arial"/>
              </a:rPr>
              <a:t>Biweekly calls for information sharing</a:t>
            </a:r>
          </a:p>
          <a:p>
            <a:pPr marL="466344" lvl="1" indent="-182880">
              <a:buClr>
                <a:srgbClr val="92A199"/>
              </a:buClr>
              <a:buSzPct val="85416"/>
              <a:buFont typeface="Arial"/>
              <a:buChar char="•"/>
              <a:tabLst>
                <a:tab pos="195580" algn="l"/>
              </a:tabLst>
              <a:defRPr/>
            </a:pPr>
            <a:r>
              <a:rPr lang="en-US" dirty="0">
                <a:solidFill>
                  <a:srgbClr val="B13F9A"/>
                </a:solidFill>
                <a:latin typeface="Arial"/>
                <a:cs typeface="Arial"/>
              </a:rPr>
              <a:t>Ensure  child and caregiver understand and use medication as prescribed</a:t>
            </a:r>
            <a:endParaRPr dirty="0">
              <a:solidFill>
                <a:srgbClr val="B13F9A"/>
              </a:solidFill>
              <a:latin typeface="Arial"/>
              <a:cs typeface="Arial"/>
            </a:endParaRPr>
          </a:p>
        </p:txBody>
      </p:sp>
      <p:sp>
        <p:nvSpPr>
          <p:cNvPr id="44035" name="Title 1"/>
          <p:cNvSpPr>
            <a:spLocks noGrp="1"/>
          </p:cNvSpPr>
          <p:nvPr>
            <p:ph type="title"/>
          </p:nvPr>
        </p:nvSpPr>
        <p:spPr>
          <a:xfrm>
            <a:off x="1752600" y="228601"/>
            <a:ext cx="7848600" cy="792163"/>
          </a:xfrm>
        </p:spPr>
        <p:txBody>
          <a:bodyPr>
            <a:normAutofit fontScale="90000"/>
          </a:bodyPr>
          <a:lstStyle/>
          <a:p>
            <a:pPr eaLnBrk="1" hangingPunct="1">
              <a:defRPr/>
            </a:pPr>
            <a:r>
              <a:rPr lang="en-US" sz="3600" i="1" dirty="0">
                <a:solidFill>
                  <a:schemeClr val="tx2"/>
                </a:solidFill>
              </a:rPr>
              <a:t>Healthy Homes Healthy Kids</a:t>
            </a:r>
            <a:r>
              <a:rPr lang="en-US" sz="3600" dirty="0">
                <a:solidFill>
                  <a:schemeClr val="tx2"/>
                </a:solidFill>
              </a:rPr>
              <a:t>: What We Do</a:t>
            </a:r>
          </a:p>
        </p:txBody>
      </p:sp>
    </p:spTree>
    <p:extLst>
      <p:ext uri="{BB962C8B-B14F-4D97-AF65-F5344CB8AC3E}">
        <p14:creationId xmlns:p14="http://schemas.microsoft.com/office/powerpoint/2010/main" val="1867273047"/>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3788" y="381000"/>
            <a:ext cx="8132762" cy="984250"/>
          </a:xfrm>
        </p:spPr>
        <p:txBody>
          <a:bodyPr rtlCol="0">
            <a:normAutofit fontScale="90000"/>
          </a:bodyPr>
          <a:lstStyle/>
          <a:p>
            <a:pPr eaLnBrk="1" fontAlgn="auto" hangingPunct="1">
              <a:spcAft>
                <a:spcPts val="0"/>
              </a:spcAft>
              <a:defRPr/>
            </a:pPr>
            <a:r>
              <a:rPr lang="en-US" sz="3100" i="1" dirty="0">
                <a:solidFill>
                  <a:schemeClr val="tx2"/>
                </a:solidFill>
              </a:rPr>
              <a:t>Healthy</a:t>
            </a:r>
            <a:r>
              <a:rPr lang="en-US" sz="3600" i="1" dirty="0">
                <a:solidFill>
                  <a:schemeClr val="tx2"/>
                </a:solidFill>
              </a:rPr>
              <a:t> Homes Healthy Kids </a:t>
            </a:r>
            <a:r>
              <a:rPr lang="en-US" sz="3600" dirty="0">
                <a:solidFill>
                  <a:schemeClr val="tx2"/>
                </a:solidFill>
              </a:rPr>
              <a:t/>
            </a:r>
            <a:br>
              <a:rPr lang="en-US" sz="3600" dirty="0">
                <a:solidFill>
                  <a:schemeClr val="tx2"/>
                </a:solidFill>
              </a:rPr>
            </a:br>
            <a:r>
              <a:rPr lang="en-US" sz="3100" dirty="0">
                <a:solidFill>
                  <a:schemeClr val="tx2"/>
                </a:solidFill>
              </a:rPr>
              <a:t>% of Properties with Health and Safety Hazards</a:t>
            </a:r>
          </a:p>
        </p:txBody>
      </p:sp>
      <p:graphicFrame>
        <p:nvGraphicFramePr>
          <p:cNvPr id="2050" name="Chart 2"/>
          <p:cNvGraphicFramePr>
            <a:graphicFrameLocks/>
          </p:cNvGraphicFramePr>
          <p:nvPr/>
        </p:nvGraphicFramePr>
        <p:xfrm>
          <a:off x="2438400" y="1828800"/>
          <a:ext cx="7162800" cy="4495800"/>
        </p:xfrm>
        <a:graphic>
          <a:graphicData uri="http://schemas.openxmlformats.org/presentationml/2006/ole">
            <mc:AlternateContent xmlns:mc="http://schemas.openxmlformats.org/markup-compatibility/2006">
              <mc:Choice xmlns:v="urn:schemas-microsoft-com:vml" Requires="v">
                <p:oleObj spid="_x0000_s8196" r:id="rId4" imgW="7163421" imgH="4499238" progId="Excel.Chart.8">
                  <p:embed/>
                </p:oleObj>
              </mc:Choice>
              <mc:Fallback>
                <p:oleObj r:id="rId4" imgW="7163421" imgH="4499238"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828800"/>
                        <a:ext cx="7162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2" name="TextBox 3"/>
          <p:cNvSpPr txBox="1">
            <a:spLocks noChangeArrowheads="1"/>
          </p:cNvSpPr>
          <p:nvPr/>
        </p:nvSpPr>
        <p:spPr bwMode="auto">
          <a:xfrm>
            <a:off x="6310313" y="6264275"/>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en-US">
                <a:solidFill>
                  <a:prstClr val="black"/>
                </a:solidFill>
                <a:latin typeface="Calibri" panose="020F0502020204030204" pitchFamily="34" charset="0"/>
              </a:rPr>
              <a:t>(January 2013 – December 2014)  N=160</a:t>
            </a:r>
          </a:p>
        </p:txBody>
      </p:sp>
      <p:pic>
        <p:nvPicPr>
          <p:cNvPr id="205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6400" y="1371601"/>
            <a:ext cx="7848600"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7535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Subtitle 5"/>
          <p:cNvSpPr>
            <a:spLocks noGrp="1"/>
          </p:cNvSpPr>
          <p:nvPr>
            <p:ph type="subTitle" idx="1"/>
          </p:nvPr>
        </p:nvSpPr>
        <p:spPr>
          <a:xfrm>
            <a:off x="342511" y="267167"/>
            <a:ext cx="6918901" cy="1655762"/>
          </a:xfrm>
        </p:spPr>
        <p:txBody>
          <a:bodyPr>
            <a:normAutofit fontScale="25000" lnSpcReduction="20000"/>
          </a:bodyPr>
          <a:lstStyle/>
          <a:p>
            <a:pPr algn="l"/>
            <a:r>
              <a:rPr lang="en-US" sz="10000" b="1" dirty="0" smtClean="0"/>
              <a:t>ACCME </a:t>
            </a:r>
            <a:r>
              <a:rPr lang="en-US" sz="10000" b="1" dirty="0"/>
              <a:t>Accreditation Statement</a:t>
            </a:r>
            <a:endParaRPr lang="en-US" sz="10000" dirty="0"/>
          </a:p>
          <a:p>
            <a:pPr algn="l"/>
            <a:r>
              <a:rPr lang="en-US" sz="10000" dirty="0"/>
              <a:t>The Children's Hospital of Philadelphia is accredited by the Accreditation Council for Continuing Medical Education (ACCME) to provide continuing education for physicians.</a:t>
            </a:r>
          </a:p>
          <a:p>
            <a:pPr algn="l"/>
            <a:r>
              <a:rPr lang="en-US" sz="10000" dirty="0"/>
              <a:t> </a:t>
            </a:r>
          </a:p>
          <a:p>
            <a:pPr algn="l"/>
            <a:r>
              <a:rPr lang="en-US" sz="10000" b="1" dirty="0"/>
              <a:t>AMA Credit Designation Statement</a:t>
            </a:r>
            <a:endParaRPr lang="en-US" sz="10000" dirty="0"/>
          </a:p>
          <a:p>
            <a:pPr algn="l"/>
            <a:r>
              <a:rPr lang="en-US" sz="10000" dirty="0"/>
              <a:t>The Children's Hospital of Philadelphia designates this live activity for a maximum 6.75 </a:t>
            </a:r>
            <a:r>
              <a:rPr lang="en-US" sz="10000" i="1" dirty="0"/>
              <a:t>AMA PRA Category 1 Credit(s)™.</a:t>
            </a:r>
            <a:r>
              <a:rPr lang="en-US" sz="10000" dirty="0"/>
              <a:t>  Physicians should claim only the credit commensurate with their participation in the activity.</a:t>
            </a:r>
          </a:p>
          <a:p>
            <a:pPr algn="l"/>
            <a:r>
              <a:rPr lang="en-US" sz="10000" dirty="0"/>
              <a:t> </a:t>
            </a:r>
          </a:p>
          <a:p>
            <a:pPr algn="l"/>
            <a:r>
              <a:rPr lang="en-US" sz="10000" b="1" dirty="0"/>
              <a:t>Nursing Accreditation</a:t>
            </a:r>
            <a:endParaRPr lang="en-US" sz="10000" dirty="0"/>
          </a:p>
          <a:p>
            <a:pPr algn="l"/>
            <a:r>
              <a:rPr lang="en-US" sz="10000" dirty="0"/>
              <a:t>This continuing nursing education activity was approved by the PA State Nurses Association, an accredited approver by the American Nurses Credentialing Center’s Commission on Accreditation.</a:t>
            </a:r>
          </a:p>
          <a:p>
            <a:endParaRPr lang="en-US" dirty="0" smtClean="0"/>
          </a:p>
        </p:txBody>
      </p:sp>
      <p:sp>
        <p:nvSpPr>
          <p:cNvPr id="7" name="Rectangle 6"/>
          <p:cNvSpPr/>
          <p:nvPr/>
        </p:nvSpPr>
        <p:spPr>
          <a:xfrm>
            <a:off x="8176263" y="599490"/>
            <a:ext cx="3375035" cy="1323439"/>
          </a:xfrm>
          <a:prstGeom prst="rect">
            <a:avLst/>
          </a:prstGeom>
          <a:ln>
            <a:solidFill>
              <a:schemeClr val="tx1"/>
            </a:solidFill>
          </a:ln>
        </p:spPr>
        <p:txBody>
          <a:bodyPr wrap="square">
            <a:spAutoFit/>
          </a:bodyPr>
          <a:lstStyle/>
          <a:p>
            <a:r>
              <a:rPr lang="en-US" sz="4000" dirty="0" smtClean="0"/>
              <a:t>Tweet with us!</a:t>
            </a:r>
          </a:p>
          <a:p>
            <a:r>
              <a:rPr lang="en-US" sz="4000" dirty="0" smtClean="0"/>
              <a:t>#PHLAsthma15</a:t>
            </a:r>
            <a:endParaRPr lang="en-US" sz="4000" dirty="0"/>
          </a:p>
        </p:txBody>
      </p:sp>
      <p:sp>
        <p:nvSpPr>
          <p:cNvPr id="8" name="Rectangle 7"/>
          <p:cNvSpPr/>
          <p:nvPr/>
        </p:nvSpPr>
        <p:spPr>
          <a:xfrm>
            <a:off x="7346318" y="3808667"/>
            <a:ext cx="4539933" cy="1323439"/>
          </a:xfrm>
          <a:prstGeom prst="rect">
            <a:avLst/>
          </a:prstGeom>
          <a:ln w="3175">
            <a:solidFill>
              <a:schemeClr val="tx1"/>
            </a:solidFill>
          </a:ln>
        </p:spPr>
        <p:txBody>
          <a:bodyPr wrap="square">
            <a:spAutoFit/>
          </a:bodyPr>
          <a:lstStyle/>
          <a:p>
            <a:r>
              <a:rPr lang="en-US" sz="4000" dirty="0" smtClean="0"/>
              <a:t>Wireless Information</a:t>
            </a:r>
          </a:p>
          <a:p>
            <a:r>
              <a:rPr lang="en-US" sz="4000" dirty="0" smtClean="0"/>
              <a:t>Network: chop-guest</a:t>
            </a:r>
            <a:endParaRPr lang="en-US" sz="4000" dirty="0"/>
          </a:p>
        </p:txBody>
      </p:sp>
    </p:spTree>
    <p:extLst>
      <p:ext uri="{BB962C8B-B14F-4D97-AF65-F5344CB8AC3E}">
        <p14:creationId xmlns:p14="http://schemas.microsoft.com/office/powerpoint/2010/main" val="4135016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4"/>
          <p:cNvSpPr>
            <a:spLocks noGrp="1"/>
          </p:cNvSpPr>
          <p:nvPr>
            <p:ph sz="half" idx="4294967295"/>
          </p:nvPr>
        </p:nvSpPr>
        <p:spPr>
          <a:xfrm>
            <a:off x="1746251" y="1527858"/>
            <a:ext cx="8434388" cy="5330142"/>
          </a:xfrm>
        </p:spPr>
        <p:txBody>
          <a:bodyPr/>
          <a:lstStyle/>
          <a:p>
            <a:pPr eaLnBrk="1" hangingPunct="1">
              <a:spcBef>
                <a:spcPts val="600"/>
              </a:spcBef>
              <a:spcAft>
                <a:spcPts val="1200"/>
              </a:spcAft>
              <a:buFont typeface="Arial" panose="020B0604020202020204" pitchFamily="34" charset="0"/>
              <a:buChar char="•"/>
              <a:defRPr/>
            </a:pPr>
            <a:r>
              <a:rPr lang="en-US" sz="2600" dirty="0"/>
              <a:t>CDC: Supports state asthma programs to coordinate asthma control services with Medicaid, healthcare systems, and community-based programs.</a:t>
            </a:r>
          </a:p>
          <a:p>
            <a:pPr eaLnBrk="1" hangingPunct="1">
              <a:spcBef>
                <a:spcPts val="600"/>
              </a:spcBef>
              <a:spcAft>
                <a:spcPts val="1200"/>
              </a:spcAft>
              <a:buFont typeface="Arial" panose="020B0604020202020204" pitchFamily="34" charset="0"/>
              <a:buChar char="•"/>
              <a:defRPr/>
            </a:pPr>
            <a:r>
              <a:rPr lang="en-US" sz="2600" dirty="0"/>
              <a:t>EPA: Continue efforts to establish sustainable funding for in-home asthma interventions.</a:t>
            </a:r>
          </a:p>
          <a:p>
            <a:pPr eaLnBrk="1" hangingPunct="1">
              <a:spcBef>
                <a:spcPts val="600"/>
              </a:spcBef>
              <a:spcAft>
                <a:spcPts val="1200"/>
              </a:spcAft>
              <a:buFont typeface="Arial" panose="020B0604020202020204" pitchFamily="34" charset="0"/>
              <a:buChar char="•"/>
              <a:defRPr/>
            </a:pPr>
            <a:r>
              <a:rPr lang="en-US" sz="2600" dirty="0"/>
              <a:t>HUD: Promote greater adoption of integrated pest management in low income multifamily housing.</a:t>
            </a:r>
          </a:p>
          <a:p>
            <a:pPr eaLnBrk="1" hangingPunct="1">
              <a:spcBef>
                <a:spcPts val="600"/>
              </a:spcBef>
              <a:spcAft>
                <a:spcPts val="1200"/>
              </a:spcAft>
              <a:buFont typeface="Arial" panose="020B0604020202020204" pitchFamily="34" charset="0"/>
              <a:buChar char="•"/>
              <a:defRPr/>
            </a:pPr>
            <a:r>
              <a:rPr lang="en-US" sz="2600" dirty="0"/>
              <a:t>National Heart Lung and Blood Institute: Conduct Evidence Review for 6 priority topics for potential update of NAEPP’s Expert Panel Report-3 (2007): Guidelines for the Diagnosis and Management of Asthma.</a:t>
            </a:r>
          </a:p>
          <a:p>
            <a:pPr eaLnBrk="1" hangingPunct="1">
              <a:spcBef>
                <a:spcPts val="600"/>
              </a:spcBef>
              <a:spcAft>
                <a:spcPts val="1200"/>
              </a:spcAft>
              <a:buFont typeface="Arial" panose="020B0604020202020204" pitchFamily="34" charset="0"/>
              <a:buChar char="•"/>
              <a:defRPr/>
            </a:pPr>
            <a:endParaRPr lang="en-US" sz="2600" dirty="0"/>
          </a:p>
          <a:p>
            <a:pPr marL="739775" lvl="1" indent="-225425" eaLnBrk="1" hangingPunct="1">
              <a:spcBef>
                <a:spcPct val="0"/>
              </a:spcBef>
              <a:buSzPct val="50000"/>
              <a:buNone/>
              <a:defRPr/>
            </a:pPr>
            <a:endParaRPr lang="en-US" sz="2000" dirty="0"/>
          </a:p>
        </p:txBody>
      </p:sp>
      <p:sp>
        <p:nvSpPr>
          <p:cNvPr id="7" name="TextBox 6"/>
          <p:cNvSpPr txBox="1"/>
          <p:nvPr/>
        </p:nvSpPr>
        <p:spPr>
          <a:xfrm>
            <a:off x="1676400" y="1"/>
            <a:ext cx="8839200" cy="1384995"/>
          </a:xfrm>
          <a:prstGeom prst="rect">
            <a:avLst/>
          </a:prstGeom>
          <a:noFill/>
        </p:spPr>
        <p:txBody>
          <a:bodyPr>
            <a:spAutoFit/>
          </a:bodyPr>
          <a:lstStyle/>
          <a:p>
            <a:pPr fontAlgn="base">
              <a:spcBef>
                <a:spcPct val="0"/>
              </a:spcBef>
              <a:spcAft>
                <a:spcPct val="0"/>
              </a:spcAft>
              <a:defRPr/>
            </a:pPr>
            <a:r>
              <a:rPr lang="en-US" sz="2800" dirty="0">
                <a:solidFill>
                  <a:prstClr val="black"/>
                </a:solidFill>
                <a:latin typeface="Arial" charset="0"/>
              </a:rPr>
              <a:t> </a:t>
            </a:r>
          </a:p>
          <a:p>
            <a:pPr algn="ctr" fontAlgn="base">
              <a:spcBef>
                <a:spcPct val="0"/>
              </a:spcBef>
              <a:spcAft>
                <a:spcPct val="0"/>
              </a:spcAft>
              <a:defRPr/>
            </a:pPr>
            <a:r>
              <a:rPr lang="en-US" sz="2800" dirty="0">
                <a:solidFill>
                  <a:prstClr val="black"/>
                </a:solidFill>
                <a:latin typeface="Arial" charset="0"/>
              </a:rPr>
              <a:t>Some ADAP Commitments from Principals’ Meeting (5/6/15) (Draft)</a:t>
            </a:r>
          </a:p>
        </p:txBody>
      </p:sp>
      <p:sp>
        <p:nvSpPr>
          <p:cNvPr id="10" name="Slide Number Placeholder 4"/>
          <p:cNvSpPr txBox="1">
            <a:spLocks/>
          </p:cNvSpPr>
          <p:nvPr/>
        </p:nvSpPr>
        <p:spPr>
          <a:xfrm>
            <a:off x="8077200" y="6356351"/>
            <a:ext cx="2133600" cy="365125"/>
          </a:xfrm>
          <a:prstGeom prst="rect">
            <a:avLst/>
          </a:prstGeom>
        </p:spPr>
        <p:txBody>
          <a:bodyPr anchor="ctr"/>
          <a:lstStyle/>
          <a:p>
            <a:pPr algn="r">
              <a:defRPr/>
            </a:pPr>
            <a:fld id="{5C4FD527-2EEC-484C-BC52-E01AE82C7290}" type="slidenum">
              <a:rPr lang="en-US" sz="1200">
                <a:solidFill>
                  <a:prstClr val="black">
                    <a:tint val="75000"/>
                  </a:prstClr>
                </a:solidFill>
              </a:rPr>
              <a:pPr algn="r">
                <a:defRPr/>
              </a:pPr>
              <a:t>20</a:t>
            </a:fld>
            <a:endParaRPr lang="en-US" sz="1200" dirty="0">
              <a:solidFill>
                <a:prstClr val="black">
                  <a:tint val="75000"/>
                </a:prstClr>
              </a:solidFill>
            </a:endParaRPr>
          </a:p>
        </p:txBody>
      </p:sp>
    </p:spTree>
    <p:extLst>
      <p:ext uri="{BB962C8B-B14F-4D97-AF65-F5344CB8AC3E}">
        <p14:creationId xmlns:p14="http://schemas.microsoft.com/office/powerpoint/2010/main" val="3870485743"/>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mold.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04800"/>
            <a:ext cx="45720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1994008"/>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C:\Users\palak.ravalnelson\AppData\Local\Microsoft\Windows\Temporary Internet Files\Content.IE5\34TZW766\photo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066800"/>
            <a:ext cx="6477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423966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leak.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457201"/>
            <a:ext cx="4465638" cy="598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2711170"/>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palak.ravalnelson\AppData\Local\Microsoft\Windows\Temporary Internet Files\Content.IE5\4X9BYJFI\imag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838200"/>
            <a:ext cx="61722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097559"/>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palak.ravalnelson\AppData\Local\Microsoft\Windows\Temporary Internet Files\Content.IE5\AMMOVISL\image[8].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1" y="762000"/>
            <a:ext cx="39846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7166582"/>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palak.ravalnelson\AppData\Local\Microsoft\Windows\Temporary Internet Files\Content.IE5\8E93TVNF\image[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609600"/>
            <a:ext cx="3932238" cy="526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4835184"/>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2438401" y="468313"/>
            <a:ext cx="7686675" cy="862012"/>
          </a:xfrm>
        </p:spPr>
        <p:txBody>
          <a:bodyPr>
            <a:normAutofit fontScale="90000"/>
          </a:bodyPr>
          <a:lstStyle/>
          <a:p>
            <a:pPr eaLnBrk="1" hangingPunct="1">
              <a:defRPr/>
            </a:pPr>
            <a:r>
              <a:rPr lang="en-US" sz="3600" dirty="0">
                <a:solidFill>
                  <a:schemeClr val="tx2"/>
                </a:solidFill>
              </a:rPr>
              <a:t>Average Cost Per Unit of Healthy Homes Healthy Kids Intervention</a:t>
            </a:r>
          </a:p>
        </p:txBody>
      </p:sp>
      <p:sp>
        <p:nvSpPr>
          <p:cNvPr id="23555" name="Rectangle 3"/>
          <p:cNvSpPr>
            <a:spLocks noChangeArrowheads="1"/>
          </p:cNvSpPr>
          <p:nvPr/>
        </p:nvSpPr>
        <p:spPr bwMode="auto">
          <a:xfrm>
            <a:off x="4518026" y="37459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en-US" altLang="en-US">
              <a:solidFill>
                <a:prstClr val="black"/>
              </a:solidFill>
            </a:endParaRPr>
          </a:p>
        </p:txBody>
      </p:sp>
      <p:graphicFrame>
        <p:nvGraphicFramePr>
          <p:cNvPr id="7" name="Table 6"/>
          <p:cNvGraphicFramePr>
            <a:graphicFrameLocks noGrp="1"/>
          </p:cNvGraphicFramePr>
          <p:nvPr/>
        </p:nvGraphicFramePr>
        <p:xfrm>
          <a:off x="1676400" y="1524000"/>
          <a:ext cx="7620000" cy="4540311"/>
        </p:xfrm>
        <a:graphic>
          <a:graphicData uri="http://schemas.openxmlformats.org/drawingml/2006/table">
            <a:tbl>
              <a:tblPr firstRow="1" firstCol="1" bandRow="1">
                <a:tableStyleId>{3B4B98B0-60AC-42C2-AFA5-B58CD77FA1E5}</a:tableStyleId>
              </a:tblPr>
              <a:tblGrid>
                <a:gridCol w="6019800"/>
                <a:gridCol w="1600200"/>
              </a:tblGrid>
              <a:tr h="619812">
                <a:tc>
                  <a:txBody>
                    <a:bodyPr/>
                    <a:lstStyle/>
                    <a:p>
                      <a:pPr marL="0" marR="0">
                        <a:spcBef>
                          <a:spcPts val="0"/>
                        </a:spcBef>
                        <a:spcAft>
                          <a:spcPts val="0"/>
                        </a:spcAft>
                      </a:pPr>
                      <a:r>
                        <a:rPr lang="en-US" sz="2800" b="0" u="none" dirty="0" smtClean="0">
                          <a:solidFill>
                            <a:schemeClr val="tx1"/>
                          </a:solidFill>
                          <a:effectLst/>
                          <a:latin typeface="Arial" pitchFamily="34" charset="0"/>
                          <a:ea typeface="Calibri"/>
                          <a:cs typeface="Arial" pitchFamily="34" charset="0"/>
                        </a:rPr>
                        <a:t>Activity/Personnel</a:t>
                      </a:r>
                      <a:endParaRPr lang="en-US" sz="2800" b="0" u="none"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algn="r">
                        <a:spcBef>
                          <a:spcPts val="0"/>
                        </a:spcBef>
                        <a:spcAft>
                          <a:spcPts val="0"/>
                        </a:spcAft>
                      </a:pPr>
                      <a:r>
                        <a:rPr lang="en-US" sz="2800" b="0" u="none" dirty="0" smtClean="0">
                          <a:solidFill>
                            <a:schemeClr val="tx1"/>
                          </a:solidFill>
                          <a:effectLst/>
                          <a:latin typeface="Arial" pitchFamily="34" charset="0"/>
                          <a:ea typeface="Calibri"/>
                          <a:cs typeface="Arial" pitchFamily="34" charset="0"/>
                        </a:rPr>
                        <a:t>Cost</a:t>
                      </a:r>
                      <a:endParaRPr lang="en-US" sz="2800" b="0" u="none"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r>
              <a:tr h="619812">
                <a:tc>
                  <a:txBody>
                    <a:bodyPr/>
                    <a:lstStyle/>
                    <a:p>
                      <a:pPr marL="0" marR="0">
                        <a:spcBef>
                          <a:spcPts val="0"/>
                        </a:spcBef>
                        <a:spcAft>
                          <a:spcPts val="0"/>
                        </a:spcAft>
                      </a:pPr>
                      <a:r>
                        <a:rPr lang="en-US" sz="2800" b="0" dirty="0">
                          <a:effectLst/>
                        </a:rPr>
                        <a:t>Remediation </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2800" b="0" dirty="0">
                          <a:effectLst/>
                        </a:rPr>
                        <a:t> $ 3000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1269">
                <a:tc>
                  <a:txBody>
                    <a:bodyPr/>
                    <a:lstStyle/>
                    <a:p>
                      <a:pPr marL="0" marR="0">
                        <a:spcBef>
                          <a:spcPts val="0"/>
                        </a:spcBef>
                        <a:spcAft>
                          <a:spcPts val="0"/>
                        </a:spcAft>
                      </a:pPr>
                      <a:r>
                        <a:rPr lang="en-US" sz="2800" b="0" dirty="0">
                          <a:effectLst/>
                        </a:rPr>
                        <a:t>Integrated Pest Management</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2800" b="0" dirty="0">
                          <a:effectLst/>
                        </a:rPr>
                        <a:t> $   150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1269">
                <a:tc>
                  <a:txBody>
                    <a:bodyPr/>
                    <a:lstStyle/>
                    <a:p>
                      <a:pPr marL="0" marR="0">
                        <a:spcBef>
                          <a:spcPts val="0"/>
                        </a:spcBef>
                        <a:spcAft>
                          <a:spcPts val="0"/>
                        </a:spcAft>
                      </a:pPr>
                      <a:r>
                        <a:rPr lang="en-US" sz="2800" b="0" dirty="0">
                          <a:effectLst/>
                        </a:rPr>
                        <a:t>Staffing</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2800" b="0" dirty="0">
                          <a:effectLst/>
                        </a:rPr>
                        <a:t> $   110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1269">
                <a:tc>
                  <a:txBody>
                    <a:bodyPr/>
                    <a:lstStyle/>
                    <a:p>
                      <a:pPr marL="0" marR="0">
                        <a:spcBef>
                          <a:spcPts val="0"/>
                        </a:spcBef>
                        <a:spcAft>
                          <a:spcPts val="0"/>
                        </a:spcAft>
                      </a:pPr>
                      <a:r>
                        <a:rPr lang="en-US" sz="2800" b="0" dirty="0">
                          <a:effectLst/>
                        </a:rPr>
                        <a:t>Client supplies</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2800" b="0" dirty="0">
                          <a:effectLst/>
                        </a:rPr>
                        <a:t> $   200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3409">
                <a:tc>
                  <a:txBody>
                    <a:bodyPr/>
                    <a:lstStyle/>
                    <a:p>
                      <a:pPr marL="0" marR="0">
                        <a:spcBef>
                          <a:spcPts val="0"/>
                        </a:spcBef>
                        <a:spcAft>
                          <a:spcPts val="0"/>
                        </a:spcAft>
                      </a:pPr>
                      <a:r>
                        <a:rPr lang="en-US" sz="2800" b="0" dirty="0">
                          <a:effectLst/>
                        </a:rPr>
                        <a:t>Total Cost For HHHK Services per unit</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algn="r">
                        <a:spcBef>
                          <a:spcPts val="0"/>
                        </a:spcBef>
                        <a:spcAft>
                          <a:spcPts val="0"/>
                        </a:spcAft>
                      </a:pPr>
                      <a:r>
                        <a:rPr lang="en-US" sz="2800" b="0" dirty="0">
                          <a:effectLst/>
                        </a:rPr>
                        <a:t>$3500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853409">
                <a:tc>
                  <a:txBody>
                    <a:bodyPr/>
                    <a:lstStyle/>
                    <a:p>
                      <a:pPr marL="0" marR="0">
                        <a:spcBef>
                          <a:spcPts val="0"/>
                        </a:spcBef>
                        <a:spcAft>
                          <a:spcPts val="0"/>
                        </a:spcAft>
                      </a:pPr>
                      <a:r>
                        <a:rPr lang="en-US" sz="2800" b="0" dirty="0" smtClean="0">
                          <a:effectLst/>
                        </a:rPr>
                        <a:t>Weatherization (selected</a:t>
                      </a:r>
                      <a:r>
                        <a:rPr lang="en-US" sz="2800" b="0" baseline="0" dirty="0" smtClean="0">
                          <a:effectLst/>
                        </a:rPr>
                        <a:t> homes only)</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2800" b="0" dirty="0" smtClean="0">
                          <a:effectLst/>
                        </a:rPr>
                        <a:t>$1200</a:t>
                      </a:r>
                      <a:endParaRPr lang="en-US" sz="2800" b="0" dirty="0">
                        <a:solidFill>
                          <a:schemeClr val="tx1"/>
                        </a:solidFill>
                        <a:effectLst/>
                        <a:latin typeface="Arial" pitchFamily="34" charset="0"/>
                        <a:ea typeface="Calibri"/>
                        <a:cs typeface="Arial"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601299414"/>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6776" y="838200"/>
            <a:ext cx="8884024" cy="884238"/>
          </a:xfrm>
        </p:spPr>
        <p:txBody>
          <a:bodyPr>
            <a:noAutofit/>
          </a:bodyPr>
          <a:lstStyle/>
          <a:p>
            <a:pPr marL="229870">
              <a:defRPr/>
            </a:pPr>
            <a:r>
              <a:rPr lang="en-US" sz="3200" i="1" spc="-5" dirty="0">
                <a:solidFill>
                  <a:schemeClr val="tx2"/>
                </a:solidFill>
              </a:rPr>
              <a:t>H</a:t>
            </a:r>
            <a:r>
              <a:rPr lang="en-US" sz="3200" i="1" spc="-15" dirty="0">
                <a:solidFill>
                  <a:schemeClr val="tx2"/>
                </a:solidFill>
              </a:rPr>
              <a:t>e</a:t>
            </a:r>
            <a:r>
              <a:rPr lang="en-US" sz="3200" i="1" dirty="0">
                <a:solidFill>
                  <a:schemeClr val="tx2"/>
                </a:solidFill>
              </a:rPr>
              <a:t>althy</a:t>
            </a:r>
            <a:r>
              <a:rPr lang="en-US" sz="3200" i="1" spc="25" dirty="0">
                <a:solidFill>
                  <a:schemeClr val="tx2"/>
                </a:solidFill>
              </a:rPr>
              <a:t> </a:t>
            </a:r>
            <a:r>
              <a:rPr lang="en-US" sz="3200" i="1" spc="-5" dirty="0">
                <a:solidFill>
                  <a:schemeClr val="tx2"/>
                </a:solidFill>
              </a:rPr>
              <a:t>H</a:t>
            </a:r>
            <a:r>
              <a:rPr lang="en-US" sz="3200" i="1" spc="-15" dirty="0">
                <a:solidFill>
                  <a:schemeClr val="tx2"/>
                </a:solidFill>
              </a:rPr>
              <a:t>o</a:t>
            </a:r>
            <a:r>
              <a:rPr lang="en-US" sz="3200" i="1" dirty="0">
                <a:solidFill>
                  <a:schemeClr val="tx2"/>
                </a:solidFill>
              </a:rPr>
              <a:t>mes</a:t>
            </a:r>
            <a:r>
              <a:rPr lang="en-US" sz="3200" i="1" spc="30" dirty="0">
                <a:solidFill>
                  <a:schemeClr val="tx2"/>
                </a:solidFill>
              </a:rPr>
              <a:t> </a:t>
            </a:r>
            <a:r>
              <a:rPr lang="en-US" sz="3200" i="1" spc="-5" dirty="0" smtClean="0">
                <a:solidFill>
                  <a:schemeClr val="tx2"/>
                </a:solidFill>
              </a:rPr>
              <a:t>Healthy</a:t>
            </a:r>
            <a:r>
              <a:rPr lang="en-US" sz="3200" i="1" spc="20" dirty="0" smtClean="0">
                <a:solidFill>
                  <a:schemeClr val="tx2"/>
                </a:solidFill>
              </a:rPr>
              <a:t> </a:t>
            </a:r>
            <a:r>
              <a:rPr lang="en-US" sz="3200" i="1" spc="-5" dirty="0">
                <a:solidFill>
                  <a:schemeClr val="tx2"/>
                </a:solidFill>
              </a:rPr>
              <a:t>K</a:t>
            </a:r>
            <a:r>
              <a:rPr lang="en-US" sz="3200" i="1" spc="-20" dirty="0">
                <a:solidFill>
                  <a:schemeClr val="tx2"/>
                </a:solidFill>
              </a:rPr>
              <a:t>i</a:t>
            </a:r>
            <a:r>
              <a:rPr lang="en-US" sz="3200" i="1" spc="-5" dirty="0">
                <a:solidFill>
                  <a:schemeClr val="tx2"/>
                </a:solidFill>
              </a:rPr>
              <a:t>d</a:t>
            </a:r>
            <a:r>
              <a:rPr lang="en-US" sz="3200" i="1" dirty="0">
                <a:solidFill>
                  <a:schemeClr val="tx2"/>
                </a:solidFill>
              </a:rPr>
              <a:t>s</a:t>
            </a:r>
            <a:r>
              <a:rPr lang="en-US" sz="3200" i="1" spc="25" dirty="0">
                <a:solidFill>
                  <a:schemeClr val="tx2"/>
                </a:solidFill>
              </a:rPr>
              <a:t> </a:t>
            </a:r>
            <a:r>
              <a:rPr lang="en-US" sz="3200" spc="-5" dirty="0">
                <a:solidFill>
                  <a:schemeClr val="tx2"/>
                </a:solidFill>
              </a:rPr>
              <a:t>C</a:t>
            </a:r>
            <a:r>
              <a:rPr lang="en-US" sz="3200" spc="-15" dirty="0">
                <a:solidFill>
                  <a:schemeClr val="tx2"/>
                </a:solidFill>
              </a:rPr>
              <a:t>h</a:t>
            </a:r>
            <a:r>
              <a:rPr lang="en-US" sz="3200" spc="-5" dirty="0">
                <a:solidFill>
                  <a:schemeClr val="tx2"/>
                </a:solidFill>
              </a:rPr>
              <a:t>i</a:t>
            </a:r>
            <a:r>
              <a:rPr lang="en-US" sz="3200" spc="-20" dirty="0">
                <a:solidFill>
                  <a:schemeClr val="tx2"/>
                </a:solidFill>
              </a:rPr>
              <a:t>l</a:t>
            </a:r>
            <a:r>
              <a:rPr lang="en-US" sz="3200" dirty="0">
                <a:solidFill>
                  <a:schemeClr val="tx2"/>
                </a:solidFill>
              </a:rPr>
              <a:t>d</a:t>
            </a:r>
            <a:r>
              <a:rPr lang="en-US" sz="3200" spc="70" dirty="0">
                <a:solidFill>
                  <a:schemeClr val="tx2"/>
                </a:solidFill>
              </a:rPr>
              <a:t> </a:t>
            </a:r>
            <a:r>
              <a:rPr lang="en-US" sz="3200" spc="-5" dirty="0">
                <a:solidFill>
                  <a:schemeClr val="tx2"/>
                </a:solidFill>
              </a:rPr>
              <a:t>H</a:t>
            </a:r>
            <a:r>
              <a:rPr lang="en-US" sz="3200" spc="-15" dirty="0">
                <a:solidFill>
                  <a:schemeClr val="tx2"/>
                </a:solidFill>
              </a:rPr>
              <a:t>e</a:t>
            </a:r>
            <a:r>
              <a:rPr lang="en-US" sz="3200" dirty="0">
                <a:solidFill>
                  <a:schemeClr val="tx2"/>
                </a:solidFill>
              </a:rPr>
              <a:t>alth</a:t>
            </a:r>
            <a:r>
              <a:rPr lang="en-US" sz="3200" spc="20" dirty="0">
                <a:solidFill>
                  <a:schemeClr val="tx2"/>
                </a:solidFill>
              </a:rPr>
              <a:t> </a:t>
            </a:r>
            <a:r>
              <a:rPr lang="en-US" sz="3200" dirty="0">
                <a:solidFill>
                  <a:schemeClr val="tx2"/>
                </a:solidFill>
              </a:rPr>
              <a:t>Outc</a:t>
            </a:r>
            <a:r>
              <a:rPr lang="en-US" sz="3200" spc="5" dirty="0">
                <a:solidFill>
                  <a:schemeClr val="tx2"/>
                </a:solidFill>
              </a:rPr>
              <a:t>o</a:t>
            </a:r>
            <a:r>
              <a:rPr lang="en-US" sz="3200" dirty="0">
                <a:solidFill>
                  <a:schemeClr val="tx2"/>
                </a:solidFill>
              </a:rPr>
              <a:t>mes</a:t>
            </a:r>
            <a:br>
              <a:rPr lang="en-US" sz="3200" dirty="0">
                <a:solidFill>
                  <a:schemeClr val="tx2"/>
                </a:solidFill>
              </a:rPr>
            </a:b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616123"/>
              </p:ext>
            </p:extLst>
          </p:nvPr>
        </p:nvGraphicFramePr>
        <p:xfrm>
          <a:off x="936812" y="1489355"/>
          <a:ext cx="8534400" cy="4489448"/>
        </p:xfrm>
        <a:graphic>
          <a:graphicData uri="http://schemas.openxmlformats.org/drawingml/2006/table">
            <a:tbl>
              <a:tblPr firstRow="1" firstCol="1" bandRow="1">
                <a:tableStyleId>{5C22544A-7EE6-4342-B048-85BDC9FD1C3A}</a:tableStyleId>
              </a:tblPr>
              <a:tblGrid>
                <a:gridCol w="2342148"/>
                <a:gridCol w="1163052"/>
                <a:gridCol w="1524000"/>
                <a:gridCol w="1524000"/>
                <a:gridCol w="1981200"/>
              </a:tblGrid>
              <a:tr h="609678">
                <a:tc>
                  <a:txBody>
                    <a:bodyPr/>
                    <a:lstStyle/>
                    <a:p>
                      <a:pPr marL="0" marR="0">
                        <a:spcBef>
                          <a:spcPts val="0"/>
                        </a:spcBef>
                        <a:spcAft>
                          <a:spcPts val="0"/>
                        </a:spcAft>
                      </a:pPr>
                      <a:r>
                        <a:rPr lang="en-US" sz="2000" dirty="0">
                          <a:effectLst/>
                        </a:rPr>
                        <a:t>Outcome</a:t>
                      </a:r>
                      <a:endParaRPr lang="en-US" sz="2000" dirty="0">
                        <a:effectLst/>
                        <a:latin typeface="Calibri"/>
                        <a:ea typeface="Calibri"/>
                      </a:endParaRPr>
                    </a:p>
                  </a:txBody>
                  <a:tcPr marL="68580" marR="68580" marT="0" marB="0"/>
                </a:tc>
                <a:tc>
                  <a:txBody>
                    <a:bodyPr/>
                    <a:lstStyle/>
                    <a:p>
                      <a:pPr marL="0" marR="0" algn="ctr">
                        <a:spcBef>
                          <a:spcPts val="0"/>
                        </a:spcBef>
                        <a:spcAft>
                          <a:spcPts val="0"/>
                        </a:spcAft>
                      </a:pPr>
                      <a:r>
                        <a:rPr lang="en-US" sz="2000" dirty="0">
                          <a:effectLst/>
                        </a:rPr>
                        <a:t>Pre</a:t>
                      </a:r>
                      <a:endParaRPr lang="en-US" sz="2000" dirty="0">
                        <a:effectLst/>
                        <a:latin typeface="Calibri"/>
                        <a:ea typeface="Calibri"/>
                      </a:endParaRPr>
                    </a:p>
                  </a:txBody>
                  <a:tcPr marL="68580" marR="68580" marT="0" marB="0"/>
                </a:tc>
                <a:tc>
                  <a:txBody>
                    <a:bodyPr/>
                    <a:lstStyle/>
                    <a:p>
                      <a:pPr marL="0" marR="0" algn="ctr">
                        <a:spcBef>
                          <a:spcPts val="0"/>
                        </a:spcBef>
                        <a:spcAft>
                          <a:spcPts val="0"/>
                        </a:spcAft>
                      </a:pPr>
                      <a:r>
                        <a:rPr lang="en-US" sz="2000" dirty="0">
                          <a:effectLst/>
                        </a:rPr>
                        <a:t>6-9 months post</a:t>
                      </a:r>
                      <a:endParaRPr lang="en-US" sz="2000" dirty="0">
                        <a:effectLst/>
                        <a:latin typeface="Calibri"/>
                        <a:ea typeface="Calibri"/>
                      </a:endParaRPr>
                    </a:p>
                  </a:txBody>
                  <a:tcPr marL="68580" marR="68580" marT="0" marB="0"/>
                </a:tc>
                <a:tc>
                  <a:txBody>
                    <a:bodyPr/>
                    <a:lstStyle/>
                    <a:p>
                      <a:pPr marL="0" marR="0" algn="ctr">
                        <a:spcBef>
                          <a:spcPts val="0"/>
                        </a:spcBef>
                        <a:spcAft>
                          <a:spcPts val="0"/>
                        </a:spcAft>
                      </a:pPr>
                      <a:r>
                        <a:rPr lang="en-US" sz="2000" dirty="0">
                          <a:effectLst/>
                        </a:rPr>
                        <a:t>Difference</a:t>
                      </a:r>
                      <a:endParaRPr lang="en-US" sz="2000" dirty="0">
                        <a:effectLst/>
                        <a:latin typeface="Calibri"/>
                        <a:ea typeface="Calibri"/>
                      </a:endParaRPr>
                    </a:p>
                  </a:txBody>
                  <a:tcPr marL="68580" marR="68580" marT="0" marB="0"/>
                </a:tc>
                <a:tc>
                  <a:txBody>
                    <a:bodyPr/>
                    <a:lstStyle/>
                    <a:p>
                      <a:pPr marL="0" marR="0" algn="ctr">
                        <a:spcBef>
                          <a:spcPts val="0"/>
                        </a:spcBef>
                        <a:spcAft>
                          <a:spcPts val="0"/>
                        </a:spcAft>
                      </a:pPr>
                      <a:r>
                        <a:rPr lang="en-US" sz="2000" dirty="0">
                          <a:effectLst/>
                        </a:rPr>
                        <a:t>% improvement</a:t>
                      </a:r>
                      <a:endParaRPr lang="en-US" sz="2000" dirty="0">
                        <a:effectLst/>
                        <a:latin typeface="Calibri"/>
                        <a:ea typeface="Calibri"/>
                      </a:endParaRPr>
                    </a:p>
                  </a:txBody>
                  <a:tcPr marL="68580" marR="68580" marT="0" marB="0"/>
                </a:tc>
              </a:tr>
              <a:tr h="775954">
                <a:tc>
                  <a:txBody>
                    <a:bodyPr/>
                    <a:lstStyle/>
                    <a:p>
                      <a:pPr marL="0" marR="0">
                        <a:spcBef>
                          <a:spcPts val="0"/>
                        </a:spcBef>
                        <a:spcAft>
                          <a:spcPts val="0"/>
                        </a:spcAft>
                      </a:pPr>
                      <a:r>
                        <a:rPr lang="en-US" sz="1800" dirty="0">
                          <a:effectLst/>
                        </a:rPr>
                        <a:t>Hospital visits in last 6 months</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1.8</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0.6</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1.2</a:t>
                      </a:r>
                    </a:p>
                    <a:p>
                      <a:pPr marL="0" marR="0" algn="ctr">
                        <a:spcBef>
                          <a:spcPts val="0"/>
                        </a:spcBef>
                        <a:spcAft>
                          <a:spcPts val="0"/>
                        </a:spcAft>
                      </a:pPr>
                      <a:r>
                        <a:rPr lang="en-US" sz="1800" dirty="0">
                          <a:effectLst/>
                        </a:rPr>
                        <a:t>(p&lt;0.0001)</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solidFill>
                            <a:srgbClr val="FF0000"/>
                          </a:solidFill>
                          <a:effectLst/>
                        </a:rPr>
                        <a:t>67%</a:t>
                      </a:r>
                      <a:endParaRPr lang="en-US" sz="1800" dirty="0">
                        <a:solidFill>
                          <a:srgbClr val="FF0000"/>
                        </a:solidFill>
                        <a:effectLst/>
                        <a:latin typeface="Calibri"/>
                        <a:ea typeface="Calibri"/>
                      </a:endParaRPr>
                    </a:p>
                  </a:txBody>
                  <a:tcPr marL="68580" marR="68580" marT="0" marB="0"/>
                </a:tc>
              </a:tr>
              <a:tr h="775954">
                <a:tc>
                  <a:txBody>
                    <a:bodyPr/>
                    <a:lstStyle/>
                    <a:p>
                      <a:pPr marL="0" marR="0">
                        <a:spcBef>
                          <a:spcPts val="0"/>
                        </a:spcBef>
                        <a:spcAft>
                          <a:spcPts val="0"/>
                        </a:spcAft>
                      </a:pPr>
                      <a:r>
                        <a:rPr lang="en-US" sz="1800" dirty="0">
                          <a:effectLst/>
                        </a:rPr>
                        <a:t>ER visits in last 6 months</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3.7</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1.6</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2.1*</a:t>
                      </a:r>
                    </a:p>
                    <a:p>
                      <a:pPr marL="0" marR="0" algn="ctr">
                        <a:spcBef>
                          <a:spcPts val="0"/>
                        </a:spcBef>
                        <a:spcAft>
                          <a:spcPts val="0"/>
                        </a:spcAft>
                      </a:pPr>
                      <a:r>
                        <a:rPr lang="en-US" sz="1800" dirty="0">
                          <a:effectLst/>
                        </a:rPr>
                        <a:t>(p&lt;0.0001)</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solidFill>
                            <a:srgbClr val="FF0000"/>
                          </a:solidFill>
                          <a:effectLst/>
                        </a:rPr>
                        <a:t>57%</a:t>
                      </a:r>
                      <a:endParaRPr lang="en-US" sz="1800" dirty="0">
                        <a:solidFill>
                          <a:srgbClr val="FF0000"/>
                        </a:solidFill>
                        <a:effectLst/>
                        <a:latin typeface="Calibri"/>
                        <a:ea typeface="Calibri"/>
                      </a:endParaRPr>
                    </a:p>
                  </a:txBody>
                  <a:tcPr marL="68580" marR="68580" marT="0" marB="0"/>
                </a:tc>
              </a:tr>
              <a:tr h="775954">
                <a:tc>
                  <a:txBody>
                    <a:bodyPr/>
                    <a:lstStyle/>
                    <a:p>
                      <a:pPr marL="0" marR="0">
                        <a:spcBef>
                          <a:spcPts val="0"/>
                        </a:spcBef>
                        <a:spcAft>
                          <a:spcPts val="0"/>
                        </a:spcAft>
                      </a:pPr>
                      <a:r>
                        <a:rPr lang="en-US" sz="1800" dirty="0">
                          <a:effectLst/>
                        </a:rPr>
                        <a:t>Doctor visits in last 6 months</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3.8</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2.2</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1.6</a:t>
                      </a:r>
                    </a:p>
                    <a:p>
                      <a:pPr marL="0" marR="0" algn="ctr">
                        <a:spcBef>
                          <a:spcPts val="0"/>
                        </a:spcBef>
                        <a:spcAft>
                          <a:spcPts val="0"/>
                        </a:spcAft>
                      </a:pPr>
                      <a:r>
                        <a:rPr lang="en-US" sz="1800" dirty="0">
                          <a:effectLst/>
                        </a:rPr>
                        <a:t>(p=0.002)</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solidFill>
                            <a:srgbClr val="FF0000"/>
                          </a:solidFill>
                          <a:effectLst/>
                        </a:rPr>
                        <a:t>42%</a:t>
                      </a:r>
                      <a:endParaRPr lang="en-US" sz="1800" dirty="0">
                        <a:solidFill>
                          <a:srgbClr val="FF0000"/>
                        </a:solidFill>
                        <a:effectLst/>
                        <a:latin typeface="Calibri"/>
                        <a:ea typeface="Calibri"/>
                      </a:endParaRPr>
                    </a:p>
                  </a:txBody>
                  <a:tcPr marL="68580" marR="68580" marT="0" marB="0"/>
                </a:tc>
              </a:tr>
              <a:tr h="775954">
                <a:tc>
                  <a:txBody>
                    <a:bodyPr/>
                    <a:lstStyle/>
                    <a:p>
                      <a:pPr marL="0" marR="0">
                        <a:spcBef>
                          <a:spcPts val="0"/>
                        </a:spcBef>
                        <a:spcAft>
                          <a:spcPts val="0"/>
                        </a:spcAft>
                      </a:pPr>
                      <a:r>
                        <a:rPr lang="en-US" sz="1800" dirty="0">
                          <a:effectLst/>
                        </a:rPr>
                        <a:t>Missed school days in last 1 month</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3.3</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3.6</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-0.3</a:t>
                      </a:r>
                    </a:p>
                    <a:p>
                      <a:pPr marL="0" marR="0" algn="ctr">
                        <a:spcBef>
                          <a:spcPts val="0"/>
                        </a:spcBef>
                        <a:spcAft>
                          <a:spcPts val="0"/>
                        </a:spcAft>
                      </a:pPr>
                      <a:r>
                        <a:rPr lang="en-US" sz="1800" dirty="0">
                          <a:effectLst/>
                        </a:rPr>
                        <a:t>(p=0.69)</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solidFill>
                            <a:srgbClr val="FF0000"/>
                          </a:solidFill>
                          <a:effectLst/>
                        </a:rPr>
                        <a:t>--</a:t>
                      </a:r>
                      <a:endParaRPr lang="en-US" sz="1800" dirty="0">
                        <a:solidFill>
                          <a:srgbClr val="FF0000"/>
                        </a:solidFill>
                        <a:effectLst/>
                        <a:latin typeface="Calibri"/>
                        <a:ea typeface="Calibri"/>
                      </a:endParaRPr>
                    </a:p>
                  </a:txBody>
                  <a:tcPr marL="68580" marR="68580" marT="0" marB="0"/>
                </a:tc>
              </a:tr>
              <a:tr h="775954">
                <a:tc>
                  <a:txBody>
                    <a:bodyPr/>
                    <a:lstStyle/>
                    <a:p>
                      <a:pPr marL="0" marR="0">
                        <a:spcBef>
                          <a:spcPts val="0"/>
                        </a:spcBef>
                        <a:spcAft>
                          <a:spcPts val="0"/>
                        </a:spcAft>
                      </a:pPr>
                      <a:r>
                        <a:rPr lang="en-US" sz="1800" dirty="0">
                          <a:effectLst/>
                        </a:rPr>
                        <a:t>Albuterol use in last 2 weeks</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9.3</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6.7</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effectLst/>
                        </a:rPr>
                        <a:t>2.7</a:t>
                      </a:r>
                    </a:p>
                    <a:p>
                      <a:pPr marL="0" marR="0" algn="ctr">
                        <a:spcBef>
                          <a:spcPts val="0"/>
                        </a:spcBef>
                        <a:spcAft>
                          <a:spcPts val="0"/>
                        </a:spcAft>
                      </a:pPr>
                      <a:r>
                        <a:rPr lang="en-US" sz="1800" dirty="0">
                          <a:effectLst/>
                        </a:rPr>
                        <a:t>(p=0.09)</a:t>
                      </a:r>
                      <a:endParaRPr lang="en-US" sz="1800" dirty="0">
                        <a:effectLst/>
                        <a:latin typeface="Calibri"/>
                        <a:ea typeface="Calibri"/>
                      </a:endParaRPr>
                    </a:p>
                  </a:txBody>
                  <a:tcPr marL="68580" marR="68580" marT="0" marB="0"/>
                </a:tc>
                <a:tc>
                  <a:txBody>
                    <a:bodyPr/>
                    <a:lstStyle/>
                    <a:p>
                      <a:pPr marL="0" marR="0" algn="ctr">
                        <a:spcBef>
                          <a:spcPts val="0"/>
                        </a:spcBef>
                        <a:spcAft>
                          <a:spcPts val="0"/>
                        </a:spcAft>
                      </a:pPr>
                      <a:r>
                        <a:rPr lang="en-US" sz="1800" dirty="0">
                          <a:solidFill>
                            <a:srgbClr val="FF0000"/>
                          </a:solidFill>
                          <a:effectLst/>
                        </a:rPr>
                        <a:t>--</a:t>
                      </a:r>
                      <a:endParaRPr lang="en-US" sz="1800" dirty="0">
                        <a:solidFill>
                          <a:srgbClr val="FF0000"/>
                        </a:solidFill>
                        <a:effectLst/>
                        <a:latin typeface="Calibri"/>
                        <a:ea typeface="Calibri"/>
                      </a:endParaRPr>
                    </a:p>
                  </a:txBody>
                  <a:tcPr marL="68580" marR="68580" marT="0" marB="0"/>
                </a:tc>
              </a:tr>
            </a:tbl>
          </a:graphicData>
        </a:graphic>
      </p:graphicFrame>
      <p:sp>
        <p:nvSpPr>
          <p:cNvPr id="6" name="object 2"/>
          <p:cNvSpPr txBox="1"/>
          <p:nvPr/>
        </p:nvSpPr>
        <p:spPr>
          <a:xfrm>
            <a:off x="4419600" y="6251575"/>
            <a:ext cx="5975350" cy="431800"/>
          </a:xfrm>
          <a:prstGeom prst="rect">
            <a:avLst/>
          </a:prstGeom>
        </p:spPr>
        <p:txBody>
          <a:bodyPr lIns="0" tIns="0" rIns="0" bIns="0">
            <a:spAutoFit/>
          </a:bodyPr>
          <a:lstStyle/>
          <a:p>
            <a:pPr marL="12700" algn="r" fontAlgn="base">
              <a:spcBef>
                <a:spcPct val="0"/>
              </a:spcBef>
              <a:spcAft>
                <a:spcPct val="0"/>
              </a:spcAft>
              <a:defRPr/>
            </a:pPr>
            <a:r>
              <a:rPr lang="en-US" sz="1400" spc="-30" dirty="0">
                <a:solidFill>
                  <a:srgbClr val="292934"/>
                </a:solidFill>
                <a:latin typeface="Arial"/>
                <a:cs typeface="Arial"/>
              </a:rPr>
              <a:t>Revised 6.2.15</a:t>
            </a:r>
          </a:p>
          <a:p>
            <a:pPr marL="12700" algn="r" fontAlgn="base">
              <a:spcBef>
                <a:spcPct val="0"/>
              </a:spcBef>
              <a:spcAft>
                <a:spcPct val="0"/>
              </a:spcAft>
              <a:defRPr/>
            </a:pPr>
            <a:r>
              <a:rPr lang="en-US" sz="1400" spc="-30" dirty="0">
                <a:solidFill>
                  <a:srgbClr val="292934"/>
                </a:solidFill>
                <a:latin typeface="Arial"/>
                <a:cs typeface="Arial"/>
              </a:rPr>
              <a:t>93 families </a:t>
            </a:r>
            <a:r>
              <a:rPr sz="1400" spc="-20" dirty="0">
                <a:solidFill>
                  <a:srgbClr val="292934"/>
                </a:solidFill>
                <a:latin typeface="Arial"/>
                <a:cs typeface="Arial"/>
              </a:rPr>
              <a:t>s</a:t>
            </a:r>
            <a:r>
              <a:rPr sz="1400" spc="-25" dirty="0">
                <a:solidFill>
                  <a:srgbClr val="292934"/>
                </a:solidFill>
                <a:latin typeface="Arial"/>
                <a:cs typeface="Arial"/>
              </a:rPr>
              <a:t>u</a:t>
            </a:r>
            <a:r>
              <a:rPr sz="1400" spc="-30" dirty="0">
                <a:solidFill>
                  <a:srgbClr val="292934"/>
                </a:solidFill>
                <a:latin typeface="Arial"/>
                <a:cs typeface="Arial"/>
              </a:rPr>
              <a:t>r</a:t>
            </a:r>
            <a:r>
              <a:rPr sz="1400" spc="-20" dirty="0">
                <a:solidFill>
                  <a:srgbClr val="292934"/>
                </a:solidFill>
                <a:latin typeface="Arial"/>
                <a:cs typeface="Arial"/>
              </a:rPr>
              <a:t>v</a:t>
            </a:r>
            <a:r>
              <a:rPr sz="1400" spc="-25" dirty="0">
                <a:solidFill>
                  <a:srgbClr val="292934"/>
                </a:solidFill>
                <a:latin typeface="Arial"/>
                <a:cs typeface="Arial"/>
              </a:rPr>
              <a:t>e</a:t>
            </a:r>
            <a:r>
              <a:rPr sz="1400" spc="-55" dirty="0">
                <a:solidFill>
                  <a:srgbClr val="292934"/>
                </a:solidFill>
                <a:latin typeface="Arial"/>
                <a:cs typeface="Arial"/>
              </a:rPr>
              <a:t>y</a:t>
            </a:r>
            <a:r>
              <a:rPr sz="1400" spc="-25" dirty="0">
                <a:solidFill>
                  <a:srgbClr val="292934"/>
                </a:solidFill>
                <a:latin typeface="Arial"/>
                <a:cs typeface="Arial"/>
              </a:rPr>
              <a:t>e</a:t>
            </a:r>
            <a:r>
              <a:rPr sz="1400" spc="-10" dirty="0">
                <a:solidFill>
                  <a:srgbClr val="292934"/>
                </a:solidFill>
                <a:latin typeface="Arial"/>
                <a:cs typeface="Arial"/>
              </a:rPr>
              <a:t>d</a:t>
            </a:r>
            <a:r>
              <a:rPr sz="1400" spc="45" dirty="0">
                <a:solidFill>
                  <a:srgbClr val="292934"/>
                </a:solidFill>
                <a:latin typeface="Arial"/>
                <a:cs typeface="Arial"/>
              </a:rPr>
              <a:t> </a:t>
            </a:r>
            <a:r>
              <a:rPr sz="1400" spc="-25" dirty="0">
                <a:solidFill>
                  <a:srgbClr val="292934"/>
                </a:solidFill>
                <a:latin typeface="Arial"/>
                <a:cs typeface="Arial"/>
              </a:rPr>
              <a:t>b</a:t>
            </a:r>
            <a:r>
              <a:rPr sz="1400" spc="-20" dirty="0">
                <a:solidFill>
                  <a:srgbClr val="292934"/>
                </a:solidFill>
                <a:latin typeface="Arial"/>
                <a:cs typeface="Arial"/>
              </a:rPr>
              <a:t>a</a:t>
            </a:r>
            <a:r>
              <a:rPr sz="1400" spc="-5" dirty="0">
                <a:solidFill>
                  <a:srgbClr val="292934"/>
                </a:solidFill>
                <a:latin typeface="Arial"/>
                <a:cs typeface="Arial"/>
              </a:rPr>
              <a:t>s</a:t>
            </a:r>
            <a:r>
              <a:rPr sz="1400" spc="-25" dirty="0">
                <a:solidFill>
                  <a:srgbClr val="292934"/>
                </a:solidFill>
                <a:latin typeface="Arial"/>
                <a:cs typeface="Arial"/>
              </a:rPr>
              <a:t>e</a:t>
            </a:r>
            <a:r>
              <a:rPr sz="1400" spc="-10" dirty="0">
                <a:solidFill>
                  <a:srgbClr val="292934"/>
                </a:solidFill>
                <a:latin typeface="Arial"/>
                <a:cs typeface="Arial"/>
              </a:rPr>
              <a:t>d</a:t>
            </a:r>
            <a:r>
              <a:rPr sz="1400" spc="-15" dirty="0">
                <a:solidFill>
                  <a:srgbClr val="292934"/>
                </a:solidFill>
                <a:latin typeface="Arial"/>
                <a:cs typeface="Arial"/>
              </a:rPr>
              <a:t> </a:t>
            </a:r>
            <a:r>
              <a:rPr sz="1400" spc="-25" dirty="0">
                <a:solidFill>
                  <a:srgbClr val="292934"/>
                </a:solidFill>
                <a:latin typeface="Arial"/>
                <a:cs typeface="Arial"/>
              </a:rPr>
              <a:t>o</a:t>
            </a:r>
            <a:r>
              <a:rPr sz="1400" spc="-10" dirty="0">
                <a:solidFill>
                  <a:srgbClr val="292934"/>
                </a:solidFill>
                <a:latin typeface="Arial"/>
                <a:cs typeface="Arial"/>
              </a:rPr>
              <a:t>n</a:t>
            </a:r>
            <a:r>
              <a:rPr sz="1400" spc="-15" dirty="0">
                <a:solidFill>
                  <a:srgbClr val="292934"/>
                </a:solidFill>
                <a:latin typeface="Arial"/>
                <a:cs typeface="Arial"/>
              </a:rPr>
              <a:t> </a:t>
            </a:r>
            <a:r>
              <a:rPr sz="1400" spc="-25" dirty="0">
                <a:solidFill>
                  <a:srgbClr val="292934"/>
                </a:solidFill>
                <a:latin typeface="Arial"/>
                <a:cs typeface="Arial"/>
              </a:rPr>
              <a:t>pe</a:t>
            </a:r>
            <a:r>
              <a:rPr sz="1400" spc="-10" dirty="0">
                <a:solidFill>
                  <a:srgbClr val="292934"/>
                </a:solidFill>
                <a:latin typeface="Arial"/>
                <a:cs typeface="Arial"/>
              </a:rPr>
              <a:t>r</a:t>
            </a:r>
            <a:r>
              <a:rPr sz="1400" spc="15" dirty="0">
                <a:solidFill>
                  <a:srgbClr val="292934"/>
                </a:solidFill>
                <a:latin typeface="Arial"/>
                <a:cs typeface="Arial"/>
              </a:rPr>
              <a:t> </a:t>
            </a:r>
            <a:r>
              <a:rPr sz="1400" spc="-25" dirty="0">
                <a:solidFill>
                  <a:srgbClr val="292934"/>
                </a:solidFill>
                <a:latin typeface="Arial"/>
                <a:cs typeface="Arial"/>
              </a:rPr>
              <a:t>an</a:t>
            </a:r>
            <a:r>
              <a:rPr sz="1400" spc="-10" dirty="0">
                <a:solidFill>
                  <a:srgbClr val="292934"/>
                </a:solidFill>
                <a:latin typeface="Arial"/>
                <a:cs typeface="Arial"/>
              </a:rPr>
              <a:t>d</a:t>
            </a:r>
            <a:r>
              <a:rPr sz="1400" spc="10" dirty="0">
                <a:solidFill>
                  <a:srgbClr val="292934"/>
                </a:solidFill>
                <a:latin typeface="Arial"/>
                <a:cs typeface="Arial"/>
              </a:rPr>
              <a:t> </a:t>
            </a:r>
            <a:r>
              <a:rPr sz="1400" spc="-25" dirty="0">
                <a:solidFill>
                  <a:srgbClr val="292934"/>
                </a:solidFill>
                <a:latin typeface="Arial"/>
                <a:cs typeface="Arial"/>
              </a:rPr>
              <a:t>p</a:t>
            </a:r>
            <a:r>
              <a:rPr sz="1400" spc="-20" dirty="0">
                <a:solidFill>
                  <a:srgbClr val="292934"/>
                </a:solidFill>
                <a:latin typeface="Arial"/>
                <a:cs typeface="Arial"/>
              </a:rPr>
              <a:t>o</a:t>
            </a:r>
            <a:r>
              <a:rPr sz="1400" spc="-10" dirty="0">
                <a:solidFill>
                  <a:srgbClr val="292934"/>
                </a:solidFill>
                <a:latin typeface="Arial"/>
                <a:cs typeface="Arial"/>
              </a:rPr>
              <a:t>st</a:t>
            </a:r>
            <a:r>
              <a:rPr sz="1400" spc="-15" dirty="0">
                <a:solidFill>
                  <a:srgbClr val="292934"/>
                </a:solidFill>
                <a:latin typeface="Arial"/>
                <a:cs typeface="Arial"/>
              </a:rPr>
              <a:t> </a:t>
            </a:r>
            <a:r>
              <a:rPr sz="1400" spc="-25" dirty="0">
                <a:solidFill>
                  <a:srgbClr val="292934"/>
                </a:solidFill>
                <a:latin typeface="Arial"/>
                <a:cs typeface="Arial"/>
              </a:rPr>
              <a:t>te</a:t>
            </a:r>
            <a:r>
              <a:rPr sz="1400" spc="-5" dirty="0">
                <a:solidFill>
                  <a:srgbClr val="292934"/>
                </a:solidFill>
                <a:latin typeface="Arial"/>
                <a:cs typeface="Arial"/>
              </a:rPr>
              <a:t>st</a:t>
            </a:r>
            <a:r>
              <a:rPr sz="1400" spc="20" dirty="0">
                <a:solidFill>
                  <a:srgbClr val="292934"/>
                </a:solidFill>
                <a:latin typeface="Arial"/>
                <a:cs typeface="Arial"/>
              </a:rPr>
              <a:t> </a:t>
            </a:r>
            <a:r>
              <a:rPr sz="1400" spc="-25" dirty="0">
                <a:solidFill>
                  <a:srgbClr val="292934"/>
                </a:solidFill>
                <a:latin typeface="Arial"/>
                <a:cs typeface="Arial"/>
              </a:rPr>
              <a:t>que</a:t>
            </a:r>
            <a:r>
              <a:rPr sz="1400" spc="-5" dirty="0">
                <a:solidFill>
                  <a:srgbClr val="292934"/>
                </a:solidFill>
                <a:latin typeface="Arial"/>
                <a:cs typeface="Arial"/>
              </a:rPr>
              <a:t>s</a:t>
            </a:r>
            <a:r>
              <a:rPr sz="1400" spc="-20" dirty="0">
                <a:solidFill>
                  <a:srgbClr val="292934"/>
                </a:solidFill>
                <a:latin typeface="Arial"/>
                <a:cs typeface="Arial"/>
              </a:rPr>
              <a:t>t</a:t>
            </a:r>
            <a:r>
              <a:rPr sz="1400" spc="-15" dirty="0">
                <a:solidFill>
                  <a:srgbClr val="292934"/>
                </a:solidFill>
                <a:latin typeface="Arial"/>
                <a:cs typeface="Arial"/>
              </a:rPr>
              <a:t>i</a:t>
            </a:r>
            <a:r>
              <a:rPr sz="1400" spc="-25" dirty="0">
                <a:solidFill>
                  <a:srgbClr val="292934"/>
                </a:solidFill>
                <a:latin typeface="Arial"/>
                <a:cs typeface="Arial"/>
              </a:rPr>
              <a:t>onna</a:t>
            </a:r>
            <a:r>
              <a:rPr sz="1400" dirty="0">
                <a:solidFill>
                  <a:srgbClr val="292934"/>
                </a:solidFill>
                <a:latin typeface="Arial"/>
                <a:cs typeface="Arial"/>
              </a:rPr>
              <a:t>i</a:t>
            </a:r>
            <a:r>
              <a:rPr sz="1400" spc="-30" dirty="0">
                <a:solidFill>
                  <a:srgbClr val="292934"/>
                </a:solidFill>
                <a:latin typeface="Arial"/>
                <a:cs typeface="Arial"/>
              </a:rPr>
              <a:t>r</a:t>
            </a:r>
            <a:r>
              <a:rPr sz="1400" spc="-25" dirty="0">
                <a:solidFill>
                  <a:srgbClr val="292934"/>
                </a:solidFill>
                <a:latin typeface="Arial"/>
                <a:cs typeface="Arial"/>
              </a:rPr>
              <a:t>e</a:t>
            </a:r>
            <a:r>
              <a:rPr sz="1400" spc="-10" dirty="0">
                <a:solidFill>
                  <a:srgbClr val="292934"/>
                </a:solidFill>
                <a:latin typeface="Arial"/>
                <a:cs typeface="Arial"/>
              </a:rPr>
              <a:t>s</a:t>
            </a:r>
            <a:endParaRPr sz="1400" dirty="0">
              <a:solidFill>
                <a:prstClr val="black"/>
              </a:solidFill>
              <a:latin typeface="Arial"/>
              <a:cs typeface="Arial"/>
            </a:endParaRPr>
          </a:p>
        </p:txBody>
      </p:sp>
    </p:spTree>
    <p:extLst>
      <p:ext uri="{BB962C8B-B14F-4D97-AF65-F5344CB8AC3E}">
        <p14:creationId xmlns:p14="http://schemas.microsoft.com/office/powerpoint/2010/main" val="506084517"/>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2"/>
          <p:cNvSpPr>
            <a:spLocks noGrp="1"/>
          </p:cNvSpPr>
          <p:nvPr>
            <p:ph type="title"/>
          </p:nvPr>
        </p:nvSpPr>
        <p:spPr>
          <a:xfrm>
            <a:off x="2743200" y="274638"/>
            <a:ext cx="7467600" cy="1143000"/>
          </a:xfrm>
        </p:spPr>
        <p:txBody>
          <a:bodyPr>
            <a:normAutofit fontScale="90000"/>
          </a:bodyPr>
          <a:lstStyle/>
          <a:p>
            <a:pPr eaLnBrk="1" hangingPunct="1">
              <a:defRPr/>
            </a:pPr>
            <a:r>
              <a:rPr lang="en-US" sz="3600" dirty="0">
                <a:solidFill>
                  <a:schemeClr val="tx2"/>
                </a:solidFill>
              </a:rPr>
              <a:t>Lessons Learned from the </a:t>
            </a:r>
            <a:r>
              <a:rPr lang="en-US" sz="3600" i="1" dirty="0">
                <a:solidFill>
                  <a:schemeClr val="tx2"/>
                </a:solidFill>
              </a:rPr>
              <a:t>Healthy Homes Healthy Kids</a:t>
            </a:r>
            <a:r>
              <a:rPr lang="en-US" sz="3600" dirty="0">
                <a:solidFill>
                  <a:schemeClr val="tx2"/>
                </a:solidFill>
              </a:rPr>
              <a:t> Program</a:t>
            </a:r>
          </a:p>
        </p:txBody>
      </p:sp>
      <p:sp>
        <p:nvSpPr>
          <p:cNvPr id="4" name="Content Placeholder 3"/>
          <p:cNvSpPr>
            <a:spLocks noGrp="1"/>
          </p:cNvSpPr>
          <p:nvPr>
            <p:ph idx="1"/>
          </p:nvPr>
        </p:nvSpPr>
        <p:spPr/>
        <p:txBody>
          <a:bodyPr rtlCol="0">
            <a:normAutofit/>
          </a:bodyPr>
          <a:lstStyle/>
          <a:p>
            <a:pPr eaLnBrk="1" fontAlgn="auto" hangingPunct="1">
              <a:spcAft>
                <a:spcPts val="0"/>
              </a:spcAft>
              <a:defRPr/>
            </a:pPr>
            <a:r>
              <a:rPr lang="en-US" dirty="0" smtClean="0"/>
              <a:t>It works!  It is a cost effective intervention.</a:t>
            </a:r>
          </a:p>
          <a:p>
            <a:pPr eaLnBrk="1" fontAlgn="auto" hangingPunct="1">
              <a:spcAft>
                <a:spcPts val="0"/>
              </a:spcAft>
              <a:defRPr/>
            </a:pPr>
            <a:r>
              <a:rPr lang="en-US" dirty="0" smtClean="0">
                <a:solidFill>
                  <a:schemeClr val="tx2"/>
                </a:solidFill>
              </a:rPr>
              <a:t>Must address both housing condition and residents’ behavior.</a:t>
            </a:r>
          </a:p>
          <a:p>
            <a:pPr eaLnBrk="1" fontAlgn="auto" hangingPunct="1">
              <a:spcAft>
                <a:spcPts val="0"/>
              </a:spcAft>
              <a:defRPr/>
            </a:pPr>
            <a:r>
              <a:rPr lang="en-US" dirty="0" smtClean="0"/>
              <a:t>Important to involve child’s medical providers.</a:t>
            </a:r>
          </a:p>
          <a:p>
            <a:pPr eaLnBrk="1" fontAlgn="auto" hangingPunct="1">
              <a:spcAft>
                <a:spcPts val="0"/>
              </a:spcAft>
              <a:defRPr/>
            </a:pPr>
            <a:r>
              <a:rPr lang="en-US" dirty="0" smtClean="0">
                <a:solidFill>
                  <a:schemeClr val="tx2"/>
                </a:solidFill>
              </a:rPr>
              <a:t>Important to allow residents to determine their Healthy Homes priorities.</a:t>
            </a:r>
          </a:p>
          <a:p>
            <a:pPr eaLnBrk="1" fontAlgn="auto" hangingPunct="1">
              <a:spcAft>
                <a:spcPts val="0"/>
              </a:spcAft>
              <a:defRPr/>
            </a:pPr>
            <a:r>
              <a:rPr lang="en-US" dirty="0" smtClean="0"/>
              <a:t>Must be culturally appropriate and language accessible.</a:t>
            </a:r>
          </a:p>
          <a:p>
            <a:pPr eaLnBrk="1" fontAlgn="auto" hangingPunct="1">
              <a:spcAft>
                <a:spcPts val="0"/>
              </a:spcAft>
              <a:defRPr/>
            </a:pPr>
            <a:r>
              <a:rPr lang="en-US" dirty="0" smtClean="0">
                <a:solidFill>
                  <a:schemeClr val="tx2"/>
                </a:solidFill>
              </a:rPr>
              <a:t>More evidence-based research needed on reducing second hand smoke in private homes of low income residents</a:t>
            </a:r>
            <a:r>
              <a:rPr lang="en-US" dirty="0" smtClean="0"/>
              <a:t>.</a:t>
            </a:r>
          </a:p>
          <a:p>
            <a:pPr eaLnBrk="1" fontAlgn="auto" hangingPunct="1">
              <a:spcAft>
                <a:spcPts val="0"/>
              </a:spcAft>
              <a:defRPr/>
            </a:pPr>
            <a:endParaRPr lang="en-US" dirty="0"/>
          </a:p>
        </p:txBody>
      </p:sp>
    </p:spTree>
    <p:extLst>
      <p:ext uri="{BB962C8B-B14F-4D97-AF65-F5344CB8AC3E}">
        <p14:creationId xmlns:p14="http://schemas.microsoft.com/office/powerpoint/2010/main" val="4000312524"/>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i="1" dirty="0">
                <a:solidFill>
                  <a:schemeClr val="tx2"/>
                </a:solidFill>
              </a:rPr>
              <a:t>Healthy Homes Healthy Kids </a:t>
            </a:r>
            <a:r>
              <a:rPr lang="en-US" dirty="0">
                <a:solidFill>
                  <a:schemeClr val="tx2"/>
                </a:solidFill>
              </a:rPr>
              <a:t>Challenges</a:t>
            </a:r>
          </a:p>
        </p:txBody>
      </p:sp>
      <p:sp>
        <p:nvSpPr>
          <p:cNvPr id="26627" name="Content Placeholder 2"/>
          <p:cNvSpPr>
            <a:spLocks noGrp="1"/>
          </p:cNvSpPr>
          <p:nvPr>
            <p:ph idx="1"/>
          </p:nvPr>
        </p:nvSpPr>
        <p:spPr/>
        <p:txBody>
          <a:bodyPr/>
          <a:lstStyle/>
          <a:p>
            <a:pPr eaLnBrk="1" hangingPunct="1"/>
            <a:r>
              <a:rPr lang="en-US" altLang="en-US" smtClean="0"/>
              <a:t>Funding is needed to support program expansion.</a:t>
            </a:r>
          </a:p>
          <a:p>
            <a:pPr eaLnBrk="1" hangingPunct="1"/>
            <a:r>
              <a:rPr lang="en-US" altLang="en-US" smtClean="0">
                <a:solidFill>
                  <a:schemeClr val="tx2"/>
                </a:solidFill>
              </a:rPr>
              <a:t>Homeowners need resources to improve housing</a:t>
            </a:r>
            <a:r>
              <a:rPr lang="en-US" altLang="en-US" smtClean="0"/>
              <a:t>.</a:t>
            </a:r>
          </a:p>
          <a:p>
            <a:pPr eaLnBrk="1" hangingPunct="1"/>
            <a:r>
              <a:rPr lang="en-US" altLang="en-US" smtClean="0"/>
              <a:t>Landlords should be required to adhere to their legal responsibilities under the Philadelphia law.</a:t>
            </a:r>
          </a:p>
          <a:p>
            <a:pPr eaLnBrk="1" hangingPunct="1"/>
            <a:r>
              <a:rPr lang="en-US" altLang="en-US" smtClean="0">
                <a:solidFill>
                  <a:schemeClr val="tx2"/>
                </a:solidFill>
              </a:rPr>
              <a:t>Retaliatory evictions are illegal and tenants need adequate representation.</a:t>
            </a:r>
          </a:p>
          <a:p>
            <a:pPr eaLnBrk="1" hangingPunct="1"/>
            <a:endParaRPr lang="en-US" altLang="en-US" smtClean="0"/>
          </a:p>
        </p:txBody>
      </p:sp>
    </p:spTree>
    <p:extLst>
      <p:ext uri="{BB962C8B-B14F-4D97-AF65-F5344CB8AC3E}">
        <p14:creationId xmlns:p14="http://schemas.microsoft.com/office/powerpoint/2010/main" val="375966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5819" y="1"/>
            <a:ext cx="10104699" cy="745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160872" y="706056"/>
            <a:ext cx="3727047" cy="369332"/>
          </a:xfrm>
          <a:prstGeom prst="rect">
            <a:avLst/>
          </a:prstGeom>
          <a:noFill/>
        </p:spPr>
        <p:txBody>
          <a:bodyPr wrap="square" rtlCol="0">
            <a:spAutoFit/>
          </a:bodyPr>
          <a:lstStyle/>
          <a:p>
            <a:pPr fontAlgn="base">
              <a:spcBef>
                <a:spcPct val="0"/>
              </a:spcBef>
              <a:spcAft>
                <a:spcPct val="0"/>
              </a:spcAft>
            </a:pPr>
            <a:r>
              <a:rPr lang="en-US" dirty="0">
                <a:solidFill>
                  <a:prstClr val="black"/>
                </a:solidFill>
                <a:latin typeface="Arial" charset="0"/>
              </a:rPr>
              <a:t>(2011 American Housing Survey)</a:t>
            </a:r>
          </a:p>
        </p:txBody>
      </p:sp>
    </p:spTree>
    <p:extLst>
      <p:ext uri="{BB962C8B-B14F-4D97-AF65-F5344CB8AC3E}">
        <p14:creationId xmlns:p14="http://schemas.microsoft.com/office/powerpoint/2010/main" val="321812233"/>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1752600" y="304800"/>
            <a:ext cx="7920038" cy="6324600"/>
          </a:xfrm>
        </p:spPr>
        <p:txBody>
          <a:bodyPr rtlCol="0">
            <a:normAutofit/>
          </a:bodyPr>
          <a:lstStyle/>
          <a:p>
            <a:pPr marL="0" indent="0" eaLnBrk="1" fontAlgn="auto" hangingPunct="1">
              <a:spcBef>
                <a:spcPts val="0"/>
              </a:spcBef>
              <a:spcAft>
                <a:spcPts val="0"/>
              </a:spcAft>
              <a:buNone/>
              <a:defRPr/>
            </a:pPr>
            <a:r>
              <a:rPr lang="en-US" sz="2800" dirty="0">
                <a:solidFill>
                  <a:schemeClr val="tx2"/>
                </a:solidFill>
                <a:cs typeface="Arial" panose="020B0604020202020204" pitchFamily="34" charset="0"/>
              </a:rPr>
              <a:t>Next Steps-Goals to Help Philadelphia’s Children</a:t>
            </a:r>
            <a:endParaRPr lang="en-US" sz="2800" dirty="0">
              <a:solidFill>
                <a:schemeClr val="accent2"/>
              </a:solidFill>
            </a:endParaRPr>
          </a:p>
          <a:p>
            <a:pPr eaLnBrk="1" hangingPunct="1">
              <a:defRPr/>
            </a:pPr>
            <a:r>
              <a:rPr lang="en-US" sz="2800" b="1" dirty="0"/>
              <a:t>Partnerships </a:t>
            </a:r>
          </a:p>
          <a:p>
            <a:pPr lvl="1" eaLnBrk="1" hangingPunct="1">
              <a:defRPr/>
            </a:pPr>
            <a:r>
              <a:rPr lang="en-US" sz="2400" b="1" dirty="0"/>
              <a:t>with community organizations, health care providers, government agencies, health insurers, housing organizations, landlord associations and legal services</a:t>
            </a:r>
            <a:r>
              <a:rPr lang="en-US" sz="2400" dirty="0"/>
              <a:t>.  </a:t>
            </a:r>
            <a:endParaRPr lang="en-US" sz="2800" dirty="0"/>
          </a:p>
          <a:p>
            <a:pPr eaLnBrk="1" hangingPunct="1">
              <a:defRPr/>
            </a:pPr>
            <a:endParaRPr lang="en-US" sz="2400" dirty="0"/>
          </a:p>
          <a:p>
            <a:pPr eaLnBrk="1" hangingPunct="1">
              <a:defRPr/>
            </a:pPr>
            <a:r>
              <a:rPr lang="en-US" sz="2800" b="1" dirty="0"/>
              <a:t>Sustainable Funding </a:t>
            </a:r>
          </a:p>
          <a:p>
            <a:pPr lvl="1" eaLnBrk="1" hangingPunct="1">
              <a:defRPr/>
            </a:pPr>
            <a:r>
              <a:rPr lang="en-US" sz="2400" b="1" dirty="0"/>
              <a:t>for services and home repairs to reduce the health and safety hazards in homes and support families’ healthy behavioral changes. </a:t>
            </a:r>
            <a:endParaRPr lang="en-US" sz="2400" dirty="0">
              <a:solidFill>
                <a:schemeClr val="tx2"/>
              </a:solidFill>
            </a:endParaRPr>
          </a:p>
          <a:p>
            <a:pPr marL="457200" indent="-457200" eaLnBrk="1" fontAlgn="auto" hangingPunct="1">
              <a:spcAft>
                <a:spcPts val="0"/>
              </a:spcAft>
              <a:buFont typeface="Arial" pitchFamily="34" charset="0"/>
              <a:buAutoNum type="arabicPeriod"/>
              <a:defRPr/>
            </a:pPr>
            <a:endParaRPr lang="en-US" sz="2000" dirty="0">
              <a:solidFill>
                <a:schemeClr val="tx2"/>
              </a:solidFill>
            </a:endParaRPr>
          </a:p>
          <a:p>
            <a:pPr marL="514350" indent="-514350" eaLnBrk="1" fontAlgn="auto" hangingPunct="1">
              <a:spcAft>
                <a:spcPts val="0"/>
              </a:spcAft>
              <a:buNone/>
              <a:defRPr/>
            </a:pPr>
            <a:endParaRPr lang="en-US" sz="2000" dirty="0">
              <a:solidFill>
                <a:schemeClr val="accent2"/>
              </a:solidFill>
            </a:endParaRPr>
          </a:p>
        </p:txBody>
      </p:sp>
    </p:spTree>
    <p:extLst>
      <p:ext uri="{BB962C8B-B14F-4D97-AF65-F5344CB8AC3E}">
        <p14:creationId xmlns:p14="http://schemas.microsoft.com/office/powerpoint/2010/main" val="563061407"/>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1752600" y="304800"/>
            <a:ext cx="7920038" cy="6324600"/>
          </a:xfrm>
        </p:spPr>
        <p:txBody>
          <a:bodyPr rtlCol="0">
            <a:normAutofit/>
          </a:bodyPr>
          <a:lstStyle/>
          <a:p>
            <a:pPr marL="0" indent="0" eaLnBrk="1" fontAlgn="auto" hangingPunct="1">
              <a:spcBef>
                <a:spcPts val="0"/>
              </a:spcBef>
              <a:spcAft>
                <a:spcPts val="0"/>
              </a:spcAft>
              <a:buNone/>
              <a:defRPr/>
            </a:pPr>
            <a:r>
              <a:rPr lang="en-US" sz="2800" dirty="0">
                <a:solidFill>
                  <a:schemeClr val="tx2"/>
                </a:solidFill>
                <a:cs typeface="Arial" panose="020B0604020202020204" pitchFamily="34" charset="0"/>
              </a:rPr>
              <a:t>Next Steps-Goals to Help Philadelphia’s Children</a:t>
            </a:r>
            <a:endParaRPr lang="en-US" sz="2800" dirty="0">
              <a:solidFill>
                <a:schemeClr val="accent2"/>
              </a:solidFill>
            </a:endParaRPr>
          </a:p>
          <a:p>
            <a:pPr eaLnBrk="1" hangingPunct="1">
              <a:defRPr/>
            </a:pPr>
            <a:r>
              <a:rPr lang="en-US" sz="2800" b="1" dirty="0"/>
              <a:t>Data &amp; Information </a:t>
            </a:r>
          </a:p>
          <a:p>
            <a:pPr lvl="1" eaLnBrk="1" hangingPunct="1">
              <a:defRPr/>
            </a:pPr>
            <a:r>
              <a:rPr lang="en-US" sz="2000" dirty="0"/>
              <a:t>to develop a robust understanding of housing quality in Philadelphia, to understand the prevalence of health and safety housing issues and the impact on children’s health and to evaluate the effectiveness of interventions. </a:t>
            </a:r>
            <a:endParaRPr lang="en-US" sz="2800" dirty="0"/>
          </a:p>
          <a:p>
            <a:pPr eaLnBrk="1" hangingPunct="1">
              <a:defRPr/>
            </a:pPr>
            <a:r>
              <a:rPr lang="en-US" sz="2800" dirty="0"/>
              <a:t> </a:t>
            </a:r>
            <a:r>
              <a:rPr lang="en-US" sz="2800" b="1" dirty="0"/>
              <a:t>Legal Services and Other Support </a:t>
            </a:r>
          </a:p>
          <a:p>
            <a:pPr lvl="1" eaLnBrk="1" hangingPunct="1">
              <a:defRPr/>
            </a:pPr>
            <a:r>
              <a:rPr lang="en-US" sz="2000" dirty="0"/>
              <a:t>to ensure families have the legal services along with have the information, resources, support, access to health care they need to reduce the health and safety hazards in their homes.</a:t>
            </a:r>
            <a:br>
              <a:rPr lang="en-US" sz="2000" dirty="0"/>
            </a:br>
            <a:endParaRPr lang="en-US" sz="2000" dirty="0"/>
          </a:p>
          <a:p>
            <a:pPr eaLnBrk="1" hangingPunct="1">
              <a:defRPr/>
            </a:pPr>
            <a:r>
              <a:rPr lang="en-US" sz="2800" b="1" dirty="0"/>
              <a:t>Enhanced Enforcement </a:t>
            </a:r>
          </a:p>
          <a:p>
            <a:pPr lvl="1" eaLnBrk="1" hangingPunct="1">
              <a:defRPr/>
            </a:pPr>
            <a:r>
              <a:rPr lang="en-US" sz="2000" dirty="0"/>
              <a:t>of the Health Code, Property Maintenance Code, Lead Disclosure and Notification Law and other laws as needed to help improve the housing conditions of children. </a:t>
            </a:r>
            <a:endParaRPr lang="en-US" sz="2000" dirty="0">
              <a:solidFill>
                <a:schemeClr val="tx2"/>
              </a:solidFill>
            </a:endParaRPr>
          </a:p>
          <a:p>
            <a:pPr marL="457200" indent="-457200" eaLnBrk="1" fontAlgn="auto" hangingPunct="1">
              <a:spcAft>
                <a:spcPts val="0"/>
              </a:spcAft>
              <a:buFont typeface="Arial" pitchFamily="34" charset="0"/>
              <a:buAutoNum type="arabicPeriod"/>
              <a:defRPr/>
            </a:pPr>
            <a:endParaRPr lang="en-US" sz="2000" dirty="0">
              <a:solidFill>
                <a:schemeClr val="tx2"/>
              </a:solidFill>
            </a:endParaRPr>
          </a:p>
          <a:p>
            <a:pPr marL="514350" indent="-514350" eaLnBrk="1" fontAlgn="auto" hangingPunct="1">
              <a:spcAft>
                <a:spcPts val="0"/>
              </a:spcAft>
              <a:buNone/>
              <a:defRPr/>
            </a:pPr>
            <a:endParaRPr lang="en-US" sz="2000" dirty="0">
              <a:solidFill>
                <a:schemeClr val="accent2"/>
              </a:solidFill>
            </a:endParaRPr>
          </a:p>
        </p:txBody>
      </p:sp>
    </p:spTree>
    <p:extLst>
      <p:ext uri="{BB962C8B-B14F-4D97-AF65-F5344CB8AC3E}">
        <p14:creationId xmlns:p14="http://schemas.microsoft.com/office/powerpoint/2010/main" val="2532213658"/>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ts?t=14289357954986267587&amp;pid=23152&amp;ppid=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6859" y="1205752"/>
            <a:ext cx="27432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3"/>
          <p:cNvSpPr>
            <a:spLocks noChangeArrowheads="1"/>
          </p:cNvSpPr>
          <p:nvPr/>
        </p:nvSpPr>
        <p:spPr bwMode="auto">
          <a:xfrm>
            <a:off x="3807759" y="4191000"/>
            <a:ext cx="3581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20000"/>
              </a:spcBef>
              <a:spcAft>
                <a:spcPct val="0"/>
              </a:spcAft>
            </a:pPr>
            <a:r>
              <a:rPr lang="en-US" altLang="en-US" dirty="0">
                <a:solidFill>
                  <a:srgbClr val="B13F9A"/>
                </a:solidFill>
                <a:latin typeface="Trebuchet MS" panose="020B0603020202020204" pitchFamily="34" charset="0"/>
              </a:rPr>
              <a:t>Palak Raval-Nelson, PhD, MPH</a:t>
            </a:r>
          </a:p>
          <a:p>
            <a:pPr algn="ctr" eaLnBrk="1" fontAlgn="base" hangingPunct="1">
              <a:spcBef>
                <a:spcPct val="20000"/>
              </a:spcBef>
              <a:spcAft>
                <a:spcPct val="0"/>
              </a:spcAft>
            </a:pPr>
            <a:r>
              <a:rPr lang="en-US" altLang="en-US" dirty="0">
                <a:solidFill>
                  <a:srgbClr val="B13F9A"/>
                </a:solidFill>
                <a:latin typeface="Trebuchet MS" panose="020B0603020202020204" pitchFamily="34" charset="0"/>
              </a:rPr>
              <a:t>Director- EHS</a:t>
            </a:r>
          </a:p>
          <a:p>
            <a:pPr algn="ctr" eaLnBrk="1" fontAlgn="base" hangingPunct="1">
              <a:spcBef>
                <a:spcPct val="20000"/>
              </a:spcBef>
              <a:spcAft>
                <a:spcPct val="0"/>
              </a:spcAft>
            </a:pPr>
            <a:r>
              <a:rPr lang="en-US" altLang="en-US" dirty="0">
                <a:solidFill>
                  <a:srgbClr val="B13F9A"/>
                </a:solidFill>
                <a:latin typeface="Trebuchet MS" panose="020B0603020202020204" pitchFamily="34" charset="0"/>
              </a:rPr>
              <a:t>Palak.raval-nelson@phila.gov</a:t>
            </a:r>
          </a:p>
        </p:txBody>
      </p:sp>
    </p:spTree>
    <p:extLst>
      <p:ext uri="{BB962C8B-B14F-4D97-AF65-F5344CB8AC3E}">
        <p14:creationId xmlns:p14="http://schemas.microsoft.com/office/powerpoint/2010/main" val="974496234"/>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Local Resources Panel</a:t>
            </a:r>
          </a:p>
        </p:txBody>
      </p:sp>
      <p:sp>
        <p:nvSpPr>
          <p:cNvPr id="7" name="Rectangle 6"/>
          <p:cNvSpPr/>
          <p:nvPr/>
        </p:nvSpPr>
        <p:spPr>
          <a:xfrm>
            <a:off x="-22861" y="2441697"/>
            <a:ext cx="12237721" cy="2554545"/>
          </a:xfrm>
          <a:prstGeom prst="rect">
            <a:avLst/>
          </a:prstGeom>
        </p:spPr>
        <p:txBody>
          <a:bodyPr wrap="square">
            <a:spAutoFit/>
          </a:bodyPr>
          <a:lstStyle/>
          <a:p>
            <a:pPr algn="ctr"/>
            <a:r>
              <a:rPr lang="en-US" sz="4000" dirty="0"/>
              <a:t>Stefanie Seldin</a:t>
            </a:r>
          </a:p>
          <a:p>
            <a:pPr algn="ctr"/>
            <a:r>
              <a:rPr lang="en-US" sz="4000" dirty="0"/>
              <a:t>Executive Director</a:t>
            </a:r>
          </a:p>
          <a:p>
            <a:pPr algn="ctr"/>
            <a:r>
              <a:rPr lang="en-US" sz="4000" dirty="0"/>
              <a:t>Rebuilding Together Philadelphia</a:t>
            </a:r>
          </a:p>
          <a:p>
            <a:pPr algn="ctr"/>
            <a:endParaRPr lang="en-US" sz="4000" dirty="0"/>
          </a:p>
        </p:txBody>
      </p:sp>
    </p:spTree>
    <p:extLst>
      <p:ext uri="{BB962C8B-B14F-4D97-AF65-F5344CB8AC3E}">
        <p14:creationId xmlns:p14="http://schemas.microsoft.com/office/powerpoint/2010/main" val="847885465"/>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b="1" dirty="0" smtClean="0">
                <a:solidFill>
                  <a:schemeClr val="tx1"/>
                </a:solidFill>
              </a:rPr>
              <a:t>Rebuilding Together Philadelphia</a:t>
            </a:r>
            <a:endParaRPr lang="en-US" b="1" dirty="0">
              <a:solidFill>
                <a:schemeClr val="tx1"/>
              </a:solidFill>
            </a:endParaRPr>
          </a:p>
        </p:txBody>
      </p:sp>
      <p:pic>
        <p:nvPicPr>
          <p:cNvPr id="19459" name="Picture 3" descr="C:\Documents and Settings\User\My Documents\My Dropbox\RTP Collaborations\Photos\whllogo.png.jpeg"/>
          <p:cNvPicPr>
            <a:picLocks noChangeAspect="1" noChangeArrowheads="1"/>
          </p:cNvPicPr>
          <p:nvPr/>
        </p:nvPicPr>
        <p:blipFill>
          <a:blip r:embed="rId3" cstate="print"/>
          <a:srcRect/>
          <a:stretch>
            <a:fillRect/>
          </a:stretch>
        </p:blipFill>
        <p:spPr bwMode="auto">
          <a:xfrm>
            <a:off x="16081375" y="5540375"/>
            <a:ext cx="52388" cy="6350"/>
          </a:xfrm>
          <a:prstGeom prst="rect">
            <a:avLst/>
          </a:prstGeom>
          <a:noFill/>
        </p:spPr>
      </p:pic>
      <p:pic>
        <p:nvPicPr>
          <p:cNvPr id="19465" name="Picture 9" descr="C:\Documents and Settings\User\My Documents\My Dropbox\RTP Collaborations\Photos\West Phila Spring 2010\_MG_7334.jpg"/>
          <p:cNvPicPr>
            <a:picLocks noChangeAspect="1" noChangeArrowheads="1"/>
          </p:cNvPicPr>
          <p:nvPr/>
        </p:nvPicPr>
        <p:blipFill>
          <a:blip r:embed="rId4" cstate="print"/>
          <a:srcRect/>
          <a:stretch>
            <a:fillRect/>
          </a:stretch>
        </p:blipFill>
        <p:spPr bwMode="auto">
          <a:xfrm>
            <a:off x="4138801" y="114300"/>
            <a:ext cx="6019800" cy="3352800"/>
          </a:xfrm>
          <a:prstGeom prst="rect">
            <a:avLst/>
          </a:prstGeom>
          <a:ln w="38100" cap="sq">
            <a:solidFill>
              <a:schemeClr val="tx1"/>
            </a:solidFill>
            <a:prstDash val="solid"/>
            <a:miter lim="800000"/>
          </a:ln>
          <a:effectLst>
            <a:outerShdw blurRad="50800" dist="38100" dir="2700000" algn="tl" rotWithShape="0">
              <a:srgbClr val="000000">
                <a:alpha val="43000"/>
              </a:srgbClr>
            </a:outerShdw>
          </a:effectLst>
        </p:spPr>
      </p:pic>
      <p:pic>
        <p:nvPicPr>
          <p:cNvPr id="11" name="Picture 10" descr="PMGARDEN.jpg"/>
          <p:cNvPicPr>
            <a:picLocks noChangeAspect="1"/>
          </p:cNvPicPr>
          <p:nvPr/>
        </p:nvPicPr>
        <p:blipFill>
          <a:blip r:embed="rId5"/>
          <a:srcRect l="5479"/>
          <a:stretch>
            <a:fillRect/>
          </a:stretch>
        </p:blipFill>
        <p:spPr>
          <a:xfrm>
            <a:off x="1014601" y="3634618"/>
            <a:ext cx="31242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4" descr="C:\Documents and Settings\User\My Documents\My Dropbox\RTP Collaborations\Photos\Homeowner Orientation\_MG_7800.jpg"/>
          <p:cNvPicPr>
            <a:picLocks noChangeAspect="1" noChangeArrowheads="1"/>
          </p:cNvPicPr>
          <p:nvPr/>
        </p:nvPicPr>
        <p:blipFill>
          <a:blip r:embed="rId6"/>
          <a:srcRect/>
          <a:stretch>
            <a:fillRect/>
          </a:stretch>
        </p:blipFill>
        <p:spPr bwMode="auto">
          <a:xfrm>
            <a:off x="4673089" y="3596519"/>
            <a:ext cx="3810000"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2"/>
          <p:cNvPicPr>
            <a:picLocks noChangeAspect="1" noChangeArrowheads="1"/>
          </p:cNvPicPr>
          <p:nvPr/>
        </p:nvPicPr>
        <p:blipFill>
          <a:blip r:embed="rId7" cstate="print"/>
          <a:stretch>
            <a:fillRect/>
          </a:stretch>
        </p:blipFill>
        <p:spPr bwMode="auto">
          <a:xfrm rot="585133">
            <a:off x="9113448" y="4571769"/>
            <a:ext cx="1546243" cy="840794"/>
          </a:xfrm>
          <a:prstGeom prst="roundRect">
            <a:avLst/>
          </a:prstGeom>
          <a:solidFill>
            <a:srgbClr val="FFFFFF">
              <a:shade val="85000"/>
            </a:srgbClr>
          </a:solidFill>
          <a:ln w="38100" cap="sq">
            <a:solidFill>
              <a:schemeClr val="bg1"/>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Picture 3" descr="C:\Documents and Settings\User\My Documents\My Dropbox\RTP Collaborations\Photos\BLow Up potential\YOUNGWORKER.jpg"/>
          <p:cNvPicPr>
            <a:picLocks noChangeArrowheads="1"/>
          </p:cNvPicPr>
          <p:nvPr/>
        </p:nvPicPr>
        <p:blipFill>
          <a:blip r:embed="rId8"/>
          <a:srcRect/>
          <a:stretch>
            <a:fillRect/>
          </a:stretch>
        </p:blipFill>
        <p:spPr bwMode="auto">
          <a:xfrm>
            <a:off x="1014601" y="76200"/>
            <a:ext cx="2590800"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03671428"/>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User\My Documents\My Dropbox\RTP Collaborations\Photos\Homeowner Orientation\_MG_7615.jpg"/>
          <p:cNvPicPr>
            <a:picLocks noChangeAspect="1" noChangeArrowheads="1"/>
          </p:cNvPicPr>
          <p:nvPr/>
        </p:nvPicPr>
        <p:blipFill>
          <a:blip r:embed="rId3" cstate="print"/>
          <a:srcRect r="2941"/>
          <a:stretch>
            <a:fillRect/>
          </a:stretch>
        </p:blipFill>
        <p:spPr bwMode="auto">
          <a:xfrm>
            <a:off x="2057400" y="1676400"/>
            <a:ext cx="2514600" cy="1905000"/>
          </a:xfrm>
          <a:prstGeom prst="rect">
            <a:avLst/>
          </a:prstGeom>
          <a:ln>
            <a:noFill/>
          </a:ln>
          <a:effectLst/>
        </p:spPr>
      </p:pic>
      <p:sp>
        <p:nvSpPr>
          <p:cNvPr id="2" name="Title 1"/>
          <p:cNvSpPr>
            <a:spLocks noGrp="1"/>
          </p:cNvSpPr>
          <p:nvPr>
            <p:ph type="title"/>
          </p:nvPr>
        </p:nvSpPr>
        <p:spPr/>
        <p:txBody>
          <a:bodyPr>
            <a:noAutofit/>
          </a:bodyPr>
          <a:lstStyle/>
          <a:p>
            <a:r>
              <a:rPr lang="en-US" sz="3200" dirty="0">
                <a:solidFill>
                  <a:srgbClr val="4F4747"/>
                </a:solidFill>
              </a:rPr>
              <a:t>REBUILDING TOGETHER PHILADELPHIA</a:t>
            </a:r>
            <a:endParaRPr lang="en-US" sz="2000" b="1" dirty="0">
              <a:solidFill>
                <a:srgbClr val="4F4747"/>
              </a:solidFill>
              <a:latin typeface="+mn-lt"/>
            </a:endParaRPr>
          </a:p>
        </p:txBody>
      </p:sp>
      <p:sp>
        <p:nvSpPr>
          <p:cNvPr id="6" name="TextBox 5"/>
          <p:cNvSpPr txBox="1"/>
          <p:nvPr/>
        </p:nvSpPr>
        <p:spPr>
          <a:xfrm>
            <a:off x="4648200" y="5184339"/>
            <a:ext cx="6324600" cy="1692771"/>
          </a:xfrm>
          <a:prstGeom prst="rect">
            <a:avLst/>
          </a:prstGeom>
          <a:noFill/>
        </p:spPr>
        <p:txBody>
          <a:bodyPr wrap="square" rtlCol="0">
            <a:spAutoFit/>
          </a:bodyPr>
          <a:lstStyle/>
          <a:p>
            <a:pPr lvl="1"/>
            <a:r>
              <a:rPr lang="en-US" sz="2600" b="1" u="sng" dirty="0">
                <a:solidFill>
                  <a:srgbClr val="049E29"/>
                </a:solidFill>
              </a:rPr>
              <a:t>Mission</a:t>
            </a:r>
            <a:r>
              <a:rPr lang="en-US" sz="2600" b="1" dirty="0">
                <a:solidFill>
                  <a:srgbClr val="049E29"/>
                </a:solidFill>
              </a:rPr>
              <a:t>: RT Philadelphia brings  volunteers and communities together</a:t>
            </a:r>
          </a:p>
          <a:p>
            <a:pPr lvl="1"/>
            <a:r>
              <a:rPr lang="en-US" sz="2600" b="1" dirty="0">
                <a:solidFill>
                  <a:srgbClr val="049E29"/>
                </a:solidFill>
              </a:rPr>
              <a:t>to improve the homes and lives </a:t>
            </a:r>
          </a:p>
          <a:p>
            <a:pPr lvl="1"/>
            <a:r>
              <a:rPr lang="en-US" sz="2600" b="1" dirty="0">
                <a:solidFill>
                  <a:srgbClr val="049E29"/>
                </a:solidFill>
              </a:rPr>
              <a:t>of low-income homeowners</a:t>
            </a:r>
            <a:r>
              <a:rPr lang="en-US" sz="2400" b="1" dirty="0">
                <a:solidFill>
                  <a:srgbClr val="049E29"/>
                </a:solidFill>
              </a:rPr>
              <a:t>.</a:t>
            </a:r>
          </a:p>
        </p:txBody>
      </p:sp>
      <p:pic>
        <p:nvPicPr>
          <p:cNvPr id="3075" name="Picture 3" descr="C:\Documents and Settings\User\My Documents\My Dropbox\RTP Collaborations\Photos\Homeowner Orientation\_MG_7414.jpg"/>
          <p:cNvPicPr>
            <a:picLocks noChangeAspect="1" noChangeArrowheads="1"/>
          </p:cNvPicPr>
          <p:nvPr/>
        </p:nvPicPr>
        <p:blipFill>
          <a:blip r:embed="rId4" cstate="print"/>
          <a:srcRect/>
          <a:stretch>
            <a:fillRect/>
          </a:stretch>
        </p:blipFill>
        <p:spPr bwMode="auto">
          <a:xfrm>
            <a:off x="4800600" y="1676400"/>
            <a:ext cx="5334000" cy="3276600"/>
          </a:xfrm>
          <a:prstGeom prst="rect">
            <a:avLst/>
          </a:prstGeom>
          <a:ln>
            <a:noFill/>
          </a:ln>
          <a:effectLst/>
        </p:spPr>
      </p:pic>
      <p:pic>
        <p:nvPicPr>
          <p:cNvPr id="3076" name="Picture 4" descr="C:\Documents and Settings\User\My Documents\My Dropbox\RTP Collaborations\Photos\Homeowner Orientation\RTPhilly_PM_060510_085.jpg"/>
          <p:cNvPicPr>
            <a:picLocks noChangeAspect="1" noChangeArrowheads="1"/>
          </p:cNvPicPr>
          <p:nvPr/>
        </p:nvPicPr>
        <p:blipFill>
          <a:blip r:embed="rId5" cstate="print"/>
          <a:srcRect r="2941"/>
          <a:stretch>
            <a:fillRect/>
          </a:stretch>
        </p:blipFill>
        <p:spPr bwMode="auto">
          <a:xfrm>
            <a:off x="2057400" y="3810000"/>
            <a:ext cx="2514600" cy="2895600"/>
          </a:xfrm>
          <a:prstGeom prst="rect">
            <a:avLst/>
          </a:prstGeom>
          <a:ln>
            <a:noFill/>
          </a:ln>
          <a:effectLst/>
        </p:spPr>
      </p:pic>
    </p:spTree>
    <p:extLst>
      <p:ext uri="{BB962C8B-B14F-4D97-AF65-F5344CB8AC3E}">
        <p14:creationId xmlns:p14="http://schemas.microsoft.com/office/powerpoint/2010/main" val="824103026"/>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4F4747"/>
                </a:solidFill>
              </a:rPr>
              <a:t>REBUILDING TOGETHER PHILADELPHIA</a:t>
            </a:r>
            <a:endParaRPr lang="en-US" sz="3200" b="1" dirty="0">
              <a:solidFill>
                <a:srgbClr val="4F4747"/>
              </a:solidFill>
              <a:latin typeface="+mn-lt"/>
            </a:endParaRPr>
          </a:p>
        </p:txBody>
      </p:sp>
      <p:sp>
        <p:nvSpPr>
          <p:cNvPr id="6" name="TextBox 5"/>
          <p:cNvSpPr txBox="1"/>
          <p:nvPr/>
        </p:nvSpPr>
        <p:spPr>
          <a:xfrm>
            <a:off x="6278880" y="5334000"/>
            <a:ext cx="4572000" cy="923330"/>
          </a:xfrm>
          <a:prstGeom prst="rect">
            <a:avLst/>
          </a:prstGeom>
          <a:noFill/>
        </p:spPr>
        <p:txBody>
          <a:bodyPr wrap="square" rtlCol="0">
            <a:spAutoFit/>
          </a:bodyPr>
          <a:lstStyle/>
          <a:p>
            <a:r>
              <a:rPr lang="en-US" sz="2700" b="1" dirty="0">
                <a:solidFill>
                  <a:srgbClr val="049E29"/>
                </a:solidFill>
              </a:rPr>
              <a:t>Volunteers and homeowners work side by side</a:t>
            </a:r>
            <a:r>
              <a:rPr lang="en-US" sz="2700" b="1" i="1" dirty="0">
                <a:solidFill>
                  <a:srgbClr val="049E29"/>
                </a:solidFill>
              </a:rPr>
              <a:t>.</a:t>
            </a:r>
            <a:endParaRPr lang="en-US" sz="2700" b="1" dirty="0">
              <a:solidFill>
                <a:srgbClr val="049E29"/>
              </a:solidFill>
            </a:endParaRPr>
          </a:p>
        </p:txBody>
      </p:sp>
      <p:pic>
        <p:nvPicPr>
          <p:cNvPr id="4099" name="Picture 3" descr="C:\Documents and Settings\User\My Documents\My Dropbox\RTP Collaborations\Photos\Homeowner Orientation\_2JR7970.JPG"/>
          <p:cNvPicPr>
            <a:picLocks noChangeAspect="1" noChangeArrowheads="1"/>
          </p:cNvPicPr>
          <p:nvPr/>
        </p:nvPicPr>
        <p:blipFill>
          <a:blip r:embed="rId3" cstate="print"/>
          <a:srcRect/>
          <a:stretch>
            <a:fillRect/>
          </a:stretch>
        </p:blipFill>
        <p:spPr bwMode="auto">
          <a:xfrm>
            <a:off x="6248400" y="1828800"/>
            <a:ext cx="4267200" cy="3352800"/>
          </a:xfrm>
          <a:prstGeom prst="rect">
            <a:avLst/>
          </a:prstGeom>
          <a:ln>
            <a:noFill/>
          </a:ln>
          <a:effectLst/>
        </p:spPr>
      </p:pic>
      <p:pic>
        <p:nvPicPr>
          <p:cNvPr id="4100" name="Picture 4" descr="C:\Documents and Settings\User\My Documents\My Dropbox\RTP Collaborations\Photos\Homeowner Orientation\_MG_7800.jpg"/>
          <p:cNvPicPr>
            <a:picLocks noChangeAspect="1" noChangeArrowheads="1"/>
          </p:cNvPicPr>
          <p:nvPr/>
        </p:nvPicPr>
        <p:blipFill>
          <a:blip r:embed="rId4" cstate="print"/>
          <a:srcRect/>
          <a:stretch>
            <a:fillRect/>
          </a:stretch>
        </p:blipFill>
        <p:spPr bwMode="auto">
          <a:xfrm>
            <a:off x="2133600" y="4191000"/>
            <a:ext cx="3962400" cy="2209800"/>
          </a:xfrm>
          <a:prstGeom prst="rect">
            <a:avLst/>
          </a:prstGeom>
          <a:ln>
            <a:noFill/>
          </a:ln>
          <a:effectLst/>
        </p:spPr>
      </p:pic>
      <p:sp>
        <p:nvSpPr>
          <p:cNvPr id="3" name="TextBox 2"/>
          <p:cNvSpPr txBox="1"/>
          <p:nvPr/>
        </p:nvSpPr>
        <p:spPr>
          <a:xfrm>
            <a:off x="1981200" y="1828800"/>
            <a:ext cx="4114800" cy="1938992"/>
          </a:xfrm>
          <a:prstGeom prst="rect">
            <a:avLst/>
          </a:prstGeom>
          <a:noFill/>
        </p:spPr>
        <p:txBody>
          <a:bodyPr wrap="square" rtlCol="0">
            <a:spAutoFit/>
          </a:bodyPr>
          <a:lstStyle/>
          <a:p>
            <a:r>
              <a:rPr lang="en-US" sz="2400" b="1" u="sng" dirty="0">
                <a:solidFill>
                  <a:srgbClr val="049E29"/>
                </a:solidFill>
              </a:rPr>
              <a:t>Block Builds:</a:t>
            </a:r>
            <a:endParaRPr lang="en-US" sz="2400" u="sng" dirty="0">
              <a:solidFill>
                <a:srgbClr val="049E29"/>
              </a:solidFill>
            </a:endParaRPr>
          </a:p>
          <a:p>
            <a:r>
              <a:rPr lang="en-US" sz="2400" b="1" dirty="0">
                <a:solidFill>
                  <a:srgbClr val="049E29"/>
                </a:solidFill>
              </a:rPr>
              <a:t>Partner w/community agency </a:t>
            </a:r>
          </a:p>
          <a:p>
            <a:r>
              <a:rPr lang="en-US" sz="2400" b="1" dirty="0">
                <a:solidFill>
                  <a:srgbClr val="049E29"/>
                </a:solidFill>
              </a:rPr>
              <a:t>10 to 25 clustered homes</a:t>
            </a:r>
          </a:p>
          <a:p>
            <a:r>
              <a:rPr lang="en-US" sz="2400" b="1" dirty="0">
                <a:solidFill>
                  <a:srgbClr val="049E29"/>
                </a:solidFill>
              </a:rPr>
              <a:t>100 to 300 volunteers/day</a:t>
            </a:r>
          </a:p>
          <a:p>
            <a:r>
              <a:rPr lang="en-US" sz="2400" b="1" dirty="0">
                <a:solidFill>
                  <a:srgbClr val="049E29"/>
                </a:solidFill>
              </a:rPr>
              <a:t>1 to 4 days</a:t>
            </a:r>
          </a:p>
        </p:txBody>
      </p:sp>
    </p:spTree>
    <p:extLst>
      <p:ext uri="{BB962C8B-B14F-4D97-AF65-F5344CB8AC3E}">
        <p14:creationId xmlns:p14="http://schemas.microsoft.com/office/powerpoint/2010/main" val="2489853418"/>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4F4747"/>
                </a:solidFill>
              </a:rPr>
              <a:t>REBUILDING TOGETHER PHILADELPHIA</a:t>
            </a:r>
            <a:endParaRPr lang="en-US" sz="3200" b="1" dirty="0">
              <a:solidFill>
                <a:srgbClr val="29B139"/>
              </a:solidFill>
              <a:latin typeface="+mn-lt"/>
            </a:endParaRPr>
          </a:p>
        </p:txBody>
      </p:sp>
      <p:pic>
        <p:nvPicPr>
          <p:cNvPr id="2050" name="Picture 2" descr="C:\Documents and Settings\User\My Documents\My Dropbox\RTP Collaborations\Photos\Homeowner Orientation\_MG_7432.jpg"/>
          <p:cNvPicPr>
            <a:picLocks noChangeAspect="1" noChangeArrowheads="1"/>
          </p:cNvPicPr>
          <p:nvPr/>
        </p:nvPicPr>
        <p:blipFill>
          <a:blip r:embed="rId3" cstate="print"/>
          <a:srcRect/>
          <a:stretch>
            <a:fillRect/>
          </a:stretch>
        </p:blipFill>
        <p:spPr bwMode="auto">
          <a:xfrm>
            <a:off x="2057400" y="1905000"/>
            <a:ext cx="2667000" cy="1295400"/>
          </a:xfrm>
          <a:prstGeom prst="rect">
            <a:avLst/>
          </a:prstGeom>
          <a:ln>
            <a:noFill/>
          </a:ln>
          <a:effectLst/>
        </p:spPr>
      </p:pic>
      <p:pic>
        <p:nvPicPr>
          <p:cNvPr id="2052" name="Picture 4" descr="C:\Documents and Settings\User\My Documents\My Dropbox\RTP Collaborations\Photos\Homeowner Orientation\_MG_7560.jpg"/>
          <p:cNvPicPr>
            <a:picLocks noChangeAspect="1" noChangeArrowheads="1"/>
          </p:cNvPicPr>
          <p:nvPr/>
        </p:nvPicPr>
        <p:blipFill>
          <a:blip r:embed="rId4" cstate="print"/>
          <a:srcRect/>
          <a:stretch>
            <a:fillRect/>
          </a:stretch>
        </p:blipFill>
        <p:spPr bwMode="auto">
          <a:xfrm>
            <a:off x="2069771" y="5105400"/>
            <a:ext cx="2680855" cy="1600200"/>
          </a:xfrm>
          <a:prstGeom prst="rect">
            <a:avLst/>
          </a:prstGeom>
          <a:ln>
            <a:noFill/>
          </a:ln>
          <a:effectLst/>
        </p:spPr>
      </p:pic>
      <p:pic>
        <p:nvPicPr>
          <p:cNvPr id="9" name="Picture 2" descr="C:\Documents and Settings\User\My Documents\My Dropbox\RTP Collaborations\Photos\Homeowner Orientation\_MG_7707.jpg"/>
          <p:cNvPicPr>
            <a:picLocks noChangeAspect="1" noChangeArrowheads="1"/>
          </p:cNvPicPr>
          <p:nvPr/>
        </p:nvPicPr>
        <p:blipFill>
          <a:blip r:embed="rId5" cstate="print"/>
          <a:srcRect/>
          <a:stretch>
            <a:fillRect/>
          </a:stretch>
        </p:blipFill>
        <p:spPr bwMode="auto">
          <a:xfrm>
            <a:off x="2057400" y="3429000"/>
            <a:ext cx="2667000" cy="1447800"/>
          </a:xfrm>
          <a:prstGeom prst="rect">
            <a:avLst/>
          </a:prstGeom>
          <a:ln>
            <a:noFill/>
          </a:ln>
          <a:effectLst/>
        </p:spPr>
      </p:pic>
      <p:sp>
        <p:nvSpPr>
          <p:cNvPr id="6" name="TextBox 5"/>
          <p:cNvSpPr txBox="1"/>
          <p:nvPr/>
        </p:nvSpPr>
        <p:spPr>
          <a:xfrm>
            <a:off x="5029200" y="1856118"/>
            <a:ext cx="4951548" cy="4593565"/>
          </a:xfrm>
          <a:prstGeom prst="rect">
            <a:avLst/>
          </a:prstGeom>
          <a:noFill/>
        </p:spPr>
        <p:txBody>
          <a:bodyPr wrap="none" rtlCol="0">
            <a:spAutoFit/>
          </a:bodyPr>
          <a:lstStyle/>
          <a:p>
            <a:pPr>
              <a:spcBef>
                <a:spcPts val="700"/>
              </a:spcBef>
              <a:buClr>
                <a:srgbClr val="DD8047"/>
              </a:buClr>
              <a:buSzPct val="60000"/>
            </a:pPr>
            <a:r>
              <a:rPr lang="en-US" sz="2400" dirty="0">
                <a:solidFill>
                  <a:srgbClr val="049E29"/>
                </a:solidFill>
              </a:rPr>
              <a:t>RTP is one of 166 affiliates nationwide</a:t>
            </a:r>
          </a:p>
          <a:p>
            <a:pPr>
              <a:spcBef>
                <a:spcPts val="700"/>
              </a:spcBef>
              <a:buClr>
                <a:srgbClr val="DD8047"/>
              </a:buClr>
              <a:buSzPct val="60000"/>
            </a:pPr>
            <a:r>
              <a:rPr lang="en-US" sz="2400" u="sng" dirty="0">
                <a:solidFill>
                  <a:srgbClr val="049E29"/>
                </a:solidFill>
              </a:rPr>
              <a:t>PRIORITIES</a:t>
            </a:r>
            <a:r>
              <a:rPr lang="en-US" sz="2400" dirty="0">
                <a:solidFill>
                  <a:srgbClr val="049E29"/>
                </a:solidFill>
              </a:rPr>
              <a:t>:</a:t>
            </a:r>
          </a:p>
          <a:p>
            <a:pPr marL="320040" indent="-320040">
              <a:spcBef>
                <a:spcPts val="700"/>
              </a:spcBef>
              <a:buClr>
                <a:srgbClr val="DD8047"/>
              </a:buClr>
              <a:buSzPct val="60000"/>
              <a:buFont typeface="Wingdings"/>
              <a:buChar char=""/>
            </a:pPr>
            <a:r>
              <a:rPr lang="en-US" sz="2400" dirty="0">
                <a:solidFill>
                  <a:srgbClr val="049E29"/>
                </a:solidFill>
              </a:rPr>
              <a:t>Veterans</a:t>
            </a:r>
          </a:p>
          <a:p>
            <a:pPr marL="320040" indent="-320040">
              <a:spcBef>
                <a:spcPts val="700"/>
              </a:spcBef>
              <a:buClr>
                <a:srgbClr val="DD8047"/>
              </a:buClr>
              <a:buSzPct val="60000"/>
              <a:buFont typeface="Wingdings"/>
              <a:buChar char=""/>
            </a:pPr>
            <a:r>
              <a:rPr lang="en-US" sz="2400" dirty="0">
                <a:solidFill>
                  <a:srgbClr val="049E29"/>
                </a:solidFill>
              </a:rPr>
              <a:t>Disabled</a:t>
            </a:r>
          </a:p>
          <a:p>
            <a:pPr marL="320040" indent="-320040">
              <a:spcBef>
                <a:spcPts val="700"/>
              </a:spcBef>
              <a:buClr>
                <a:srgbClr val="DD8047"/>
              </a:buClr>
              <a:buSzPct val="60000"/>
              <a:buFont typeface="Wingdings"/>
              <a:buChar char=""/>
            </a:pPr>
            <a:r>
              <a:rPr lang="en-US" sz="2400" dirty="0">
                <a:solidFill>
                  <a:srgbClr val="049E29"/>
                </a:solidFill>
              </a:rPr>
              <a:t>Elderly</a:t>
            </a:r>
          </a:p>
          <a:p>
            <a:pPr marL="320040" indent="-320040">
              <a:spcBef>
                <a:spcPts val="700"/>
              </a:spcBef>
              <a:buClr>
                <a:srgbClr val="DD8047"/>
              </a:buClr>
              <a:buSzPct val="60000"/>
              <a:buFont typeface="Wingdings"/>
              <a:buChar char=""/>
            </a:pPr>
            <a:r>
              <a:rPr lang="en-US" sz="2400" dirty="0">
                <a:solidFill>
                  <a:srgbClr val="049E29"/>
                </a:solidFill>
              </a:rPr>
              <a:t>Families with children</a:t>
            </a:r>
          </a:p>
          <a:p>
            <a:pPr>
              <a:spcBef>
                <a:spcPts val="700"/>
              </a:spcBef>
              <a:buClr>
                <a:srgbClr val="DD8047"/>
              </a:buClr>
              <a:buSzPct val="60000"/>
            </a:pPr>
            <a:r>
              <a:rPr lang="en-US" sz="2400" u="sng" dirty="0">
                <a:solidFill>
                  <a:srgbClr val="049E29"/>
                </a:solidFill>
              </a:rPr>
              <a:t>GOALS</a:t>
            </a:r>
            <a:r>
              <a:rPr lang="en-US" sz="2400" dirty="0">
                <a:solidFill>
                  <a:srgbClr val="049E29"/>
                </a:solidFill>
              </a:rPr>
              <a:t>:</a:t>
            </a:r>
          </a:p>
          <a:p>
            <a:pPr marL="320040" indent="-320040">
              <a:spcBef>
                <a:spcPts val="700"/>
              </a:spcBef>
              <a:buClr>
                <a:srgbClr val="DD8047"/>
              </a:buClr>
              <a:buSzPct val="60000"/>
              <a:buFont typeface="Wingdings"/>
              <a:buChar char=""/>
            </a:pPr>
            <a:r>
              <a:rPr lang="en-US" sz="2400" dirty="0">
                <a:solidFill>
                  <a:srgbClr val="049E29"/>
                </a:solidFill>
              </a:rPr>
              <a:t>Healthy</a:t>
            </a:r>
          </a:p>
          <a:p>
            <a:pPr marL="320040" indent="-320040">
              <a:spcBef>
                <a:spcPts val="700"/>
              </a:spcBef>
              <a:buClr>
                <a:srgbClr val="DD8047"/>
              </a:buClr>
              <a:buSzPct val="60000"/>
              <a:buFont typeface="Wingdings"/>
              <a:buChar char=""/>
            </a:pPr>
            <a:r>
              <a:rPr lang="en-US" sz="2400" dirty="0">
                <a:solidFill>
                  <a:srgbClr val="049E29"/>
                </a:solidFill>
              </a:rPr>
              <a:t>Energy-Efficient</a:t>
            </a:r>
          </a:p>
          <a:p>
            <a:pPr marL="320040" indent="-320040">
              <a:spcBef>
                <a:spcPts val="700"/>
              </a:spcBef>
              <a:buClr>
                <a:srgbClr val="DD8047"/>
              </a:buClr>
              <a:buSzPct val="60000"/>
              <a:buFont typeface="Wingdings"/>
              <a:buChar char=""/>
            </a:pPr>
            <a:r>
              <a:rPr lang="en-US" sz="2400" dirty="0">
                <a:solidFill>
                  <a:srgbClr val="049E29"/>
                </a:solidFill>
              </a:rPr>
              <a:t>Safe</a:t>
            </a:r>
          </a:p>
        </p:txBody>
      </p:sp>
    </p:spTree>
    <p:extLst>
      <p:ext uri="{BB962C8B-B14F-4D97-AF65-F5344CB8AC3E}">
        <p14:creationId xmlns:p14="http://schemas.microsoft.com/office/powerpoint/2010/main" val="2839708193"/>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Healthy Housing Principles</a:t>
            </a:r>
            <a:endParaRPr lang="en-US" dirty="0"/>
          </a:p>
        </p:txBody>
      </p:sp>
      <p:sp>
        <p:nvSpPr>
          <p:cNvPr id="3" name="Content Placeholder 2"/>
          <p:cNvSpPr>
            <a:spLocks noGrp="1"/>
          </p:cNvSpPr>
          <p:nvPr>
            <p:ph sz="quarter" idx="1"/>
          </p:nvPr>
        </p:nvSpPr>
        <p:spPr/>
        <p:txBody>
          <a:bodyPr/>
          <a:lstStyle/>
          <a:p>
            <a:pPr marL="0" indent="0">
              <a:buNone/>
            </a:pPr>
            <a:r>
              <a:rPr lang="en-US" dirty="0" smtClean="0"/>
              <a:t>Partnership with NCHH to Keep Homes:</a:t>
            </a:r>
          </a:p>
          <a:p>
            <a:r>
              <a:rPr lang="en-US" dirty="0" smtClean="0"/>
              <a:t>Dry</a:t>
            </a:r>
          </a:p>
          <a:p>
            <a:r>
              <a:rPr lang="en-US" dirty="0" smtClean="0"/>
              <a:t>Clean</a:t>
            </a:r>
          </a:p>
          <a:p>
            <a:r>
              <a:rPr lang="en-US" dirty="0" smtClean="0"/>
              <a:t>Pest-Free</a:t>
            </a:r>
          </a:p>
          <a:p>
            <a:r>
              <a:rPr lang="en-US" dirty="0" smtClean="0"/>
              <a:t>Safe</a:t>
            </a:r>
          </a:p>
          <a:p>
            <a:r>
              <a:rPr lang="en-US" dirty="0" smtClean="0"/>
              <a:t>Contaminate-free</a:t>
            </a:r>
          </a:p>
          <a:p>
            <a:r>
              <a:rPr lang="en-US" dirty="0" smtClean="0"/>
              <a:t>Well ventilated</a:t>
            </a:r>
          </a:p>
          <a:p>
            <a:r>
              <a:rPr lang="en-US" dirty="0" smtClean="0"/>
              <a:t>Maintained</a:t>
            </a:r>
          </a:p>
          <a:p>
            <a:endParaRPr lang="en-US" dirty="0" smtClean="0"/>
          </a:p>
          <a:p>
            <a:endParaRPr lang="en-US" dirty="0"/>
          </a:p>
        </p:txBody>
      </p:sp>
    </p:spTree>
    <p:extLst>
      <p:ext uri="{BB962C8B-B14F-4D97-AF65-F5344CB8AC3E}">
        <p14:creationId xmlns:p14="http://schemas.microsoft.com/office/powerpoint/2010/main" val="615152707"/>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Moisture &amp; Infestation Prevention</a:t>
            </a:r>
            <a:endParaRPr lang="en-US" dirty="0"/>
          </a:p>
        </p:txBody>
      </p:sp>
      <p:pic>
        <p:nvPicPr>
          <p:cNvPr id="8" name="Content Placeholder 7"/>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706880" y="1600200"/>
            <a:ext cx="4389120" cy="3124200"/>
          </a:xfr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321" y="4038601"/>
            <a:ext cx="4258613" cy="2819400"/>
          </a:xfrm>
          <a:prstGeom prst="rect">
            <a:avLst/>
          </a:prstGeom>
        </p:spPr>
      </p:pic>
      <p:sp>
        <p:nvSpPr>
          <p:cNvPr id="13" name="TextBox 12"/>
          <p:cNvSpPr txBox="1"/>
          <p:nvPr/>
        </p:nvSpPr>
        <p:spPr>
          <a:xfrm>
            <a:off x="6116782" y="1828800"/>
            <a:ext cx="4500784" cy="1815882"/>
          </a:xfrm>
          <a:prstGeom prst="rect">
            <a:avLst/>
          </a:prstGeom>
          <a:noFill/>
        </p:spPr>
        <p:txBody>
          <a:bodyPr wrap="none" rtlCol="0">
            <a:spAutoFit/>
          </a:bodyPr>
          <a:lstStyle/>
          <a:p>
            <a:pPr marL="285750" indent="-285750">
              <a:buFont typeface="Arial" panose="020B0604020202020204" pitchFamily="34" charset="0"/>
              <a:buChar char="•"/>
            </a:pPr>
            <a:r>
              <a:rPr lang="en-US" sz="2800" dirty="0">
                <a:solidFill>
                  <a:prstClr val="black"/>
                </a:solidFill>
              </a:rPr>
              <a:t>Close access points for pests</a:t>
            </a:r>
          </a:p>
          <a:p>
            <a:pPr marL="285750" indent="-285750">
              <a:buFont typeface="Arial" panose="020B0604020202020204" pitchFamily="34" charset="0"/>
              <a:buChar char="•"/>
            </a:pPr>
            <a:r>
              <a:rPr lang="en-US" sz="2800" dirty="0">
                <a:solidFill>
                  <a:prstClr val="black"/>
                </a:solidFill>
              </a:rPr>
              <a:t>Roach &amp; mice droppings </a:t>
            </a:r>
          </a:p>
          <a:p>
            <a:r>
              <a:rPr lang="en-US" sz="2800" dirty="0">
                <a:solidFill>
                  <a:prstClr val="black"/>
                </a:solidFill>
              </a:rPr>
              <a:t>contribute to asthma</a:t>
            </a:r>
          </a:p>
          <a:p>
            <a:pPr marL="285750" indent="-285750">
              <a:buFont typeface="Arial" panose="020B0604020202020204" pitchFamily="34" charset="0"/>
              <a:buChar char="•"/>
            </a:pPr>
            <a:r>
              <a:rPr lang="en-US" sz="2800" dirty="0">
                <a:solidFill>
                  <a:prstClr val="black"/>
                </a:solidFill>
              </a:rPr>
              <a:t>Less pesticides</a:t>
            </a:r>
          </a:p>
        </p:txBody>
      </p:sp>
      <p:sp>
        <p:nvSpPr>
          <p:cNvPr id="14" name="TextBox 13"/>
          <p:cNvSpPr txBox="1"/>
          <p:nvPr/>
        </p:nvSpPr>
        <p:spPr>
          <a:xfrm>
            <a:off x="1889760" y="4937760"/>
            <a:ext cx="4202304" cy="1815882"/>
          </a:xfrm>
          <a:prstGeom prst="rect">
            <a:avLst/>
          </a:prstGeom>
          <a:noFill/>
        </p:spPr>
        <p:txBody>
          <a:bodyPr wrap="none" rtlCol="0">
            <a:spAutoFit/>
          </a:bodyPr>
          <a:lstStyle/>
          <a:p>
            <a:pPr marL="285750" indent="-285750">
              <a:buFont typeface="Arial" panose="020B0604020202020204" pitchFamily="34" charset="0"/>
              <a:buChar char="•"/>
            </a:pPr>
            <a:r>
              <a:rPr lang="en-US" sz="2800" dirty="0">
                <a:solidFill>
                  <a:prstClr val="black"/>
                </a:solidFill>
              </a:rPr>
              <a:t>Reduce moisture</a:t>
            </a:r>
          </a:p>
          <a:p>
            <a:pPr marL="285750" indent="-285750">
              <a:buFont typeface="Arial" panose="020B0604020202020204" pitchFamily="34" charset="0"/>
              <a:buChar char="•"/>
            </a:pPr>
            <a:r>
              <a:rPr lang="en-US" sz="2800" dirty="0">
                <a:solidFill>
                  <a:prstClr val="black"/>
                </a:solidFill>
              </a:rPr>
              <a:t>Moisture causes mold</a:t>
            </a:r>
          </a:p>
          <a:p>
            <a:pPr marL="285750" indent="-285750">
              <a:buFont typeface="Arial" panose="020B0604020202020204" pitchFamily="34" charset="0"/>
              <a:buChar char="•"/>
            </a:pPr>
            <a:r>
              <a:rPr lang="en-US" sz="2800" dirty="0">
                <a:solidFill>
                  <a:prstClr val="black"/>
                </a:solidFill>
              </a:rPr>
              <a:t>Mold triggers respiratory </a:t>
            </a:r>
          </a:p>
          <a:p>
            <a:r>
              <a:rPr lang="en-US" sz="2800" dirty="0">
                <a:solidFill>
                  <a:prstClr val="black"/>
                </a:solidFill>
              </a:rPr>
              <a:t>issues</a:t>
            </a:r>
          </a:p>
        </p:txBody>
      </p:sp>
    </p:spTree>
    <p:extLst>
      <p:ext uri="{BB962C8B-B14F-4D97-AF65-F5344CB8AC3E}">
        <p14:creationId xmlns:p14="http://schemas.microsoft.com/office/powerpoint/2010/main" val="14813850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4"/>
          <p:cNvSpPr>
            <a:spLocks noGrp="1"/>
          </p:cNvSpPr>
          <p:nvPr>
            <p:ph sz="half" idx="4294967295"/>
          </p:nvPr>
        </p:nvSpPr>
        <p:spPr>
          <a:xfrm>
            <a:off x="1922464" y="1428751"/>
            <a:ext cx="8258175" cy="5429250"/>
          </a:xfrm>
        </p:spPr>
        <p:txBody>
          <a:bodyPr/>
          <a:lstStyle/>
          <a:p>
            <a:pPr>
              <a:buFont typeface="Arial" charset="0"/>
              <a:buNone/>
              <a:defRPr/>
            </a:pPr>
            <a:endParaRPr lang="en-US" sz="1000" dirty="0"/>
          </a:p>
          <a:p>
            <a:pPr marL="971550" lvl="1" indent="-457200" eaLnBrk="1" hangingPunct="1">
              <a:spcBef>
                <a:spcPts val="1200"/>
              </a:spcBef>
              <a:spcAft>
                <a:spcPts val="600"/>
              </a:spcAft>
              <a:buSzPct val="50000"/>
              <a:buFont typeface="Courier New" panose="02070309020205020404" pitchFamily="49" charset="0"/>
              <a:buChar char="o"/>
              <a:defRPr/>
            </a:pPr>
            <a:r>
              <a:rPr lang="en-US" sz="2900" dirty="0"/>
              <a:t>Peter Ashley, HUD OLHCHH</a:t>
            </a:r>
          </a:p>
          <a:p>
            <a:pPr marL="971550" lvl="1" indent="-457200" eaLnBrk="1" hangingPunct="1">
              <a:spcBef>
                <a:spcPts val="1200"/>
              </a:spcBef>
              <a:spcAft>
                <a:spcPts val="600"/>
              </a:spcAft>
              <a:buSzPct val="50000"/>
              <a:buFont typeface="Courier New" panose="02070309020205020404" pitchFamily="49" charset="0"/>
              <a:buChar char="o"/>
              <a:defRPr/>
            </a:pPr>
            <a:r>
              <a:rPr lang="en-US" sz="2900" b="1" baseline="30000" dirty="0"/>
              <a:t>*</a:t>
            </a:r>
            <a:r>
              <a:rPr lang="en-US" sz="2900" b="1" dirty="0"/>
              <a:t>Brenda Doroski</a:t>
            </a:r>
            <a:r>
              <a:rPr lang="en-US" sz="2900" dirty="0"/>
              <a:t>, EPA Office of Air and Radiation</a:t>
            </a:r>
          </a:p>
          <a:p>
            <a:pPr marL="971550" lvl="1" indent="-457200" eaLnBrk="1" hangingPunct="1">
              <a:spcBef>
                <a:spcPts val="1200"/>
              </a:spcBef>
              <a:spcAft>
                <a:spcPts val="600"/>
              </a:spcAft>
              <a:buSzPct val="50000"/>
              <a:buFont typeface="Courier New" panose="02070309020205020404" pitchFamily="49" charset="0"/>
              <a:buChar char="o"/>
              <a:defRPr/>
            </a:pPr>
            <a:r>
              <a:rPr lang="en-US" sz="2900" b="1" baseline="30000" dirty="0"/>
              <a:t>*</a:t>
            </a:r>
            <a:r>
              <a:rPr lang="en-US" sz="2900" b="1" dirty="0"/>
              <a:t>Michelle Freemer</a:t>
            </a:r>
            <a:r>
              <a:rPr lang="en-US" sz="2900" dirty="0"/>
              <a:t>, National Heart Lung and Blood Institute (NHLBI)</a:t>
            </a:r>
          </a:p>
          <a:p>
            <a:pPr marL="971550" lvl="1" indent="-457200" eaLnBrk="1" hangingPunct="1">
              <a:spcBef>
                <a:spcPts val="1200"/>
              </a:spcBef>
              <a:spcAft>
                <a:spcPts val="600"/>
              </a:spcAft>
              <a:buSzPct val="50000"/>
              <a:buFont typeface="Courier New" panose="02070309020205020404" pitchFamily="49" charset="0"/>
              <a:buChar char="o"/>
              <a:defRPr/>
            </a:pPr>
            <a:r>
              <a:rPr lang="en-US" sz="2900" dirty="0"/>
              <a:t>Paul Garbe, CDC National Center for Environmental Health</a:t>
            </a:r>
          </a:p>
          <a:p>
            <a:pPr marL="971550" lvl="1" indent="-457200" eaLnBrk="1" hangingPunct="1">
              <a:spcBef>
                <a:spcPts val="1200"/>
              </a:spcBef>
              <a:spcAft>
                <a:spcPts val="600"/>
              </a:spcAft>
              <a:buSzPct val="50000"/>
              <a:buFont typeface="Courier New" panose="02070309020205020404" pitchFamily="49" charset="0"/>
              <a:buChar char="o"/>
              <a:defRPr/>
            </a:pPr>
            <a:r>
              <a:rPr lang="en-US" sz="2900" dirty="0"/>
              <a:t>Rachael Tracy, NHLBI</a:t>
            </a:r>
          </a:p>
          <a:p>
            <a:pPr marL="514350" lvl="1" indent="0" eaLnBrk="1" hangingPunct="1">
              <a:spcBef>
                <a:spcPts val="1200"/>
              </a:spcBef>
              <a:spcAft>
                <a:spcPts val="600"/>
              </a:spcAft>
              <a:buSzPct val="50000"/>
              <a:buNone/>
              <a:defRPr/>
            </a:pPr>
            <a:r>
              <a:rPr lang="en-US" sz="2000" dirty="0"/>
              <a:t>*Co-chairs</a:t>
            </a:r>
          </a:p>
        </p:txBody>
      </p:sp>
      <p:sp>
        <p:nvSpPr>
          <p:cNvPr id="7" name="TextBox 6"/>
          <p:cNvSpPr txBox="1"/>
          <p:nvPr/>
        </p:nvSpPr>
        <p:spPr>
          <a:xfrm>
            <a:off x="1676400" y="1"/>
            <a:ext cx="8839200" cy="1015663"/>
          </a:xfrm>
          <a:prstGeom prst="rect">
            <a:avLst/>
          </a:prstGeom>
          <a:noFill/>
        </p:spPr>
        <p:txBody>
          <a:bodyPr wrap="square">
            <a:spAutoFit/>
          </a:bodyPr>
          <a:lstStyle/>
          <a:p>
            <a:pPr fontAlgn="base">
              <a:spcBef>
                <a:spcPct val="0"/>
              </a:spcBef>
              <a:spcAft>
                <a:spcPct val="0"/>
              </a:spcAft>
              <a:defRPr/>
            </a:pPr>
            <a:r>
              <a:rPr lang="en-US" sz="2800" dirty="0">
                <a:solidFill>
                  <a:prstClr val="black"/>
                </a:solidFill>
                <a:latin typeface="Arial" charset="0"/>
              </a:rPr>
              <a:t> </a:t>
            </a:r>
          </a:p>
          <a:p>
            <a:pPr algn="ctr" fontAlgn="base">
              <a:spcBef>
                <a:spcPct val="0"/>
              </a:spcBef>
              <a:spcAft>
                <a:spcPct val="0"/>
              </a:spcAft>
              <a:defRPr/>
            </a:pPr>
            <a:r>
              <a:rPr lang="en-US" sz="3200" b="1" dirty="0">
                <a:solidFill>
                  <a:prstClr val="black"/>
                </a:solidFill>
                <a:latin typeface="Arial" charset="0"/>
              </a:rPr>
              <a:t>Core ADAP Implementation Team</a:t>
            </a:r>
          </a:p>
        </p:txBody>
      </p:sp>
      <p:sp>
        <p:nvSpPr>
          <p:cNvPr id="10" name="Slide Number Placeholder 4"/>
          <p:cNvSpPr txBox="1">
            <a:spLocks/>
          </p:cNvSpPr>
          <p:nvPr/>
        </p:nvSpPr>
        <p:spPr>
          <a:xfrm>
            <a:off x="8077200" y="6356351"/>
            <a:ext cx="2133600" cy="365125"/>
          </a:xfrm>
          <a:prstGeom prst="rect">
            <a:avLst/>
          </a:prstGeom>
        </p:spPr>
        <p:txBody>
          <a:bodyPr anchor="ctr"/>
          <a:lstStyle/>
          <a:p>
            <a:pPr algn="r">
              <a:defRPr/>
            </a:pPr>
            <a:fld id="{5C4FD527-2EEC-484C-BC52-E01AE82C7290}" type="slidenum">
              <a:rPr lang="en-US" sz="1200">
                <a:solidFill>
                  <a:prstClr val="black">
                    <a:tint val="75000"/>
                  </a:prstClr>
                </a:solidFill>
              </a:rPr>
              <a:pPr algn="r">
                <a:defRPr/>
              </a:pPr>
              <a:t>22</a:t>
            </a:fld>
            <a:endParaRPr lang="en-US" sz="1200" dirty="0">
              <a:solidFill>
                <a:prstClr val="black">
                  <a:tint val="75000"/>
                </a:prstClr>
              </a:solidFill>
            </a:endParaRPr>
          </a:p>
        </p:txBody>
      </p:sp>
    </p:spTree>
    <p:extLst>
      <p:ext uri="{BB962C8B-B14F-4D97-AF65-F5344CB8AC3E}">
        <p14:creationId xmlns:p14="http://schemas.microsoft.com/office/powerpoint/2010/main" val="119974566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Remove Asthma Triggers</a:t>
            </a:r>
            <a:endParaRPr lang="en-US" dirty="0"/>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6096000" y="2103120"/>
            <a:ext cx="4065710" cy="3017520"/>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9760" y="1737360"/>
            <a:ext cx="3200400" cy="3782292"/>
          </a:xfrm>
          <a:prstGeom prst="rect">
            <a:avLst/>
          </a:prstGeom>
        </p:spPr>
      </p:pic>
      <p:sp>
        <p:nvSpPr>
          <p:cNvPr id="6" name="TextBox 5"/>
          <p:cNvSpPr txBox="1"/>
          <p:nvPr/>
        </p:nvSpPr>
        <p:spPr>
          <a:xfrm>
            <a:off x="1524001" y="5669281"/>
            <a:ext cx="8941487" cy="830997"/>
          </a:xfrm>
          <a:prstGeom prst="rect">
            <a:avLst/>
          </a:prstGeom>
          <a:noFill/>
        </p:spPr>
        <p:txBody>
          <a:bodyPr wrap="none" rtlCol="0">
            <a:spAutoFit/>
          </a:bodyPr>
          <a:lstStyle/>
          <a:p>
            <a:r>
              <a:rPr lang="en-US" sz="2400" b="1" dirty="0">
                <a:solidFill>
                  <a:prstClr val="black"/>
                </a:solidFill>
              </a:rPr>
              <a:t>Basement clean outs </a:t>
            </a:r>
            <a:r>
              <a:rPr lang="en-US" sz="2400" dirty="0">
                <a:solidFill>
                  <a:prstClr val="black"/>
                </a:solidFill>
              </a:rPr>
              <a:t>eliminate pest harborage, reduce asthma triggers</a:t>
            </a:r>
          </a:p>
          <a:p>
            <a:r>
              <a:rPr lang="en-US" sz="2400" b="1" dirty="0">
                <a:solidFill>
                  <a:prstClr val="black"/>
                </a:solidFill>
              </a:rPr>
              <a:t>Carpet removal </a:t>
            </a:r>
            <a:r>
              <a:rPr lang="en-US" sz="2400" dirty="0">
                <a:solidFill>
                  <a:prstClr val="black"/>
                </a:solidFill>
              </a:rPr>
              <a:t>reduces dust and tripping hazards</a:t>
            </a:r>
          </a:p>
        </p:txBody>
      </p:sp>
    </p:spTree>
    <p:extLst>
      <p:ext uri="{BB962C8B-B14F-4D97-AF65-F5344CB8AC3E}">
        <p14:creationId xmlns:p14="http://schemas.microsoft.com/office/powerpoint/2010/main" val="3807384910"/>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Medically Fragile Children’s Project</a:t>
            </a:r>
            <a:endParaRPr lang="en-US" dirty="0"/>
          </a:p>
        </p:txBody>
      </p:sp>
      <p:pic>
        <p:nvPicPr>
          <p:cNvPr id="7" name="Content Placeholder 6"/>
          <p:cNvPicPr>
            <a:picLocks noGrp="1" noChangeAspect="1"/>
          </p:cNvPicPr>
          <p:nvPr>
            <p:ph sz="quarter" idx="1"/>
          </p:nvPr>
        </p:nvPicPr>
        <p:blipFill>
          <a:blip r:embed="rId3"/>
          <a:stretch>
            <a:fillRect/>
          </a:stretch>
        </p:blipFill>
        <p:spPr>
          <a:xfrm>
            <a:off x="2072640" y="1645921"/>
            <a:ext cx="2743200" cy="796781"/>
          </a:xfrm>
          <a:prstGeom prst="rect">
            <a:avLst/>
          </a:prstGeom>
        </p:spPr>
      </p:pic>
      <p:sp>
        <p:nvSpPr>
          <p:cNvPr id="9" name="Text Box 2"/>
          <p:cNvSpPr txBox="1">
            <a:spLocks noChangeArrowheads="1"/>
          </p:cNvSpPr>
          <p:nvPr/>
        </p:nvSpPr>
        <p:spPr bwMode="auto">
          <a:xfrm>
            <a:off x="2621282" y="1645920"/>
            <a:ext cx="2484119" cy="1428750"/>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eaLnBrk="0" fontAlgn="base" hangingPunct="0">
              <a:spcBef>
                <a:spcPct val="0"/>
              </a:spcBef>
              <a:spcAft>
                <a:spcPct val="0"/>
              </a:spcAft>
            </a:pPr>
            <a:endParaRPr lang="en-US" altLang="en-US" sz="1000" dirty="0">
              <a:solidFill>
                <a:srgbClr val="000000"/>
              </a:solidFill>
              <a:latin typeface="Arial Rounded MT Bold" panose="020F0704030504030204" pitchFamily="34" charset="0"/>
            </a:endParaRPr>
          </a:p>
          <a:p>
            <a:pPr eaLnBrk="0" fontAlgn="base" hangingPunct="0">
              <a:spcBef>
                <a:spcPct val="0"/>
              </a:spcBef>
              <a:spcAft>
                <a:spcPct val="0"/>
              </a:spcAft>
            </a:pPr>
            <a:r>
              <a:rPr lang="en-US" altLang="en-US" b="1" dirty="0">
                <a:solidFill>
                  <a:srgbClr val="0000FF"/>
                </a:solidFill>
                <a:latin typeface="Arial Narrow" panose="020B0606020202030204" pitchFamily="34" charset="0"/>
              </a:rPr>
              <a:t>St Christopher’s</a:t>
            </a:r>
          </a:p>
          <a:p>
            <a:pPr eaLnBrk="0" fontAlgn="base" hangingPunct="0">
              <a:spcBef>
                <a:spcPct val="0"/>
              </a:spcBef>
              <a:spcAft>
                <a:spcPct val="0"/>
              </a:spcAft>
            </a:pPr>
            <a:r>
              <a:rPr lang="en-US" altLang="en-US" b="1" dirty="0">
                <a:solidFill>
                  <a:srgbClr val="0000FF"/>
                </a:solidFill>
                <a:latin typeface="Arial Narrow" panose="020B0606020202030204" pitchFamily="34" charset="0"/>
              </a:rPr>
              <a:t>Center for the Urban Child</a:t>
            </a:r>
          </a:p>
          <a:p>
            <a:pPr eaLnBrk="0" fontAlgn="base" hangingPunct="0">
              <a:spcBef>
                <a:spcPct val="0"/>
              </a:spcBef>
              <a:spcAft>
                <a:spcPct val="0"/>
              </a:spcAft>
            </a:pPr>
            <a:endParaRPr lang="en-US" altLang="en-US" sz="1200" b="1" dirty="0">
              <a:solidFill>
                <a:srgbClr val="0000FF"/>
              </a:solidFill>
              <a:latin typeface="Arial Narrow" panose="020B0606020202030204" pitchFamily="34" charset="0"/>
            </a:endParaRPr>
          </a:p>
          <a:p>
            <a:pPr eaLnBrk="0" fontAlgn="base" hangingPunct="0">
              <a:spcBef>
                <a:spcPct val="0"/>
              </a:spcBef>
              <a:spcAft>
                <a:spcPct val="0"/>
              </a:spcAft>
            </a:pPr>
            <a:r>
              <a:rPr lang="en-US" altLang="en-US" sz="1400" b="1" i="1" dirty="0">
                <a:solidFill>
                  <a:srgbClr val="0000FF"/>
                </a:solidFill>
                <a:latin typeface="Arial Narrow" panose="020B0606020202030204" pitchFamily="34" charset="0"/>
              </a:rPr>
              <a:t>affiliated with St. Christopher’s</a:t>
            </a:r>
          </a:p>
          <a:p>
            <a:pPr eaLnBrk="0" fontAlgn="base" hangingPunct="0">
              <a:spcBef>
                <a:spcPct val="0"/>
              </a:spcBef>
              <a:spcAft>
                <a:spcPct val="0"/>
              </a:spcAft>
            </a:pPr>
            <a:r>
              <a:rPr lang="en-US" altLang="en-US" sz="1400" b="1" i="1" dirty="0">
                <a:solidFill>
                  <a:srgbClr val="0000FF"/>
                </a:solidFill>
                <a:latin typeface="Arial Narrow" panose="020B0606020202030204" pitchFamily="34" charset="0"/>
              </a:rPr>
              <a:t>Hospital for Children</a:t>
            </a:r>
            <a:endParaRPr lang="en-US" altLang="en-US" dirty="0">
              <a:solidFill>
                <a:prstClr val="black"/>
              </a:solidFill>
              <a:latin typeface="Arial" panose="020B0604020202020204" pitchFamily="34" charset="0"/>
            </a:endParaRPr>
          </a:p>
        </p:txBody>
      </p:sp>
      <p:sp>
        <p:nvSpPr>
          <p:cNvPr id="10" name="TextBox 9"/>
          <p:cNvSpPr txBox="1"/>
          <p:nvPr/>
        </p:nvSpPr>
        <p:spPr>
          <a:xfrm>
            <a:off x="2402243" y="3607849"/>
            <a:ext cx="7700441" cy="2123658"/>
          </a:xfrm>
          <a:prstGeom prst="rect">
            <a:avLst/>
          </a:prstGeom>
          <a:noFill/>
        </p:spPr>
        <p:txBody>
          <a:bodyPr wrap="none" rtlCol="0">
            <a:spAutoFit/>
          </a:bodyPr>
          <a:lstStyle/>
          <a:p>
            <a:r>
              <a:rPr lang="en-US" sz="4400" dirty="0">
                <a:solidFill>
                  <a:prstClr val="black"/>
                </a:solidFill>
              </a:rPr>
              <a:t>Collaboration to create healthier </a:t>
            </a:r>
          </a:p>
          <a:p>
            <a:r>
              <a:rPr lang="en-US" sz="4400" dirty="0">
                <a:solidFill>
                  <a:prstClr val="black"/>
                </a:solidFill>
              </a:rPr>
              <a:t>and safer home environments </a:t>
            </a:r>
          </a:p>
          <a:p>
            <a:r>
              <a:rPr lang="en-US" sz="4400" dirty="0">
                <a:solidFill>
                  <a:prstClr val="black"/>
                </a:solidFill>
              </a:rPr>
              <a:t>for medically fragile children </a:t>
            </a:r>
          </a:p>
        </p:txBody>
      </p:sp>
      <p:pic>
        <p:nvPicPr>
          <p:cNvPr id="12" name="Picture 11"/>
          <p:cNvPicPr>
            <a:picLocks noChangeAspect="1"/>
          </p:cNvPicPr>
          <p:nvPr/>
        </p:nvPicPr>
        <p:blipFill>
          <a:blip r:embed="rId4"/>
          <a:stretch>
            <a:fillRect/>
          </a:stretch>
        </p:blipFill>
        <p:spPr>
          <a:xfrm>
            <a:off x="5181603" y="1645920"/>
            <a:ext cx="1856423" cy="1371600"/>
          </a:xfrm>
          <a:prstGeom prst="rect">
            <a:avLst/>
          </a:prstGeom>
        </p:spPr>
      </p:pic>
      <p:pic>
        <p:nvPicPr>
          <p:cNvPr id="1028" name="Picture 4" descr="http://www.phila.k12.pa.us/careers/images/sdp_header_logo.pn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1840" y="1737360"/>
            <a:ext cx="3474720" cy="118872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076102" y="2725132"/>
            <a:ext cx="2067425" cy="292388"/>
          </a:xfrm>
          <a:prstGeom prst="rect">
            <a:avLst/>
          </a:prstGeom>
          <a:noFill/>
        </p:spPr>
        <p:txBody>
          <a:bodyPr wrap="none" rtlCol="0">
            <a:spAutoFit/>
          </a:bodyPr>
          <a:lstStyle/>
          <a:p>
            <a:r>
              <a:rPr lang="en-US" sz="1200" dirty="0">
                <a:solidFill>
                  <a:srgbClr val="B01010"/>
                </a:solidFill>
              </a:rPr>
              <a:t>Mercy </a:t>
            </a:r>
            <a:r>
              <a:rPr lang="en-US" sz="1300" dirty="0">
                <a:solidFill>
                  <a:srgbClr val="B01010"/>
                </a:solidFill>
              </a:rPr>
              <a:t>Vocational</a:t>
            </a:r>
            <a:r>
              <a:rPr lang="en-US" sz="1200" dirty="0">
                <a:solidFill>
                  <a:srgbClr val="B01010"/>
                </a:solidFill>
              </a:rPr>
              <a:t> High School</a:t>
            </a:r>
          </a:p>
        </p:txBody>
      </p:sp>
      <p:pic>
        <p:nvPicPr>
          <p:cNvPr id="11" name="Content Placeholder 6"/>
          <p:cNvPicPr>
            <a:picLocks noChangeAspect="1"/>
          </p:cNvPicPr>
          <p:nvPr/>
        </p:nvPicPr>
        <p:blipFill>
          <a:blip r:embed="rId3"/>
          <a:stretch>
            <a:fillRect/>
          </a:stretch>
        </p:blipFill>
        <p:spPr>
          <a:xfrm>
            <a:off x="2047765" y="1645921"/>
            <a:ext cx="2743200" cy="796781"/>
          </a:xfrm>
          <a:prstGeom prst="rect">
            <a:avLst/>
          </a:prstGeom>
        </p:spPr>
      </p:pic>
      <p:sp>
        <p:nvSpPr>
          <p:cNvPr id="14" name="Text Box 2"/>
          <p:cNvSpPr txBox="1">
            <a:spLocks noChangeArrowheads="1"/>
          </p:cNvSpPr>
          <p:nvPr/>
        </p:nvSpPr>
        <p:spPr bwMode="auto">
          <a:xfrm>
            <a:off x="2606633" y="1645920"/>
            <a:ext cx="2484119" cy="1428750"/>
          </a:xfrm>
          <a:prstGeom prst="rect">
            <a:avLst/>
          </a:prstGeom>
          <a:solidFill>
            <a:srgbClr val="FFFFFF"/>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eaLnBrk="0" fontAlgn="base" hangingPunct="0">
              <a:spcBef>
                <a:spcPct val="0"/>
              </a:spcBef>
              <a:spcAft>
                <a:spcPct val="0"/>
              </a:spcAft>
            </a:pPr>
            <a:endParaRPr lang="en-US" altLang="en-US" sz="1000" dirty="0">
              <a:solidFill>
                <a:srgbClr val="000000"/>
              </a:solidFill>
              <a:latin typeface="Arial Rounded MT Bold" panose="020F0704030504030204" pitchFamily="34" charset="0"/>
            </a:endParaRPr>
          </a:p>
          <a:p>
            <a:pPr eaLnBrk="0" fontAlgn="base" hangingPunct="0">
              <a:spcBef>
                <a:spcPct val="0"/>
              </a:spcBef>
              <a:spcAft>
                <a:spcPct val="0"/>
              </a:spcAft>
            </a:pPr>
            <a:r>
              <a:rPr lang="en-US" altLang="en-US" b="1" dirty="0">
                <a:solidFill>
                  <a:srgbClr val="0000FF"/>
                </a:solidFill>
                <a:latin typeface="Arial Narrow" panose="020B0606020202030204" pitchFamily="34" charset="0"/>
              </a:rPr>
              <a:t>St Christopher’s</a:t>
            </a:r>
          </a:p>
          <a:p>
            <a:pPr eaLnBrk="0" fontAlgn="base" hangingPunct="0">
              <a:spcBef>
                <a:spcPct val="0"/>
              </a:spcBef>
              <a:spcAft>
                <a:spcPct val="0"/>
              </a:spcAft>
            </a:pPr>
            <a:r>
              <a:rPr lang="en-US" altLang="en-US" b="1" dirty="0">
                <a:solidFill>
                  <a:srgbClr val="0000FF"/>
                </a:solidFill>
                <a:latin typeface="Arial Narrow" panose="020B0606020202030204" pitchFamily="34" charset="0"/>
              </a:rPr>
              <a:t>Center for the Urban Child</a:t>
            </a:r>
          </a:p>
          <a:p>
            <a:pPr eaLnBrk="0" fontAlgn="base" hangingPunct="0">
              <a:spcBef>
                <a:spcPct val="0"/>
              </a:spcBef>
              <a:spcAft>
                <a:spcPct val="0"/>
              </a:spcAft>
            </a:pPr>
            <a:endParaRPr lang="en-US" altLang="en-US" sz="1200" b="1" dirty="0">
              <a:solidFill>
                <a:srgbClr val="0000FF"/>
              </a:solidFill>
              <a:latin typeface="Arial Narrow" panose="020B0606020202030204" pitchFamily="34" charset="0"/>
            </a:endParaRPr>
          </a:p>
          <a:p>
            <a:pPr eaLnBrk="0" fontAlgn="base" hangingPunct="0">
              <a:spcBef>
                <a:spcPct val="0"/>
              </a:spcBef>
              <a:spcAft>
                <a:spcPct val="0"/>
              </a:spcAft>
            </a:pPr>
            <a:r>
              <a:rPr lang="en-US" altLang="en-US" sz="1400" b="1" i="1" dirty="0">
                <a:solidFill>
                  <a:srgbClr val="0000FF"/>
                </a:solidFill>
                <a:latin typeface="Arial Narrow" panose="020B0606020202030204" pitchFamily="34" charset="0"/>
              </a:rPr>
              <a:t>affiliated with St. Christopher’s</a:t>
            </a:r>
          </a:p>
          <a:p>
            <a:pPr eaLnBrk="0" fontAlgn="base" hangingPunct="0">
              <a:spcBef>
                <a:spcPct val="0"/>
              </a:spcBef>
              <a:spcAft>
                <a:spcPct val="0"/>
              </a:spcAft>
            </a:pPr>
            <a:r>
              <a:rPr lang="en-US" altLang="en-US" sz="1400" b="1" i="1" dirty="0">
                <a:solidFill>
                  <a:srgbClr val="0000FF"/>
                </a:solidFill>
                <a:latin typeface="Arial Narrow" panose="020B0606020202030204" pitchFamily="34" charset="0"/>
              </a:rPr>
              <a:t>Hospital for Children</a:t>
            </a:r>
            <a:endParaRPr lang="en-US" altLang="en-US" dirty="0">
              <a:solidFill>
                <a:prstClr val="black"/>
              </a:solidFill>
              <a:latin typeface="Arial" panose="020B0604020202020204" pitchFamily="34" charset="0"/>
            </a:endParaRPr>
          </a:p>
        </p:txBody>
      </p:sp>
    </p:spTree>
    <p:extLst>
      <p:ext uri="{BB962C8B-B14F-4D97-AF65-F5344CB8AC3E}">
        <p14:creationId xmlns:p14="http://schemas.microsoft.com/office/powerpoint/2010/main" val="1789385186"/>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Data &amp; Need</a:t>
            </a:r>
            <a:endParaRPr lang="en-US" dirty="0"/>
          </a:p>
        </p:txBody>
      </p:sp>
      <p:sp>
        <p:nvSpPr>
          <p:cNvPr id="3" name="Content Placeholder 2"/>
          <p:cNvSpPr>
            <a:spLocks noGrp="1"/>
          </p:cNvSpPr>
          <p:nvPr>
            <p:ph sz="quarter" idx="1"/>
          </p:nvPr>
        </p:nvSpPr>
        <p:spPr>
          <a:xfrm>
            <a:off x="2136648" y="1600200"/>
            <a:ext cx="8153400" cy="4495800"/>
          </a:xfrm>
        </p:spPr>
        <p:txBody>
          <a:bodyPr>
            <a:normAutofit/>
          </a:bodyPr>
          <a:lstStyle/>
          <a:p>
            <a:r>
              <a:rPr lang="en-US" sz="3600" dirty="0"/>
              <a:t>40 question survey – pre- and post-build </a:t>
            </a:r>
          </a:p>
          <a:p>
            <a:r>
              <a:rPr lang="en-US" sz="3600" dirty="0" err="1"/>
              <a:t>Avg</a:t>
            </a:r>
            <a:r>
              <a:rPr lang="en-US" sz="3600" dirty="0"/>
              <a:t> cost of one home: $6,000</a:t>
            </a:r>
          </a:p>
          <a:p>
            <a:r>
              <a:rPr lang="en-US" sz="3600" dirty="0"/>
              <a:t>Recent Block Build Market Value</a:t>
            </a:r>
          </a:p>
          <a:p>
            <a:r>
              <a:rPr lang="en-US" sz="3600" dirty="0"/>
              <a:t>Funding: Corporate, Foundation, Individuals, In-kind</a:t>
            </a:r>
          </a:p>
          <a:p>
            <a:r>
              <a:rPr lang="en-US" sz="3600" dirty="0"/>
              <a:t>4,000 on Basic System Repair Waitlist</a:t>
            </a:r>
          </a:p>
          <a:p>
            <a:r>
              <a:rPr lang="en-US" sz="3600" dirty="0"/>
              <a:t>Age of homes, home insecurity</a:t>
            </a:r>
          </a:p>
          <a:p>
            <a:endParaRPr lang="en-US" dirty="0" smtClean="0"/>
          </a:p>
          <a:p>
            <a:endParaRPr lang="en-US" dirty="0"/>
          </a:p>
        </p:txBody>
      </p:sp>
    </p:spTree>
    <p:extLst>
      <p:ext uri="{BB962C8B-B14F-4D97-AF65-F5344CB8AC3E}">
        <p14:creationId xmlns:p14="http://schemas.microsoft.com/office/powerpoint/2010/main" val="1177840038"/>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solidFill>
                  <a:schemeClr val="tx1"/>
                </a:solidFill>
              </a:rPr>
              <a:t>Rebuilding Together Philadelphia: Partners</a:t>
            </a:r>
          </a:p>
        </p:txBody>
      </p:sp>
      <p:sp>
        <p:nvSpPr>
          <p:cNvPr id="7" name="Content Placeholder 2"/>
          <p:cNvSpPr>
            <a:spLocks noGrp="1"/>
          </p:cNvSpPr>
          <p:nvPr>
            <p:ph sz="quarter" idx="1"/>
          </p:nvPr>
        </p:nvSpPr>
        <p:spPr/>
        <p:txBody>
          <a:bodyPr>
            <a:normAutofit/>
          </a:bodyPr>
          <a:lstStyle/>
          <a:p>
            <a:pPr marL="0" indent="0">
              <a:buNone/>
            </a:pPr>
            <a:r>
              <a:rPr lang="en-US" sz="3200" u="sng" dirty="0"/>
              <a:t>Volunteers</a:t>
            </a:r>
          </a:p>
          <a:p>
            <a:r>
              <a:rPr lang="en-US" sz="3200" dirty="0"/>
              <a:t>Corporate groups (i.e., IBX, Toll Bros)</a:t>
            </a:r>
          </a:p>
          <a:p>
            <a:r>
              <a:rPr lang="en-US" sz="3200" dirty="0"/>
              <a:t>Students (Temple School of Pharmacy, Wharton School at Penn, Drexel)</a:t>
            </a:r>
          </a:p>
          <a:p>
            <a:r>
              <a:rPr lang="en-US" sz="3200" dirty="0"/>
              <a:t>Religious groups (churches)</a:t>
            </a:r>
          </a:p>
          <a:p>
            <a:endParaRPr lang="en-US" sz="1400" dirty="0"/>
          </a:p>
          <a:p>
            <a:pPr marL="365760" lvl="1" indent="0">
              <a:buNone/>
            </a:pPr>
            <a:endParaRPr lang="en-US" sz="2800" dirty="0"/>
          </a:p>
        </p:txBody>
      </p:sp>
      <p:sp>
        <p:nvSpPr>
          <p:cNvPr id="3" name="Content Placeholder 2"/>
          <p:cNvSpPr>
            <a:spLocks noGrp="1"/>
          </p:cNvSpPr>
          <p:nvPr>
            <p:ph sz="quarter" idx="2"/>
          </p:nvPr>
        </p:nvSpPr>
        <p:spPr/>
        <p:txBody>
          <a:bodyPr>
            <a:normAutofit/>
          </a:bodyPr>
          <a:lstStyle/>
          <a:p>
            <a:pPr marL="0" indent="0">
              <a:buNone/>
            </a:pPr>
            <a:r>
              <a:rPr lang="en-US" sz="3200" u="sng" dirty="0"/>
              <a:t>Referrals</a:t>
            </a:r>
          </a:p>
          <a:p>
            <a:r>
              <a:rPr lang="en-US" sz="3200" dirty="0"/>
              <a:t>National Nursing Centers Consortium</a:t>
            </a:r>
          </a:p>
          <a:p>
            <a:r>
              <a:rPr lang="en-US" sz="3200" dirty="0"/>
              <a:t>CDCs</a:t>
            </a:r>
          </a:p>
          <a:p>
            <a:r>
              <a:rPr lang="en-US" sz="3200" dirty="0"/>
              <a:t>St. Christopher’s Center for the Urban Child</a:t>
            </a:r>
          </a:p>
          <a:p>
            <a:r>
              <a:rPr lang="en-US" sz="3200" dirty="0"/>
              <a:t>Resource guide</a:t>
            </a:r>
          </a:p>
          <a:p>
            <a:endParaRPr lang="en-US" dirty="0"/>
          </a:p>
        </p:txBody>
      </p:sp>
    </p:spTree>
    <p:extLst>
      <p:ext uri="{BB962C8B-B14F-4D97-AF65-F5344CB8AC3E}">
        <p14:creationId xmlns:p14="http://schemas.microsoft.com/office/powerpoint/2010/main" val="299181366"/>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solidFill>
                  <a:srgbClr val="4F4747"/>
                </a:solidFill>
                <a:latin typeface="+mn-lt"/>
              </a:rPr>
              <a:t>REBUILDING TOGETHER PHILADELPHIA</a:t>
            </a:r>
          </a:p>
        </p:txBody>
      </p:sp>
      <p:pic>
        <p:nvPicPr>
          <p:cNvPr id="4" name="Picture 2"/>
          <p:cNvPicPr>
            <a:picLocks noChangeAspect="1" noChangeArrowheads="1"/>
          </p:cNvPicPr>
          <p:nvPr/>
        </p:nvPicPr>
        <p:blipFill>
          <a:blip r:embed="rId3" cstate="print"/>
          <a:stretch>
            <a:fillRect/>
          </a:stretch>
        </p:blipFill>
        <p:spPr bwMode="auto">
          <a:xfrm>
            <a:off x="7162800" y="4953001"/>
            <a:ext cx="2897248" cy="1454039"/>
          </a:xfrm>
          <a:prstGeom prst="rect">
            <a:avLst/>
          </a:prstGeom>
          <a:noFill/>
          <a:ln>
            <a:noFill/>
          </a:ln>
          <a:effectLst>
            <a:outerShdw blurRad="152400" dir="11460000" sy="23000" kx="-1200000" algn="bl" rotWithShape="0">
              <a:prstClr val="black">
                <a:alpha val="45000"/>
              </a:prstClr>
            </a:outerShdw>
          </a:effectLst>
          <a:scene3d>
            <a:camera prst="isometricOffAxis1Top">
              <a:rot lat="21304825" lon="20296484" rev="601207"/>
            </a:camera>
            <a:lightRig rig="threePt" dir="t"/>
          </a:scene3d>
          <a:sp3d z="6350" extrusionH="57150">
            <a:extrusionClr>
              <a:schemeClr val="bg1"/>
            </a:extrusionClr>
          </a:sp3d>
        </p:spPr>
      </p:pic>
      <p:sp>
        <p:nvSpPr>
          <p:cNvPr id="6" name="TextBox 5"/>
          <p:cNvSpPr txBox="1"/>
          <p:nvPr/>
        </p:nvSpPr>
        <p:spPr>
          <a:xfrm>
            <a:off x="1676400" y="2133601"/>
            <a:ext cx="8686800" cy="2591479"/>
          </a:xfrm>
          <a:prstGeom prst="rect">
            <a:avLst/>
          </a:prstGeom>
          <a:noFill/>
        </p:spPr>
        <p:txBody>
          <a:bodyPr wrap="square" rtlCol="0">
            <a:spAutoFit/>
          </a:bodyPr>
          <a:lstStyle/>
          <a:p>
            <a:pPr>
              <a:spcBef>
                <a:spcPts val="600"/>
              </a:spcBef>
            </a:pPr>
            <a:r>
              <a:rPr lang="en-US" altLang="en-US" sz="2800" b="1" dirty="0">
                <a:solidFill>
                  <a:prstClr val="black"/>
                </a:solidFill>
              </a:rPr>
              <a:t>27 years of improving lives and revitalizing communities</a:t>
            </a:r>
          </a:p>
          <a:p>
            <a:pPr lvl="1">
              <a:spcBef>
                <a:spcPct val="20000"/>
              </a:spcBef>
              <a:buFont typeface="Wingdings" panose="05000000000000000000" pitchFamily="2" charset="2"/>
              <a:buChar char="ü"/>
            </a:pPr>
            <a:r>
              <a:rPr lang="en-US" altLang="en-US" sz="2800" dirty="0">
                <a:solidFill>
                  <a:prstClr val="black"/>
                </a:solidFill>
              </a:rPr>
              <a:t>  31,000+ volunteers </a:t>
            </a:r>
          </a:p>
          <a:p>
            <a:pPr lvl="1">
              <a:spcBef>
                <a:spcPct val="20000"/>
              </a:spcBef>
              <a:buFont typeface="Wingdings" panose="05000000000000000000" pitchFamily="2" charset="2"/>
              <a:buChar char="ü"/>
            </a:pPr>
            <a:r>
              <a:rPr lang="en-US" altLang="en-US" sz="2800" dirty="0">
                <a:solidFill>
                  <a:prstClr val="black"/>
                </a:solidFill>
              </a:rPr>
              <a:t>  450,000+ volunteer hours</a:t>
            </a:r>
          </a:p>
          <a:p>
            <a:pPr lvl="1">
              <a:spcBef>
                <a:spcPct val="20000"/>
              </a:spcBef>
              <a:buFont typeface="Wingdings" panose="05000000000000000000" pitchFamily="2" charset="2"/>
              <a:buChar char="ü"/>
            </a:pPr>
            <a:r>
              <a:rPr lang="en-US" altLang="en-US" sz="2800" dirty="0">
                <a:solidFill>
                  <a:prstClr val="black"/>
                </a:solidFill>
              </a:rPr>
              <a:t>  $28 million worth of repairs</a:t>
            </a:r>
          </a:p>
          <a:p>
            <a:pPr lvl="1">
              <a:spcBef>
                <a:spcPct val="20000"/>
              </a:spcBef>
              <a:buFont typeface="Wingdings" panose="05000000000000000000" pitchFamily="2" charset="2"/>
              <a:buChar char="ü"/>
            </a:pPr>
            <a:r>
              <a:rPr lang="en-US" altLang="en-US" sz="2800" dirty="0">
                <a:solidFill>
                  <a:prstClr val="black"/>
                </a:solidFill>
              </a:rPr>
              <a:t>  1,363 homeowners and 60 community agencies</a:t>
            </a:r>
            <a:r>
              <a:rPr lang="en-US" sz="2800" b="1" dirty="0">
                <a:solidFill>
                  <a:prstClr val="black"/>
                </a:solidFill>
              </a:rPr>
              <a:t>.</a:t>
            </a:r>
          </a:p>
        </p:txBody>
      </p:sp>
    </p:spTree>
    <p:extLst>
      <p:ext uri="{BB962C8B-B14F-4D97-AF65-F5344CB8AC3E}">
        <p14:creationId xmlns:p14="http://schemas.microsoft.com/office/powerpoint/2010/main" val="2758155968"/>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Local Resources Panel</a:t>
            </a:r>
          </a:p>
        </p:txBody>
      </p:sp>
      <p:sp>
        <p:nvSpPr>
          <p:cNvPr id="7" name="Rectangle 6"/>
          <p:cNvSpPr/>
          <p:nvPr/>
        </p:nvSpPr>
        <p:spPr>
          <a:xfrm>
            <a:off x="-22861" y="2453584"/>
            <a:ext cx="12237721" cy="2554545"/>
          </a:xfrm>
          <a:prstGeom prst="rect">
            <a:avLst/>
          </a:prstGeom>
        </p:spPr>
        <p:txBody>
          <a:bodyPr wrap="square">
            <a:spAutoFit/>
          </a:bodyPr>
          <a:lstStyle/>
          <a:p>
            <a:pPr algn="ctr"/>
            <a:r>
              <a:rPr lang="en-US" sz="4000" dirty="0"/>
              <a:t>Richard Gibbons</a:t>
            </a:r>
          </a:p>
          <a:p>
            <a:pPr algn="ctr"/>
            <a:r>
              <a:rPr lang="en-US" sz="4000" dirty="0"/>
              <a:t>Director, Bureau of Emergency Medical Services</a:t>
            </a:r>
          </a:p>
          <a:p>
            <a:pPr algn="ctr"/>
            <a:r>
              <a:rPr lang="en-US" sz="4000" dirty="0"/>
              <a:t>Pennsylvania Department of Health</a:t>
            </a:r>
          </a:p>
          <a:p>
            <a:pPr algn="ctr"/>
            <a:endParaRPr lang="en-US" sz="4000" dirty="0"/>
          </a:p>
        </p:txBody>
      </p:sp>
    </p:spTree>
    <p:extLst>
      <p:ext uri="{BB962C8B-B14F-4D97-AF65-F5344CB8AC3E}">
        <p14:creationId xmlns:p14="http://schemas.microsoft.com/office/powerpoint/2010/main" val="2944708872"/>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dirty="0"/>
              <a:t>Pennsylvania Department of Health</a:t>
            </a:r>
          </a:p>
        </p:txBody>
      </p:sp>
      <p:sp>
        <p:nvSpPr>
          <p:cNvPr id="6" name="Content Placeholder 5"/>
          <p:cNvSpPr>
            <a:spLocks noGrp="1"/>
          </p:cNvSpPr>
          <p:nvPr>
            <p:ph idx="1"/>
          </p:nvPr>
        </p:nvSpPr>
        <p:spPr/>
        <p:txBody>
          <a:bodyPr/>
          <a:lstStyle/>
          <a:p>
            <a:r>
              <a:rPr lang="en-US" dirty="0" smtClean="0"/>
              <a:t>Bureau of Emergency Medical Services (BEMS)</a:t>
            </a:r>
          </a:p>
          <a:p>
            <a:pPr lvl="1"/>
            <a:r>
              <a:rPr lang="en-US" dirty="0" smtClean="0"/>
              <a:t>Oversight / regulation of the EMS system </a:t>
            </a:r>
            <a:endParaRPr lang="en-US" dirty="0"/>
          </a:p>
          <a:p>
            <a:pPr lvl="1"/>
            <a:r>
              <a:rPr lang="en-US" dirty="0" smtClean="0"/>
              <a:t>Community Paramedicine</a:t>
            </a:r>
          </a:p>
          <a:p>
            <a:pPr lvl="1"/>
            <a:endParaRPr lang="en-US" dirty="0" smtClean="0"/>
          </a:p>
          <a:p>
            <a:pPr marL="0" indent="0">
              <a:buNone/>
            </a:pPr>
            <a:endParaRPr lang="en-US"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1" y="4343400"/>
            <a:ext cx="3616711"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952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3"/>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Community Paramedicine – Value Added</a:t>
            </a:r>
          </a:p>
        </p:txBody>
      </p:sp>
      <p:sp>
        <p:nvSpPr>
          <p:cNvPr id="3" name="Content Placeholder 2"/>
          <p:cNvSpPr>
            <a:spLocks noGrp="1"/>
          </p:cNvSpPr>
          <p:nvPr>
            <p:ph idx="1"/>
          </p:nvPr>
        </p:nvSpPr>
        <p:spPr>
          <a:xfrm>
            <a:off x="2057400" y="1295400"/>
            <a:ext cx="8229600" cy="4267200"/>
          </a:xfrm>
        </p:spPr>
        <p:txBody>
          <a:bodyPr/>
          <a:lstStyle/>
          <a:p>
            <a:r>
              <a:rPr lang="en-US" dirty="0" smtClean="0"/>
              <a:t>EMS agencies uniquely positioned in our communities</a:t>
            </a:r>
          </a:p>
          <a:p>
            <a:r>
              <a:rPr lang="en-US" dirty="0" smtClean="0"/>
              <a:t>EMS are one of the few health care providers with direct access to patients’ homes</a:t>
            </a:r>
          </a:p>
          <a:p>
            <a:r>
              <a:rPr lang="en-US" dirty="0" smtClean="0"/>
              <a:t>Outreach to the underserved and super-utilizers of the emergency health care system</a:t>
            </a:r>
            <a:endParaRPr lang="en-US" dirty="0"/>
          </a:p>
        </p:txBody>
      </p:sp>
    </p:spTree>
    <p:extLst>
      <p:ext uri="{BB962C8B-B14F-4D97-AF65-F5344CB8AC3E}">
        <p14:creationId xmlns:p14="http://schemas.microsoft.com/office/powerpoint/2010/main" val="133433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 it Working?</a:t>
            </a:r>
            <a:endParaRPr lang="en-US" dirty="0"/>
          </a:p>
        </p:txBody>
      </p:sp>
      <p:sp>
        <p:nvSpPr>
          <p:cNvPr id="7" name="Text Placeholder 6"/>
          <p:cNvSpPr>
            <a:spLocks noGrp="1"/>
          </p:cNvSpPr>
          <p:nvPr>
            <p:ph type="body" idx="1"/>
          </p:nvPr>
        </p:nvSpPr>
        <p:spPr/>
        <p:txBody>
          <a:bodyPr/>
          <a:lstStyle/>
          <a:p>
            <a:r>
              <a:rPr lang="en-US" dirty="0" smtClean="0"/>
              <a:t>Participating in CP</a:t>
            </a:r>
            <a:endParaRPr lang="en-US" dirty="0"/>
          </a:p>
        </p:txBody>
      </p:sp>
      <p:sp>
        <p:nvSpPr>
          <p:cNvPr id="8" name="Content Placeholder 7"/>
          <p:cNvSpPr>
            <a:spLocks noGrp="1"/>
          </p:cNvSpPr>
          <p:nvPr>
            <p:ph sz="half" idx="2"/>
          </p:nvPr>
        </p:nvSpPr>
        <p:spPr>
          <a:xfrm>
            <a:off x="1981200" y="2174876"/>
            <a:ext cx="4040188" cy="4302125"/>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r>
              <a:rPr lang="en-US" sz="2000" dirty="0"/>
              <a:t>Estimated savings per patient = $1,200</a:t>
            </a:r>
          </a:p>
          <a:p>
            <a:endParaRPr lang="en-US" sz="2000" dirty="0"/>
          </a:p>
          <a:p>
            <a:r>
              <a:rPr lang="en-US" sz="2000" dirty="0"/>
              <a:t>Improved quality of life = PRICELESS</a:t>
            </a:r>
          </a:p>
        </p:txBody>
      </p:sp>
      <p:sp>
        <p:nvSpPr>
          <p:cNvPr id="9" name="Text Placeholder 8"/>
          <p:cNvSpPr>
            <a:spLocks noGrp="1"/>
          </p:cNvSpPr>
          <p:nvPr>
            <p:ph type="body" sz="quarter" idx="3"/>
          </p:nvPr>
        </p:nvSpPr>
        <p:spPr/>
        <p:txBody>
          <a:bodyPr/>
          <a:lstStyle/>
          <a:p>
            <a:r>
              <a:rPr lang="en-US" dirty="0" smtClean="0"/>
              <a:t>Did not participate</a:t>
            </a:r>
            <a:endParaRPr lang="en-US" dirty="0"/>
          </a:p>
        </p:txBody>
      </p:sp>
      <p:sp>
        <p:nvSpPr>
          <p:cNvPr id="10" name="Content Placeholder 9"/>
          <p:cNvSpPr>
            <a:spLocks noGrp="1"/>
          </p:cNvSpPr>
          <p:nvPr>
            <p:ph sz="quarter" idx="4"/>
          </p:nvPr>
        </p:nvSpPr>
        <p:spPr/>
        <p:txBody>
          <a:bodyPr/>
          <a:lstStyle/>
          <a:p>
            <a:r>
              <a:rPr lang="en-US" dirty="0" smtClean="0"/>
              <a:t>66% re-admit within 30 days</a:t>
            </a:r>
            <a:endParaRPr lang="en-US"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1" y="2282953"/>
            <a:ext cx="3124200" cy="2262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667001" y="2895601"/>
            <a:ext cx="1828800" cy="830997"/>
          </a:xfrm>
          <a:prstGeom prst="rect">
            <a:avLst/>
          </a:prstGeom>
          <a:noFill/>
        </p:spPr>
        <p:txBody>
          <a:bodyPr wrap="square" lIns="91440" tIns="45720" rIns="91440" bIns="45720">
            <a:spAutoFit/>
          </a:bodyPr>
          <a:lstStyle/>
          <a:p>
            <a:pPr algn="ctr"/>
            <a:r>
              <a:rPr lang="en-US" sz="48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rPr>
              <a:t>85%</a:t>
            </a:r>
          </a:p>
        </p:txBody>
      </p:sp>
    </p:spTree>
    <p:extLst>
      <p:ext uri="{BB962C8B-B14F-4D97-AF65-F5344CB8AC3E}">
        <p14:creationId xmlns:p14="http://schemas.microsoft.com/office/powerpoint/2010/main" val="373189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p:cTn id="12" dur="500" fill="hold"/>
                                        <p:tgtEl>
                                          <p:spTgt spid="2051"/>
                                        </p:tgtEl>
                                        <p:attrNameLst>
                                          <p:attrName>ppt_w</p:attrName>
                                        </p:attrNameLst>
                                      </p:cBhvr>
                                      <p:tavLst>
                                        <p:tav tm="0">
                                          <p:val>
                                            <p:fltVal val="0"/>
                                          </p:val>
                                        </p:tav>
                                        <p:tav tm="100000">
                                          <p:val>
                                            <p:strVal val="#ppt_w"/>
                                          </p:val>
                                        </p:tav>
                                      </p:tavLst>
                                    </p:anim>
                                    <p:anim calcmode="lin" valueType="num">
                                      <p:cBhvr>
                                        <p:cTn id="13" dur="500" fill="hold"/>
                                        <p:tgtEl>
                                          <p:spTgt spid="2051"/>
                                        </p:tgtEl>
                                        <p:attrNameLst>
                                          <p:attrName>ppt_h</p:attrName>
                                        </p:attrNameLst>
                                      </p:cBhvr>
                                      <p:tavLst>
                                        <p:tav tm="0">
                                          <p:val>
                                            <p:fltVal val="0"/>
                                          </p:val>
                                        </p:tav>
                                        <p:tav tm="100000">
                                          <p:val>
                                            <p:strVal val="#ppt_h"/>
                                          </p:val>
                                        </p:tav>
                                      </p:tavLst>
                                    </p:anim>
                                    <p:animEffect transition="in" filter="fade">
                                      <p:cBhvr>
                                        <p:cTn id="14" dur="500"/>
                                        <p:tgtEl>
                                          <p:spTgt spid="205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xEl>
                                              <p:pRg st="6" end="6"/>
                                            </p:txEl>
                                          </p:spTgt>
                                        </p:tgtEl>
                                        <p:attrNameLst>
                                          <p:attrName>style.visibility</p:attrName>
                                        </p:attrNameLst>
                                      </p:cBhvr>
                                      <p:to>
                                        <p:strVal val="visible"/>
                                      </p:to>
                                    </p:set>
                                    <p:animEffect transition="in" filter="fade">
                                      <p:cBhvr>
                                        <p:cTn id="26" dur="500"/>
                                        <p:tgtEl>
                                          <p:spTgt spid="8">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Effect transition="in" filter="fade">
                                      <p:cBhvr>
                                        <p:cTn id="31" dur="500"/>
                                        <p:tgtEl>
                                          <p:spTgt spid="8">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 calcmode="lin" valueType="num">
                                      <p:cBhvr>
                                        <p:cTn id="36"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8" dur="500"/>
                                        <p:tgtEl>
                                          <p:spTgt spid="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fade">
                                      <p:cBhvr>
                                        <p:cTn id="4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9" grpId="0" build="p"/>
      <p:bldP spid="10" grpId="0" build="p"/>
      <p:bldP spid="6"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Funding / Sustainability</a:t>
            </a:r>
            <a:endParaRPr lang="en-US" dirty="0"/>
          </a:p>
        </p:txBody>
      </p:sp>
      <p:sp>
        <p:nvSpPr>
          <p:cNvPr id="3" name="Content Placeholder 2"/>
          <p:cNvSpPr>
            <a:spLocks noGrp="1"/>
          </p:cNvSpPr>
          <p:nvPr>
            <p:ph idx="1"/>
          </p:nvPr>
        </p:nvSpPr>
        <p:spPr/>
        <p:txBody>
          <a:bodyPr/>
          <a:lstStyle/>
          <a:p>
            <a:r>
              <a:rPr lang="en-US" dirty="0" smtClean="0"/>
              <a:t>Mostly “start-up” and grant funded to-date</a:t>
            </a:r>
          </a:p>
          <a:p>
            <a:r>
              <a:rPr lang="en-US" dirty="0" smtClean="0"/>
              <a:t>Hospital or third-party payer supported in some instances</a:t>
            </a:r>
          </a:p>
          <a:p>
            <a:r>
              <a:rPr lang="en-US" dirty="0" smtClean="0"/>
              <a:t>CONNECT program in Pittsburgh area</a:t>
            </a:r>
            <a:endParaRPr lang="en-US" dirty="0"/>
          </a:p>
        </p:txBody>
      </p:sp>
    </p:spTree>
    <p:extLst>
      <p:ext uri="{BB962C8B-B14F-4D97-AF65-F5344CB8AC3E}">
        <p14:creationId xmlns:p14="http://schemas.microsoft.com/office/powerpoint/2010/main" val="403912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5400" dirty="0"/>
              <a:t>Thank you!</a:t>
            </a:r>
          </a:p>
        </p:txBody>
      </p:sp>
      <p:sp>
        <p:nvSpPr>
          <p:cNvPr id="2051" name="Content Placeholder 4"/>
          <p:cNvSpPr>
            <a:spLocks noGrp="1"/>
          </p:cNvSpPr>
          <p:nvPr>
            <p:ph idx="1"/>
          </p:nvPr>
        </p:nvSpPr>
        <p:spPr>
          <a:xfrm>
            <a:off x="1981200" y="1600200"/>
            <a:ext cx="8229600" cy="4756150"/>
          </a:xfrm>
        </p:spPr>
        <p:txBody>
          <a:bodyPr rtlCol="0">
            <a:noAutofit/>
          </a:bodyPr>
          <a:lstStyle/>
          <a:p>
            <a:pPr marL="514350" indent="-514350" eaLnBrk="1" hangingPunct="1">
              <a:spcBef>
                <a:spcPts val="600"/>
              </a:spcBef>
              <a:spcAft>
                <a:spcPts val="600"/>
              </a:spcAft>
              <a:buSzPct val="125000"/>
              <a:buNone/>
              <a:defRPr/>
            </a:pPr>
            <a:endParaRPr lang="en-US" sz="2400" dirty="0"/>
          </a:p>
          <a:p>
            <a:pPr marL="514350" indent="-514350" eaLnBrk="1" hangingPunct="1">
              <a:spcBef>
                <a:spcPts val="600"/>
              </a:spcBef>
              <a:spcAft>
                <a:spcPts val="600"/>
              </a:spcAft>
              <a:buSzPct val="125000"/>
              <a:buNone/>
              <a:defRPr/>
            </a:pPr>
            <a:r>
              <a:rPr lang="en-US" dirty="0" smtClean="0"/>
              <a:t>	The Federal Action Plan to Reduce Asthma Disparities is available at:  </a:t>
            </a:r>
            <a:r>
              <a:rPr lang="en-US" dirty="0" smtClean="0">
                <a:hlinkClick r:id="rId3"/>
              </a:rPr>
              <a:t>www.epa.gov/childrenstaskforce</a:t>
            </a:r>
            <a:endParaRPr lang="en-US" dirty="0" smtClean="0"/>
          </a:p>
          <a:p>
            <a:pPr marL="514350" indent="-514350" eaLnBrk="1" hangingPunct="1">
              <a:spcBef>
                <a:spcPts val="1800"/>
              </a:spcBef>
              <a:spcAft>
                <a:spcPts val="600"/>
              </a:spcAft>
              <a:buSzPct val="125000"/>
              <a:buNone/>
              <a:defRPr/>
            </a:pPr>
            <a:endParaRPr lang="en-US" dirty="0" smtClean="0"/>
          </a:p>
          <a:p>
            <a:pPr marL="514350" indent="-514350" algn="ctr" eaLnBrk="1" hangingPunct="1">
              <a:spcBef>
                <a:spcPts val="1800"/>
              </a:spcBef>
              <a:spcAft>
                <a:spcPts val="600"/>
              </a:spcAft>
              <a:buSzPct val="125000"/>
              <a:buNone/>
              <a:defRPr/>
            </a:pPr>
            <a:r>
              <a:rPr lang="en-US" dirty="0" smtClean="0"/>
              <a:t>Peter.J.Ashley@hud.gov</a:t>
            </a:r>
          </a:p>
          <a:p>
            <a:pPr marL="914400" lvl="1" indent="-514350" eaLnBrk="1" hangingPunct="1">
              <a:spcBef>
                <a:spcPts val="1800"/>
              </a:spcBef>
              <a:spcAft>
                <a:spcPts val="600"/>
              </a:spcAft>
              <a:buSzPct val="125000"/>
              <a:buNone/>
              <a:defRPr/>
            </a:pPr>
            <a:endParaRPr lang="en-US" sz="3200" dirty="0"/>
          </a:p>
          <a:p>
            <a:pPr marL="514350" indent="-514350" eaLnBrk="1" fontAlgn="auto" hangingPunct="1">
              <a:spcBef>
                <a:spcPts val="1800"/>
              </a:spcBef>
              <a:spcAft>
                <a:spcPts val="600"/>
              </a:spcAft>
              <a:buSzPct val="125000"/>
              <a:buNone/>
              <a:tabLst>
                <a:tab pos="457200" algn="l"/>
              </a:tabLst>
              <a:defRPr/>
            </a:pPr>
            <a:r>
              <a:rPr lang="en-US" sz="800" dirty="0"/>
              <a:t/>
            </a:r>
            <a:br>
              <a:rPr lang="en-US" sz="800" dirty="0"/>
            </a:br>
            <a:r>
              <a:rPr lang="en-US" sz="800" dirty="0"/>
              <a:t/>
            </a:r>
            <a:br>
              <a:rPr lang="en-US" sz="800" dirty="0"/>
            </a:br>
            <a:endParaRPr lang="en-US" sz="8800" dirty="0"/>
          </a:p>
          <a:p>
            <a:pPr marL="463550" indent="-463550" eaLnBrk="1" fontAlgn="auto" hangingPunct="1">
              <a:spcBef>
                <a:spcPts val="800"/>
              </a:spcBef>
              <a:spcAft>
                <a:spcPts val="800"/>
              </a:spcAft>
              <a:buNone/>
              <a:tabLst>
                <a:tab pos="457200" algn="l"/>
              </a:tabLst>
              <a:defRPr/>
            </a:pPr>
            <a:endParaRPr lang="en-US" sz="2800" dirty="0"/>
          </a:p>
          <a:p>
            <a:pPr marL="463550" indent="-463550" eaLnBrk="1" fontAlgn="auto" hangingPunct="1">
              <a:spcBef>
                <a:spcPts val="800"/>
              </a:spcBef>
              <a:spcAft>
                <a:spcPts val="800"/>
              </a:spcAft>
              <a:tabLst>
                <a:tab pos="457200" algn="l"/>
              </a:tabLst>
              <a:defRPr/>
            </a:pPr>
            <a:endParaRPr lang="en-US" sz="2800" dirty="0"/>
          </a:p>
          <a:p>
            <a:pPr marL="463550" indent="-463550" eaLnBrk="1" fontAlgn="auto" hangingPunct="1">
              <a:spcBef>
                <a:spcPts val="800"/>
              </a:spcBef>
              <a:spcAft>
                <a:spcPts val="800"/>
              </a:spcAft>
              <a:buNone/>
              <a:tabLst>
                <a:tab pos="457200" algn="l"/>
              </a:tabLst>
              <a:defRPr/>
            </a:pPr>
            <a:endParaRPr lang="en-US" sz="2800" dirty="0"/>
          </a:p>
        </p:txBody>
      </p:sp>
      <p:sp>
        <p:nvSpPr>
          <p:cNvPr id="6" name="Slide Number Placeholder 4"/>
          <p:cNvSpPr txBox="1">
            <a:spLocks/>
          </p:cNvSpPr>
          <p:nvPr/>
        </p:nvSpPr>
        <p:spPr>
          <a:xfrm>
            <a:off x="8077200" y="6356351"/>
            <a:ext cx="2133600" cy="365125"/>
          </a:xfrm>
          <a:prstGeom prst="rect">
            <a:avLst/>
          </a:prstGeom>
        </p:spPr>
        <p:txBody>
          <a:bodyPr anchor="ctr"/>
          <a:lstStyle/>
          <a:p>
            <a:pPr algn="r">
              <a:defRPr/>
            </a:pPr>
            <a:fld id="{1B65035C-70C9-4F65-89A3-B03E83B6DAE2}" type="slidenum">
              <a:rPr lang="en-US" sz="1200">
                <a:solidFill>
                  <a:prstClr val="black">
                    <a:tint val="75000"/>
                  </a:prstClr>
                </a:solidFill>
              </a:rPr>
              <a:pPr algn="r">
                <a:defRPr/>
              </a:pPr>
              <a:t>23</a:t>
            </a:fld>
            <a:endParaRPr lang="en-US" sz="1200" dirty="0">
              <a:solidFill>
                <a:prstClr val="black">
                  <a:tint val="75000"/>
                </a:prstClr>
              </a:solidFill>
            </a:endParaRPr>
          </a:p>
        </p:txBody>
      </p:sp>
    </p:spTree>
    <p:extLst>
      <p:ext uri="{BB962C8B-B14F-4D97-AF65-F5344CB8AC3E}">
        <p14:creationId xmlns:p14="http://schemas.microsoft.com/office/powerpoint/2010/main" val="751418926"/>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needed?</a:t>
            </a:r>
            <a:endParaRPr lang="en-US" dirty="0"/>
          </a:p>
        </p:txBody>
      </p:sp>
      <p:sp>
        <p:nvSpPr>
          <p:cNvPr id="3" name="Content Placeholder 2"/>
          <p:cNvSpPr>
            <a:spLocks noGrp="1"/>
          </p:cNvSpPr>
          <p:nvPr>
            <p:ph idx="1"/>
          </p:nvPr>
        </p:nvSpPr>
        <p:spPr>
          <a:xfrm>
            <a:off x="1564105" y="1724526"/>
            <a:ext cx="8229600" cy="4267200"/>
          </a:xfrm>
        </p:spPr>
        <p:txBody>
          <a:bodyPr/>
          <a:lstStyle/>
          <a:p>
            <a:r>
              <a:rPr lang="en-US" dirty="0" smtClean="0"/>
              <a:t>Reach out to your local EMS agencies</a:t>
            </a:r>
          </a:p>
          <a:p>
            <a:r>
              <a:rPr lang="en-US" dirty="0" smtClean="0"/>
              <a:t>Create sustainable funding --- the cost savings and data support it!</a:t>
            </a:r>
          </a:p>
          <a:p>
            <a:r>
              <a:rPr lang="en-US" dirty="0" smtClean="0"/>
              <a:t>We are here to fill gaps and expand access to health care.</a:t>
            </a:r>
            <a:endParaRPr lang="en-US" dirty="0"/>
          </a:p>
        </p:txBody>
      </p:sp>
      <p:sp>
        <p:nvSpPr>
          <p:cNvPr id="5" name="TextBox 4"/>
          <p:cNvSpPr txBox="1"/>
          <p:nvPr/>
        </p:nvSpPr>
        <p:spPr>
          <a:xfrm>
            <a:off x="2057400" y="5105400"/>
            <a:ext cx="3124200" cy="1292662"/>
          </a:xfrm>
          <a:prstGeom prst="rect">
            <a:avLst/>
          </a:prstGeom>
          <a:noFill/>
          <a:ln w="28575">
            <a:solidFill>
              <a:srgbClr val="FF0000"/>
            </a:solidFill>
          </a:ln>
        </p:spPr>
        <p:txBody>
          <a:bodyPr wrap="square" rtlCol="0">
            <a:spAutoFit/>
          </a:bodyPr>
          <a:lstStyle/>
          <a:p>
            <a:pPr algn="ctr" fontAlgn="base">
              <a:spcBef>
                <a:spcPct val="0"/>
              </a:spcBef>
              <a:spcAft>
                <a:spcPct val="0"/>
              </a:spcAft>
            </a:pPr>
            <a:r>
              <a:rPr lang="en-US" dirty="0">
                <a:solidFill>
                  <a:srgbClr val="000000"/>
                </a:solidFill>
                <a:latin typeface="Arial" charset="0"/>
              </a:rPr>
              <a:t>Richard L. Gibbons, Director</a:t>
            </a:r>
          </a:p>
          <a:p>
            <a:pPr algn="ctr" fontAlgn="base">
              <a:spcBef>
                <a:spcPct val="0"/>
              </a:spcBef>
              <a:spcAft>
                <a:spcPct val="0"/>
              </a:spcAft>
            </a:pPr>
            <a:r>
              <a:rPr lang="en-US" dirty="0">
                <a:solidFill>
                  <a:srgbClr val="000000"/>
                </a:solidFill>
                <a:latin typeface="Arial" charset="0"/>
              </a:rPr>
              <a:t>Bureau of EMS</a:t>
            </a:r>
          </a:p>
          <a:p>
            <a:pPr algn="ctr" fontAlgn="base">
              <a:spcBef>
                <a:spcPct val="0"/>
              </a:spcBef>
              <a:spcAft>
                <a:spcPct val="0"/>
              </a:spcAft>
            </a:pPr>
            <a:endParaRPr lang="en-US" sz="1400" dirty="0">
              <a:solidFill>
                <a:srgbClr val="000000"/>
              </a:solidFill>
              <a:latin typeface="Arial" charset="0"/>
            </a:endParaRPr>
          </a:p>
          <a:p>
            <a:pPr algn="ctr" fontAlgn="base">
              <a:spcBef>
                <a:spcPct val="0"/>
              </a:spcBef>
              <a:spcAft>
                <a:spcPct val="0"/>
              </a:spcAft>
            </a:pPr>
            <a:r>
              <a:rPr lang="en-US" sz="1400" dirty="0">
                <a:solidFill>
                  <a:srgbClr val="000000"/>
                </a:solidFill>
                <a:latin typeface="Arial" charset="0"/>
                <a:hlinkClick r:id="rId2"/>
              </a:rPr>
              <a:t>rigibbons@pa.gov</a:t>
            </a:r>
            <a:endParaRPr lang="en-US" sz="1400" dirty="0">
              <a:solidFill>
                <a:srgbClr val="000000"/>
              </a:solidFill>
              <a:latin typeface="Arial" charset="0"/>
            </a:endParaRPr>
          </a:p>
          <a:p>
            <a:pPr algn="ctr" fontAlgn="base">
              <a:spcBef>
                <a:spcPct val="0"/>
              </a:spcBef>
              <a:spcAft>
                <a:spcPct val="0"/>
              </a:spcAft>
            </a:pPr>
            <a:r>
              <a:rPr lang="en-US" sz="1400" dirty="0">
                <a:solidFill>
                  <a:srgbClr val="000000"/>
                </a:solidFill>
                <a:latin typeface="Arial" charset="0"/>
              </a:rPr>
              <a:t>717.787.8740</a:t>
            </a:r>
          </a:p>
        </p:txBody>
      </p:sp>
    </p:spTree>
    <p:extLst>
      <p:ext uri="{BB962C8B-B14F-4D97-AF65-F5344CB8AC3E}">
        <p14:creationId xmlns:p14="http://schemas.microsoft.com/office/powerpoint/2010/main" val="123513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Local Resources Panel</a:t>
            </a:r>
          </a:p>
        </p:txBody>
      </p:sp>
      <p:sp>
        <p:nvSpPr>
          <p:cNvPr id="7" name="Rectangle 6"/>
          <p:cNvSpPr/>
          <p:nvPr/>
        </p:nvSpPr>
        <p:spPr>
          <a:xfrm>
            <a:off x="-22861" y="2441697"/>
            <a:ext cx="12237721" cy="3170099"/>
          </a:xfrm>
          <a:prstGeom prst="rect">
            <a:avLst/>
          </a:prstGeom>
        </p:spPr>
        <p:txBody>
          <a:bodyPr wrap="square">
            <a:spAutoFit/>
          </a:bodyPr>
          <a:lstStyle/>
          <a:p>
            <a:pPr algn="ctr"/>
            <a:r>
              <a:rPr lang="en-US" sz="4000" dirty="0"/>
              <a:t>Tyra Bryant-Stephens, M.D.</a:t>
            </a:r>
          </a:p>
          <a:p>
            <a:pPr algn="ctr"/>
            <a:r>
              <a:rPr lang="en-US" sz="4000" dirty="0"/>
              <a:t>Medical Director</a:t>
            </a:r>
          </a:p>
          <a:p>
            <a:pPr algn="ctr"/>
            <a:r>
              <a:rPr lang="en-US" sz="4000" dirty="0"/>
              <a:t>Community Asthma Prevention Program</a:t>
            </a:r>
          </a:p>
          <a:p>
            <a:pPr algn="ctr"/>
            <a:r>
              <a:rPr lang="en-US" sz="4000" dirty="0"/>
              <a:t>Children’s Hospital of Philadelphia</a:t>
            </a:r>
          </a:p>
          <a:p>
            <a:pPr algn="ctr"/>
            <a:endParaRPr lang="en-US" sz="4000" dirty="0"/>
          </a:p>
        </p:txBody>
      </p:sp>
    </p:spTree>
    <p:extLst>
      <p:ext uri="{BB962C8B-B14F-4D97-AF65-F5344CB8AC3E}">
        <p14:creationId xmlns:p14="http://schemas.microsoft.com/office/powerpoint/2010/main" val="1834573766"/>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27421"/>
            <a:ext cx="12316232" cy="1737960"/>
          </a:xfrm>
        </p:spPr>
        <p:txBody>
          <a:bodyPr>
            <a:normAutofit/>
          </a:bodyPr>
          <a:lstStyle/>
          <a:p>
            <a:r>
              <a:rPr lang="en-US" sz="3600" b="1" dirty="0">
                <a:latin typeface="Arial Unicode MS"/>
                <a:cs typeface="Arial Unicode MS"/>
              </a:rPr>
              <a:t>Community Asthma Prevention Program </a:t>
            </a:r>
            <a:br>
              <a:rPr lang="en-US" sz="3600" b="1" dirty="0">
                <a:latin typeface="Arial Unicode MS"/>
                <a:cs typeface="Arial Unicode MS"/>
              </a:rPr>
            </a:br>
            <a:r>
              <a:rPr lang="en-US" sz="3600" b="1" dirty="0">
                <a:latin typeface="Arial Unicode MS"/>
                <a:cs typeface="Arial Unicode MS"/>
              </a:rPr>
              <a:t>Proving the Case for Community Health Workers </a:t>
            </a:r>
          </a:p>
        </p:txBody>
      </p:sp>
      <p:sp>
        <p:nvSpPr>
          <p:cNvPr id="3" name="Subtitle 2"/>
          <p:cNvSpPr>
            <a:spLocks noGrp="1"/>
          </p:cNvSpPr>
          <p:nvPr>
            <p:ph type="subTitle" idx="1"/>
          </p:nvPr>
        </p:nvSpPr>
        <p:spPr>
          <a:xfrm>
            <a:off x="1454379" y="4016593"/>
            <a:ext cx="8534400" cy="1752600"/>
          </a:xfrm>
        </p:spPr>
        <p:txBody>
          <a:bodyPr>
            <a:normAutofit lnSpcReduction="10000"/>
          </a:bodyPr>
          <a:lstStyle/>
          <a:p>
            <a:r>
              <a:rPr lang="en-US" sz="2500" dirty="0">
                <a:latin typeface="Arial Unicode MS"/>
                <a:cs typeface="Arial Unicode MS"/>
              </a:rPr>
              <a:t>Tyra Bryant-Stephens MD</a:t>
            </a:r>
          </a:p>
          <a:p>
            <a:r>
              <a:rPr lang="en-US" sz="2500" dirty="0">
                <a:latin typeface="Arial Unicode MS"/>
                <a:cs typeface="Arial Unicode MS"/>
              </a:rPr>
              <a:t>The Children’s Hospital of Philadelphia </a:t>
            </a:r>
          </a:p>
          <a:p>
            <a:r>
              <a:rPr lang="en-US" sz="2500" dirty="0">
                <a:latin typeface="Arial Unicode MS"/>
                <a:cs typeface="Arial Unicode MS"/>
              </a:rPr>
              <a:t>Caroline West, </a:t>
            </a:r>
            <a:r>
              <a:rPr lang="en-US" sz="2500" dirty="0" err="1">
                <a:latin typeface="Arial Unicode MS"/>
                <a:cs typeface="Arial Unicode MS"/>
              </a:rPr>
              <a:t>MPAff</a:t>
            </a:r>
            <a:endParaRPr lang="en-US" sz="2500" dirty="0">
              <a:latin typeface="Arial Unicode MS"/>
              <a:cs typeface="Arial Unicode MS"/>
            </a:endParaRPr>
          </a:p>
          <a:p>
            <a:r>
              <a:rPr lang="en-US" sz="2500" dirty="0">
                <a:latin typeface="Arial Unicode MS"/>
                <a:cs typeface="Arial Unicode MS"/>
              </a:rPr>
              <a:t>Gary Klein, PhD</a:t>
            </a:r>
          </a:p>
          <a:p>
            <a:endParaRPr lang="en-US" dirty="0" smtClean="0"/>
          </a:p>
          <a:p>
            <a:endParaRPr lang="en-US" dirty="0"/>
          </a:p>
          <a:p>
            <a:endParaRPr lang="en-US" dirty="0" smtClean="0"/>
          </a:p>
          <a:p>
            <a:endParaRPr lang="en-US" dirty="0"/>
          </a:p>
        </p:txBody>
      </p:sp>
      <p:sp>
        <p:nvSpPr>
          <p:cNvPr id="4" name="TextBox 3"/>
          <p:cNvSpPr txBox="1"/>
          <p:nvPr/>
        </p:nvSpPr>
        <p:spPr>
          <a:xfrm>
            <a:off x="9491396" y="6144549"/>
            <a:ext cx="184731" cy="369332"/>
          </a:xfrm>
          <a:prstGeom prst="rect">
            <a:avLst/>
          </a:prstGeom>
          <a:noFill/>
        </p:spPr>
        <p:txBody>
          <a:bodyPr wrap="none" rtlCol="0">
            <a:spAutoFit/>
          </a:bodyPr>
          <a:lstStyle/>
          <a:p>
            <a:endParaRPr lang="en-US" dirty="0">
              <a:solidFill>
                <a:prstClr val="white"/>
              </a:solidFill>
            </a:endParaRPr>
          </a:p>
        </p:txBody>
      </p:sp>
      <p:pic>
        <p:nvPicPr>
          <p:cNvPr id="6" name="Picture 5" descr="black child with inhaler.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7267" y="1978632"/>
            <a:ext cx="3188624" cy="1958647"/>
          </a:xfrm>
          <a:prstGeom prst="rect">
            <a:avLst/>
          </a:prstGeom>
        </p:spPr>
      </p:pic>
    </p:spTree>
    <p:extLst>
      <p:ext uri="{BB962C8B-B14F-4D97-AF65-F5344CB8AC3E}">
        <p14:creationId xmlns:p14="http://schemas.microsoft.com/office/powerpoint/2010/main" val="2822624799"/>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MCAN School 005"/>
          <p:cNvPicPr>
            <a:picLocks noChangeAspect="1" noChangeArrowheads="1"/>
          </p:cNvPicPr>
          <p:nvPr/>
        </p:nvPicPr>
        <p:blipFill>
          <a:blip r:embed="rId3" cstate="print"/>
          <a:srcRect/>
          <a:stretch>
            <a:fillRect/>
          </a:stretch>
        </p:blipFill>
        <p:spPr>
          <a:xfrm>
            <a:off x="6883403" y="1140367"/>
            <a:ext cx="3949699" cy="1769444"/>
          </a:xfrm>
          <a:prstGeom prst="rect">
            <a:avLst/>
          </a:prstGeom>
          <a:noFill/>
        </p:spPr>
      </p:pic>
      <p:graphicFrame>
        <p:nvGraphicFramePr>
          <p:cNvPr id="6" name="Object 2"/>
          <p:cNvGraphicFramePr>
            <a:graphicFrameLocks noChangeAspect="1"/>
          </p:cNvGraphicFramePr>
          <p:nvPr>
            <p:extLst>
              <p:ext uri="{D42A27DB-BD31-4B8C-83A1-F6EECF244321}">
                <p14:modId xmlns:p14="http://schemas.microsoft.com/office/powerpoint/2010/main" val="2610638853"/>
              </p:ext>
            </p:extLst>
          </p:nvPr>
        </p:nvGraphicFramePr>
        <p:xfrm>
          <a:off x="1407631" y="3225352"/>
          <a:ext cx="4324707" cy="2343921"/>
        </p:xfrm>
        <a:graphic>
          <a:graphicData uri="http://schemas.openxmlformats.org/presentationml/2006/ole">
            <mc:AlternateContent xmlns:mc="http://schemas.openxmlformats.org/markup-compatibility/2006">
              <mc:Choice xmlns:v="urn:schemas-microsoft-com:vml" Requires="v">
                <p:oleObj spid="_x0000_s1036" name="Photo Editor Photo" r:id="rId4" imgW="10155067" imgH="7602011" progId="MSPhotoEd.3">
                  <p:embed/>
                </p:oleObj>
              </mc:Choice>
              <mc:Fallback>
                <p:oleObj name="Photo Editor Photo" r:id="rId4" imgW="10155067" imgH="7602011"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7631" y="3225352"/>
                        <a:ext cx="4324707" cy="2343921"/>
                      </a:xfrm>
                      <a:prstGeom prst="rect">
                        <a:avLst/>
                      </a:prstGeom>
                      <a:noFill/>
                      <a:ln>
                        <a:noFill/>
                      </a:ln>
                      <a:effectLs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4125928774"/>
              </p:ext>
            </p:extLst>
          </p:nvPr>
        </p:nvGraphicFramePr>
        <p:xfrm>
          <a:off x="6769641" y="3222741"/>
          <a:ext cx="4234253" cy="2390637"/>
        </p:xfrm>
        <a:graphic>
          <a:graphicData uri="http://schemas.openxmlformats.org/presentationml/2006/ole">
            <mc:AlternateContent xmlns:mc="http://schemas.openxmlformats.org/markup-compatibility/2006">
              <mc:Choice xmlns:v="urn:schemas-microsoft-com:vml" Requires="v">
                <p:oleObj spid="_x0000_s1037" name="Photo Editor Photo" r:id="rId6" imgW="10593279" imgH="8028571" progId="MSPhotoEd.3">
                  <p:embed/>
                </p:oleObj>
              </mc:Choice>
              <mc:Fallback>
                <p:oleObj name="Photo Editor Photo" r:id="rId6" imgW="10593279" imgH="8028571" progId="MSPhotoEd.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69641" y="3222741"/>
                        <a:ext cx="4234253" cy="2390637"/>
                      </a:xfrm>
                      <a:prstGeom prst="rect">
                        <a:avLst/>
                      </a:prstGeom>
                      <a:noFill/>
                      <a:ln>
                        <a:noFill/>
                      </a:ln>
                      <a:effectLst/>
                      <a:extLst/>
                    </p:spPr>
                  </p:pic>
                </p:oleObj>
              </mc:Fallback>
            </mc:AlternateContent>
          </a:graphicData>
        </a:graphic>
      </p:graphicFrame>
      <p:sp>
        <p:nvSpPr>
          <p:cNvPr id="8" name="Text Box 5"/>
          <p:cNvSpPr txBox="1">
            <a:spLocks noChangeArrowheads="1"/>
          </p:cNvSpPr>
          <p:nvPr/>
        </p:nvSpPr>
        <p:spPr bwMode="auto">
          <a:xfrm>
            <a:off x="3768475" y="5001271"/>
            <a:ext cx="914400" cy="400110"/>
          </a:xfrm>
          <a:prstGeom prst="rect">
            <a:avLst/>
          </a:prstGeom>
          <a:solidFill>
            <a:srgbClr val="CC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en-US" sz="2000" b="1" i="1" dirty="0">
                <a:solidFill>
                  <a:srgbClr val="76B6F2">
                    <a:lumMod val="75000"/>
                  </a:srgbClr>
                </a:solidFill>
                <a:latin typeface="Book Antiqua" pitchFamily="18" charset="0"/>
              </a:rPr>
              <a:t>Before</a:t>
            </a:r>
          </a:p>
        </p:txBody>
      </p:sp>
      <p:sp>
        <p:nvSpPr>
          <p:cNvPr id="9" name="Text Box 6"/>
          <p:cNvSpPr txBox="1">
            <a:spLocks noChangeArrowheads="1"/>
          </p:cNvSpPr>
          <p:nvPr/>
        </p:nvSpPr>
        <p:spPr bwMode="auto">
          <a:xfrm>
            <a:off x="7319150" y="4993578"/>
            <a:ext cx="838200" cy="400110"/>
          </a:xfrm>
          <a:prstGeom prst="rect">
            <a:avLst/>
          </a:prstGeom>
          <a:solidFill>
            <a:srgbClr val="CC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en-US" sz="2000" b="1" i="1" dirty="0">
                <a:solidFill>
                  <a:srgbClr val="76B6F2">
                    <a:lumMod val="75000"/>
                  </a:srgbClr>
                </a:solidFill>
                <a:latin typeface="Book Antiqua" pitchFamily="18" charset="0"/>
              </a:rPr>
              <a:t>After</a:t>
            </a:r>
          </a:p>
        </p:txBody>
      </p:sp>
      <p:sp>
        <p:nvSpPr>
          <p:cNvPr id="12" name="Title 11"/>
          <p:cNvSpPr>
            <a:spLocks noGrp="1"/>
          </p:cNvSpPr>
          <p:nvPr>
            <p:ph type="title"/>
          </p:nvPr>
        </p:nvSpPr>
        <p:spPr>
          <a:xfrm>
            <a:off x="2153101" y="203205"/>
            <a:ext cx="8229600" cy="836277"/>
          </a:xfrm>
        </p:spPr>
        <p:txBody>
          <a:bodyPr>
            <a:noAutofit/>
          </a:bodyPr>
          <a:lstStyle/>
          <a:p>
            <a:pPr algn="ctr"/>
            <a:r>
              <a:rPr lang="en-US" sz="3000" b="1" dirty="0">
                <a:latin typeface="Arial" panose="020B0604020202020204" pitchFamily="34" charset="0"/>
                <a:cs typeface="Arial" panose="020B0604020202020204" pitchFamily="34" charset="0"/>
              </a:rPr>
              <a:t>Community Asthma Prevention Program Interventions</a:t>
            </a:r>
          </a:p>
        </p:txBody>
      </p:sp>
      <p:sp>
        <p:nvSpPr>
          <p:cNvPr id="13" name="TextBox 12"/>
          <p:cNvSpPr txBox="1"/>
          <p:nvPr/>
        </p:nvSpPr>
        <p:spPr>
          <a:xfrm>
            <a:off x="1907659" y="2893464"/>
            <a:ext cx="3132781" cy="369332"/>
          </a:xfrm>
          <a:prstGeom prst="rect">
            <a:avLst/>
          </a:prstGeom>
          <a:noFill/>
        </p:spPr>
        <p:txBody>
          <a:bodyPr wrap="none" rtlCol="0">
            <a:spAutoFit/>
          </a:bodyPr>
          <a:lstStyle/>
          <a:p>
            <a:r>
              <a:rPr lang="en-US" b="1" dirty="0">
                <a:solidFill>
                  <a:prstClr val="white"/>
                </a:solidFill>
              </a:rPr>
              <a:t>Community Classes for Parents</a:t>
            </a:r>
          </a:p>
        </p:txBody>
      </p:sp>
      <p:sp>
        <p:nvSpPr>
          <p:cNvPr id="14" name="TextBox 13"/>
          <p:cNvSpPr txBox="1"/>
          <p:nvPr/>
        </p:nvSpPr>
        <p:spPr>
          <a:xfrm>
            <a:off x="7717365" y="2909506"/>
            <a:ext cx="2775953" cy="369332"/>
          </a:xfrm>
          <a:prstGeom prst="rect">
            <a:avLst/>
          </a:prstGeom>
          <a:noFill/>
        </p:spPr>
        <p:txBody>
          <a:bodyPr wrap="none" rtlCol="0">
            <a:spAutoFit/>
          </a:bodyPr>
          <a:lstStyle/>
          <a:p>
            <a:r>
              <a:rPr lang="en-US" b="1" dirty="0">
                <a:solidFill>
                  <a:prstClr val="white"/>
                </a:solidFill>
              </a:rPr>
              <a:t>School Classes for Students</a:t>
            </a:r>
          </a:p>
        </p:txBody>
      </p:sp>
      <p:sp>
        <p:nvSpPr>
          <p:cNvPr id="15" name="TextBox 14"/>
          <p:cNvSpPr txBox="1"/>
          <p:nvPr/>
        </p:nvSpPr>
        <p:spPr>
          <a:xfrm>
            <a:off x="1907659" y="5521439"/>
            <a:ext cx="8383512" cy="369332"/>
          </a:xfrm>
          <a:prstGeom prst="rect">
            <a:avLst/>
          </a:prstGeom>
          <a:noFill/>
        </p:spPr>
        <p:txBody>
          <a:bodyPr wrap="none" rtlCol="0">
            <a:spAutoFit/>
          </a:bodyPr>
          <a:lstStyle/>
          <a:p>
            <a:pPr algn="ctr"/>
            <a:r>
              <a:rPr lang="en-US" b="1" dirty="0">
                <a:solidFill>
                  <a:prstClr val="white"/>
                </a:solidFill>
                <a:latin typeface="Arial" panose="020B0604020202020204" pitchFamily="34" charset="0"/>
                <a:cs typeface="Arial" panose="020B0604020202020204" pitchFamily="34" charset="0"/>
              </a:rPr>
              <a:t>Home Environmental Asthma Trigger Reduction and Education for families</a:t>
            </a:r>
          </a:p>
        </p:txBody>
      </p:sp>
      <p:pic>
        <p:nvPicPr>
          <p:cNvPr id="16" name="Picture 6"/>
          <p:cNvPicPr>
            <a:picLocks noChangeAspect="1" noChangeArrowheads="1"/>
          </p:cNvPicPr>
          <p:nvPr/>
        </p:nvPicPr>
        <p:blipFill>
          <a:blip r:embed="rId8" cstate="print"/>
          <a:srcRect/>
          <a:stretch>
            <a:fillRect/>
          </a:stretch>
        </p:blipFill>
        <p:spPr bwMode="auto">
          <a:xfrm>
            <a:off x="1358901" y="1120553"/>
            <a:ext cx="4324707" cy="1790065"/>
          </a:xfrm>
          <a:prstGeom prst="rect">
            <a:avLst/>
          </a:prstGeom>
          <a:noFill/>
          <a:ln w="57150" cmpd="thinThick">
            <a:noFill/>
            <a:miter lim="800000"/>
            <a:headEnd/>
            <a:tailEnd/>
          </a:ln>
        </p:spPr>
      </p:pic>
    </p:spTree>
    <p:extLst>
      <p:ext uri="{BB962C8B-B14F-4D97-AF65-F5344CB8AC3E}">
        <p14:creationId xmlns:p14="http://schemas.microsoft.com/office/powerpoint/2010/main" val="331448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2" descr="Blank_MapPhila"/>
          <p:cNvPicPr>
            <a:picLocks noChangeAspect="1" noChangeArrowheads="1"/>
          </p:cNvPicPr>
          <p:nvPr/>
        </p:nvPicPr>
        <p:blipFill>
          <a:blip r:embed="rId3" cstate="print">
            <a:extLst>
              <a:ext uri="{28A0092B-C50C-407E-A947-70E740481C1C}">
                <a14:useLocalDpi xmlns:a14="http://schemas.microsoft.com/office/drawing/2010/main" val="0"/>
              </a:ext>
            </a:extLst>
          </a:blip>
          <a:srcRect l="7718" t="20366" r="7153" b="8002"/>
          <a:stretch>
            <a:fillRect/>
          </a:stretch>
        </p:blipFill>
        <p:spPr bwMode="auto">
          <a:xfrm>
            <a:off x="3600323" y="814214"/>
            <a:ext cx="5268744" cy="5335437"/>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39939" name="Oval 3"/>
          <p:cNvSpPr>
            <a:spLocks noChangeArrowheads="1"/>
          </p:cNvSpPr>
          <p:nvPr/>
        </p:nvSpPr>
        <p:spPr bwMode="auto">
          <a:xfrm flipV="1">
            <a:off x="4419600" y="41910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40" name="Text Box 4"/>
          <p:cNvSpPr txBox="1">
            <a:spLocks noChangeArrowheads="1"/>
          </p:cNvSpPr>
          <p:nvPr/>
        </p:nvSpPr>
        <p:spPr bwMode="auto">
          <a:xfrm>
            <a:off x="2057400" y="6248403"/>
            <a:ext cx="76962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a:solidFill>
                  <a:srgbClr val="9900CC"/>
                </a:solidFill>
                <a:latin typeface="Times New Roman" panose="02020603050405020304" pitchFamily="18" charset="0"/>
              </a:rPr>
              <a:t>Home Visits</a:t>
            </a:r>
            <a:r>
              <a:rPr lang="en-US" altLang="en-US" sz="2000">
                <a:solidFill>
                  <a:prstClr val="white"/>
                </a:solidFill>
                <a:latin typeface="Times New Roman" panose="02020603050405020304" pitchFamily="18" charset="0"/>
              </a:rPr>
              <a:t>     </a:t>
            </a:r>
            <a:r>
              <a:rPr lang="en-US" altLang="en-US" b="1">
                <a:solidFill>
                  <a:srgbClr val="009900"/>
                </a:solidFill>
                <a:latin typeface="Times New Roman" panose="02020603050405020304" pitchFamily="18" charset="0"/>
              </a:rPr>
              <a:t>Classes</a:t>
            </a:r>
            <a:r>
              <a:rPr lang="en-US" altLang="en-US">
                <a:solidFill>
                  <a:srgbClr val="009900"/>
                </a:solidFill>
                <a:latin typeface="Times New Roman" panose="02020603050405020304" pitchFamily="18" charset="0"/>
              </a:rPr>
              <a:t> </a:t>
            </a:r>
            <a:r>
              <a:rPr lang="en-US" altLang="en-US" sz="2000">
                <a:solidFill>
                  <a:prstClr val="white"/>
                </a:solidFill>
                <a:latin typeface="Times New Roman" panose="02020603050405020304" pitchFamily="18" charset="0"/>
              </a:rPr>
              <a:t>     </a:t>
            </a:r>
            <a:r>
              <a:rPr lang="en-US" altLang="en-US">
                <a:solidFill>
                  <a:srgbClr val="FF0000"/>
                </a:solidFill>
                <a:latin typeface="Times New Roman" panose="02020603050405020304" pitchFamily="18" charset="0"/>
              </a:rPr>
              <a:t>Parent Educators</a:t>
            </a:r>
            <a:r>
              <a:rPr lang="en-US" altLang="en-US" sz="2000">
                <a:solidFill>
                  <a:prstClr val="white"/>
                </a:solidFill>
                <a:latin typeface="Times New Roman" panose="02020603050405020304" pitchFamily="18" charset="0"/>
              </a:rPr>
              <a:t>  </a:t>
            </a:r>
            <a:r>
              <a:rPr lang="en-US" altLang="en-US" sz="1400" b="1">
                <a:solidFill>
                  <a:srgbClr val="EFE1A2"/>
                </a:solidFill>
                <a:latin typeface="Times New Roman" panose="02020603050405020304" pitchFamily="18" charset="0"/>
              </a:rPr>
              <a:t>(P)</a:t>
            </a:r>
            <a:r>
              <a:rPr lang="en-US" altLang="en-US" sz="1200" b="1">
                <a:solidFill>
                  <a:srgbClr val="EFE1A2"/>
                </a:solidFill>
                <a:latin typeface="Times New Roman" panose="02020603050405020304" pitchFamily="18" charset="0"/>
              </a:rPr>
              <a:t> </a:t>
            </a:r>
            <a:r>
              <a:rPr lang="en-US" altLang="en-US">
                <a:solidFill>
                  <a:srgbClr val="EFE1A2"/>
                </a:solidFill>
                <a:latin typeface="Times New Roman" panose="02020603050405020304" pitchFamily="18" charset="0"/>
              </a:rPr>
              <a:t>PCPs </a:t>
            </a:r>
            <a:r>
              <a:rPr lang="en-US" altLang="en-US" sz="2000">
                <a:solidFill>
                  <a:prstClr val="white"/>
                </a:solidFill>
                <a:latin typeface="Times New Roman" panose="02020603050405020304" pitchFamily="18" charset="0"/>
              </a:rPr>
              <a:t>   </a:t>
            </a:r>
            <a:r>
              <a:rPr lang="en-US" altLang="en-US" sz="1400" b="1">
                <a:solidFill>
                  <a:prstClr val="white"/>
                </a:solidFill>
                <a:latin typeface="Times New Roman" panose="02020603050405020304" pitchFamily="18" charset="0"/>
              </a:rPr>
              <a:t>(S)</a:t>
            </a:r>
            <a:r>
              <a:rPr lang="en-US" altLang="en-US" sz="2000">
                <a:solidFill>
                  <a:prstClr val="white"/>
                </a:solidFill>
                <a:latin typeface="Times New Roman" panose="02020603050405020304" pitchFamily="18" charset="0"/>
              </a:rPr>
              <a:t> </a:t>
            </a:r>
            <a:r>
              <a:rPr lang="en-US" altLang="en-US">
                <a:solidFill>
                  <a:prstClr val="white"/>
                </a:solidFill>
                <a:latin typeface="Times New Roman" panose="02020603050405020304" pitchFamily="18" charset="0"/>
              </a:rPr>
              <a:t>Schools</a:t>
            </a:r>
          </a:p>
        </p:txBody>
      </p:sp>
      <p:sp>
        <p:nvSpPr>
          <p:cNvPr id="39941" name="AutoShape 5"/>
          <p:cNvSpPr>
            <a:spLocks noChangeArrowheads="1"/>
          </p:cNvSpPr>
          <p:nvPr/>
        </p:nvSpPr>
        <p:spPr bwMode="auto">
          <a:xfrm>
            <a:off x="8863748" y="729811"/>
            <a:ext cx="1981200" cy="1219200"/>
          </a:xfrm>
          <a:prstGeom prst="wedgeEllipseCallout">
            <a:avLst>
              <a:gd name="adj1" fmla="val -186736"/>
              <a:gd name="adj2" fmla="val 130143"/>
            </a:avLst>
          </a:prstGeom>
          <a:solidFill>
            <a:srgbClr val="FFA0F9">
              <a:alpha val="52156"/>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400">
              <a:solidFill>
                <a:prstClr val="white"/>
              </a:solidFill>
              <a:latin typeface="Times New Roman" panose="02020603050405020304" pitchFamily="18" charset="0"/>
            </a:endParaRPr>
          </a:p>
        </p:txBody>
      </p:sp>
      <p:sp>
        <p:nvSpPr>
          <p:cNvPr id="39942" name="AutoShape 6"/>
          <p:cNvSpPr>
            <a:spLocks noChangeArrowheads="1"/>
          </p:cNvSpPr>
          <p:nvPr/>
        </p:nvSpPr>
        <p:spPr bwMode="auto">
          <a:xfrm>
            <a:off x="1828800" y="3429000"/>
            <a:ext cx="1447800" cy="1600200"/>
          </a:xfrm>
          <a:prstGeom prst="wedgeRoundRectCallout">
            <a:avLst>
              <a:gd name="adj1" fmla="val 161744"/>
              <a:gd name="adj2" fmla="val -14450"/>
              <a:gd name="adj3" fmla="val 16667"/>
            </a:avLst>
          </a:prstGeom>
          <a:solidFill>
            <a:srgbClr val="00FF00">
              <a:alpha val="52156"/>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400">
              <a:solidFill>
                <a:prstClr val="white"/>
              </a:solidFill>
              <a:latin typeface="Times New Roman" panose="02020603050405020304" pitchFamily="18" charset="0"/>
            </a:endParaRPr>
          </a:p>
        </p:txBody>
      </p:sp>
      <p:sp>
        <p:nvSpPr>
          <p:cNvPr id="39943" name="AutoShape 7"/>
          <p:cNvSpPr>
            <a:spLocks noChangeArrowheads="1"/>
          </p:cNvSpPr>
          <p:nvPr/>
        </p:nvSpPr>
        <p:spPr bwMode="auto">
          <a:xfrm>
            <a:off x="6134102" y="4778020"/>
            <a:ext cx="2654300" cy="1254480"/>
          </a:xfrm>
          <a:prstGeom prst="wedgeEllipseCallout">
            <a:avLst>
              <a:gd name="adj1" fmla="val -48241"/>
              <a:gd name="adj2" fmla="val -96389"/>
            </a:avLst>
          </a:prstGeom>
          <a:solidFill>
            <a:srgbClr val="00FF00">
              <a:alpha val="52156"/>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400">
              <a:solidFill>
                <a:prstClr val="white"/>
              </a:solidFill>
              <a:latin typeface="Times New Roman" panose="02020603050405020304" pitchFamily="18" charset="0"/>
            </a:endParaRPr>
          </a:p>
        </p:txBody>
      </p:sp>
      <p:sp>
        <p:nvSpPr>
          <p:cNvPr id="39944" name="AutoShape 8"/>
          <p:cNvSpPr>
            <a:spLocks noChangeArrowheads="1"/>
          </p:cNvSpPr>
          <p:nvPr/>
        </p:nvSpPr>
        <p:spPr bwMode="auto">
          <a:xfrm>
            <a:off x="1905000" y="685800"/>
            <a:ext cx="1600200" cy="2057400"/>
          </a:xfrm>
          <a:prstGeom prst="wedgeRoundRectCallout">
            <a:avLst>
              <a:gd name="adj1" fmla="val 158236"/>
              <a:gd name="adj2" fmla="val 64968"/>
              <a:gd name="adj3" fmla="val 16667"/>
            </a:avLst>
          </a:prstGeom>
          <a:solidFill>
            <a:srgbClr val="FFA0F9">
              <a:alpha val="52156"/>
            </a:srgbClr>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400">
              <a:solidFill>
                <a:prstClr val="white"/>
              </a:solidFill>
              <a:latin typeface="Times New Roman" panose="02020603050405020304" pitchFamily="18" charset="0"/>
            </a:endParaRPr>
          </a:p>
        </p:txBody>
      </p:sp>
      <p:sp>
        <p:nvSpPr>
          <p:cNvPr id="39945" name="Text Box 9"/>
          <p:cNvSpPr txBox="1">
            <a:spLocks noChangeArrowheads="1"/>
          </p:cNvSpPr>
          <p:nvPr/>
        </p:nvSpPr>
        <p:spPr bwMode="auto">
          <a:xfrm>
            <a:off x="1905000" y="3581405"/>
            <a:ext cx="1295400"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1200" b="1" dirty="0">
                <a:solidFill>
                  <a:srgbClr val="000000"/>
                </a:solidFill>
                <a:latin typeface="Lucida Sans Unicode" panose="020B0602030504020204" pitchFamily="34" charset="0"/>
                <a:ea typeface="Batang" panose="02030600000101010101" pitchFamily="18" charset="-127"/>
                <a:cs typeface="Lucida Sans Unicode" panose="020B0602030504020204" pitchFamily="34" charset="0"/>
              </a:rPr>
              <a:t>“We do not panic!  We have learned to act quickly &amp; calmly before attacks occur.”</a:t>
            </a:r>
          </a:p>
        </p:txBody>
      </p:sp>
      <p:sp>
        <p:nvSpPr>
          <p:cNvPr id="39946" name="Text Box 10"/>
          <p:cNvSpPr txBox="1">
            <a:spLocks noChangeArrowheads="1"/>
          </p:cNvSpPr>
          <p:nvPr/>
        </p:nvSpPr>
        <p:spPr bwMode="auto">
          <a:xfrm>
            <a:off x="8913764" y="882216"/>
            <a:ext cx="175260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1200" dirty="0">
                <a:solidFill>
                  <a:srgbClr val="000000"/>
                </a:solidFill>
                <a:latin typeface="Batang" panose="02030600000101010101" pitchFamily="18" charset="-127"/>
                <a:ea typeface="Batang" panose="02030600000101010101" pitchFamily="18" charset="-127"/>
              </a:rPr>
              <a:t>“</a:t>
            </a:r>
            <a:r>
              <a:rPr lang="en-US" altLang="en-US" sz="1200" b="1" dirty="0">
                <a:solidFill>
                  <a:prstClr val="white"/>
                </a:solidFill>
                <a:latin typeface="Lucida Sans Unicode" panose="020B0602030504020204" pitchFamily="34" charset="0"/>
                <a:ea typeface="Batang" panose="02030600000101010101" pitchFamily="18" charset="-127"/>
              </a:rPr>
              <a:t> </a:t>
            </a:r>
            <a:r>
              <a:rPr lang="en-US" altLang="en-US" sz="1200" b="1" dirty="0">
                <a:solidFill>
                  <a:srgbClr val="000000"/>
                </a:solidFill>
                <a:latin typeface="Lucida Sans Unicode" panose="020B0602030504020204" pitchFamily="34" charset="0"/>
                <a:ea typeface="Batang" panose="02030600000101010101" pitchFamily="18" charset="-127"/>
              </a:rPr>
              <a:t>about CAPP.  YOU ARE THE BEST kept secret in Philadelphia</a:t>
            </a:r>
            <a:r>
              <a:rPr lang="en-US" altLang="en-US" sz="1200" dirty="0">
                <a:solidFill>
                  <a:srgbClr val="000000"/>
                </a:solidFill>
                <a:latin typeface="Batang" panose="02030600000101010101" pitchFamily="18" charset="-127"/>
                <a:ea typeface="Batang" panose="02030600000101010101" pitchFamily="18" charset="-127"/>
              </a:rPr>
              <a:t>.” I’</a:t>
            </a:r>
            <a:r>
              <a:rPr lang="en-US" altLang="en-US" sz="1200" b="1" dirty="0">
                <a:solidFill>
                  <a:srgbClr val="000000"/>
                </a:solidFill>
                <a:latin typeface="Lucida Sans Unicode" panose="020B0602030504020204" pitchFamily="34" charset="0"/>
                <a:ea typeface="Batang" panose="02030600000101010101" pitchFamily="18" charset="-127"/>
              </a:rPr>
              <a:t>m telling parents</a:t>
            </a:r>
            <a:endParaRPr lang="en-US" altLang="en-US" sz="1200" dirty="0">
              <a:solidFill>
                <a:srgbClr val="000000"/>
              </a:solidFill>
              <a:latin typeface="Batang" panose="02030600000101010101" pitchFamily="18" charset="-127"/>
              <a:ea typeface="Batang" panose="02030600000101010101" pitchFamily="18" charset="-127"/>
            </a:endParaRPr>
          </a:p>
        </p:txBody>
      </p:sp>
      <p:sp>
        <p:nvSpPr>
          <p:cNvPr id="39947" name="Text Box 11"/>
          <p:cNvSpPr txBox="1">
            <a:spLocks noChangeArrowheads="1"/>
          </p:cNvSpPr>
          <p:nvPr/>
        </p:nvSpPr>
        <p:spPr bwMode="auto">
          <a:xfrm>
            <a:off x="6184902" y="4997082"/>
            <a:ext cx="25273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1400" dirty="0">
                <a:solidFill>
                  <a:prstClr val="white"/>
                </a:solidFill>
                <a:latin typeface="Times New Roman" panose="02020603050405020304" pitchFamily="18" charset="0"/>
                <a:cs typeface="Times New Roman" panose="02020603050405020304" pitchFamily="18" charset="0"/>
              </a:rPr>
              <a:t> </a:t>
            </a:r>
            <a:r>
              <a:rPr lang="en-US" altLang="en-US" sz="1400" b="1" dirty="0">
                <a:solidFill>
                  <a:prstClr val="white"/>
                </a:solidFill>
                <a:latin typeface="Times New Roman" panose="02020603050405020304" pitchFamily="18" charset="0"/>
                <a:cs typeface="Times New Roman" panose="02020603050405020304" pitchFamily="18" charset="0"/>
              </a:rPr>
              <a:t>“…</a:t>
            </a:r>
            <a:r>
              <a:rPr lang="en-US" altLang="en-US" sz="1400" b="1" dirty="0">
                <a:solidFill>
                  <a:srgbClr val="000000"/>
                </a:solidFill>
                <a:latin typeface="Times New Roman" panose="02020603050405020304" pitchFamily="18" charset="0"/>
                <a:cs typeface="Times New Roman" panose="02020603050405020304" pitchFamily="18" charset="0"/>
              </a:rPr>
              <a:t>since my home visitor has been coming weekly…my children haven’t been to E.R. in past year.”</a:t>
            </a:r>
          </a:p>
        </p:txBody>
      </p:sp>
      <p:sp>
        <p:nvSpPr>
          <p:cNvPr id="39948" name="Text Box 12"/>
          <p:cNvSpPr txBox="1">
            <a:spLocks noChangeArrowheads="1"/>
          </p:cNvSpPr>
          <p:nvPr/>
        </p:nvSpPr>
        <p:spPr bwMode="auto">
          <a:xfrm>
            <a:off x="1905000" y="685805"/>
            <a:ext cx="1524000" cy="2031325"/>
          </a:xfrm>
          <a:prstGeom prst="rect">
            <a:avLst/>
          </a:prstGeom>
          <a:solidFill>
            <a:schemeClr val="accent6">
              <a:lumMod val="40000"/>
              <a:lumOff val="60000"/>
            </a:schemeClr>
          </a:solidFill>
          <a:ln>
            <a:no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1400" dirty="0">
                <a:solidFill>
                  <a:srgbClr val="000000"/>
                </a:solidFill>
                <a:latin typeface="Times New Roman" panose="02020603050405020304" pitchFamily="18" charset="0"/>
                <a:cs typeface="Times New Roman" panose="02020603050405020304" pitchFamily="18" charset="0"/>
              </a:rPr>
              <a:t>“</a:t>
            </a:r>
            <a:r>
              <a:rPr lang="en-US" altLang="en-US" sz="1400" b="1" dirty="0">
                <a:solidFill>
                  <a:srgbClr val="000000"/>
                </a:solidFill>
                <a:latin typeface="Comic Sans MS" panose="030F0702030302020204" pitchFamily="66" charset="0"/>
                <a:cs typeface="Times New Roman" panose="02020603050405020304" pitchFamily="18" charset="0"/>
              </a:rPr>
              <a:t>Since taking CAPP asthma classes, I have learned so much, but the most important thing is that asthma can be controlled.” </a:t>
            </a:r>
          </a:p>
        </p:txBody>
      </p:sp>
      <p:sp>
        <p:nvSpPr>
          <p:cNvPr id="39949" name="AutoShape 13"/>
          <p:cNvSpPr>
            <a:spLocks noChangeArrowheads="1"/>
          </p:cNvSpPr>
          <p:nvPr/>
        </p:nvSpPr>
        <p:spPr bwMode="auto">
          <a:xfrm>
            <a:off x="4572000" y="41910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0" name="AutoShape 14"/>
          <p:cNvSpPr>
            <a:spLocks noChangeArrowheads="1"/>
          </p:cNvSpPr>
          <p:nvPr/>
        </p:nvSpPr>
        <p:spPr bwMode="auto">
          <a:xfrm>
            <a:off x="5334000" y="30480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1" name="AutoShape 15"/>
          <p:cNvSpPr>
            <a:spLocks noChangeArrowheads="1"/>
          </p:cNvSpPr>
          <p:nvPr/>
        </p:nvSpPr>
        <p:spPr bwMode="auto">
          <a:xfrm>
            <a:off x="4572000" y="30480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2" name="AutoShape 16"/>
          <p:cNvSpPr>
            <a:spLocks noChangeArrowheads="1"/>
          </p:cNvSpPr>
          <p:nvPr/>
        </p:nvSpPr>
        <p:spPr bwMode="auto">
          <a:xfrm>
            <a:off x="5334000" y="48006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3" name="AutoShape 17"/>
          <p:cNvSpPr>
            <a:spLocks noChangeArrowheads="1"/>
          </p:cNvSpPr>
          <p:nvPr/>
        </p:nvSpPr>
        <p:spPr bwMode="auto">
          <a:xfrm>
            <a:off x="5562600" y="38862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4" name="AutoShape 18"/>
          <p:cNvSpPr>
            <a:spLocks noChangeArrowheads="1"/>
          </p:cNvSpPr>
          <p:nvPr/>
        </p:nvSpPr>
        <p:spPr bwMode="auto">
          <a:xfrm>
            <a:off x="3886200" y="35814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5" name="AutoShape 19"/>
          <p:cNvSpPr>
            <a:spLocks noChangeArrowheads="1"/>
          </p:cNvSpPr>
          <p:nvPr/>
        </p:nvSpPr>
        <p:spPr bwMode="auto">
          <a:xfrm>
            <a:off x="4495800" y="37338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6" name="AutoShape 20"/>
          <p:cNvSpPr>
            <a:spLocks noChangeArrowheads="1"/>
          </p:cNvSpPr>
          <p:nvPr/>
        </p:nvSpPr>
        <p:spPr bwMode="auto">
          <a:xfrm>
            <a:off x="5867400" y="30480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7" name="AutoShape 21"/>
          <p:cNvSpPr>
            <a:spLocks noChangeArrowheads="1"/>
          </p:cNvSpPr>
          <p:nvPr/>
        </p:nvSpPr>
        <p:spPr bwMode="auto">
          <a:xfrm>
            <a:off x="4876800" y="37338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8" name="AutoShape 22"/>
          <p:cNvSpPr>
            <a:spLocks noChangeArrowheads="1"/>
          </p:cNvSpPr>
          <p:nvPr/>
        </p:nvSpPr>
        <p:spPr bwMode="auto">
          <a:xfrm>
            <a:off x="5562600" y="20574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59" name="AutoShape 23"/>
          <p:cNvSpPr>
            <a:spLocks noChangeArrowheads="1"/>
          </p:cNvSpPr>
          <p:nvPr/>
        </p:nvSpPr>
        <p:spPr bwMode="auto">
          <a:xfrm>
            <a:off x="6096000" y="19050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60" name="AutoShape 24"/>
          <p:cNvSpPr>
            <a:spLocks noChangeArrowheads="1"/>
          </p:cNvSpPr>
          <p:nvPr/>
        </p:nvSpPr>
        <p:spPr bwMode="auto">
          <a:xfrm>
            <a:off x="5638800" y="1600200"/>
            <a:ext cx="228600" cy="1524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61" name="AutoShape 25"/>
          <p:cNvSpPr>
            <a:spLocks noChangeArrowheads="1"/>
          </p:cNvSpPr>
          <p:nvPr/>
        </p:nvSpPr>
        <p:spPr bwMode="auto">
          <a:xfrm>
            <a:off x="5029200" y="6324600"/>
            <a:ext cx="228600" cy="228600"/>
          </a:xfrm>
          <a:prstGeom prst="star5">
            <a:avLst/>
          </a:prstGeom>
          <a:solidFill>
            <a:srgbClr val="FF0000"/>
          </a:solidFill>
          <a:ln w="9525">
            <a:solidFill>
              <a:schemeClr val="tx1"/>
            </a:solidFill>
            <a:miter lim="800000"/>
            <a:headEnd/>
            <a:tailEnd/>
          </a:ln>
          <a:effectLst/>
        </p:spPr>
        <p:txBody>
          <a:bodyPr wrap="none" anchor="ctr"/>
          <a:lstStyle/>
          <a:p>
            <a:pPr>
              <a:defRPr/>
            </a:pPr>
            <a:endParaRPr lang="en-US">
              <a:solidFill>
                <a:prstClr val="white"/>
              </a:solidFill>
              <a:latin typeface="Arial" charset="0"/>
            </a:endParaRPr>
          </a:p>
        </p:txBody>
      </p:sp>
      <p:sp>
        <p:nvSpPr>
          <p:cNvPr id="39962" name="Oval 26"/>
          <p:cNvSpPr>
            <a:spLocks noChangeArrowheads="1"/>
          </p:cNvSpPr>
          <p:nvPr/>
        </p:nvSpPr>
        <p:spPr bwMode="auto">
          <a:xfrm flipV="1">
            <a:off x="3886200" y="37338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3" name="Oval 27"/>
          <p:cNvSpPr>
            <a:spLocks noChangeArrowheads="1"/>
          </p:cNvSpPr>
          <p:nvPr/>
        </p:nvSpPr>
        <p:spPr bwMode="auto">
          <a:xfrm flipV="1">
            <a:off x="4495800" y="47244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4" name="Oval 28"/>
          <p:cNvSpPr>
            <a:spLocks noChangeArrowheads="1"/>
          </p:cNvSpPr>
          <p:nvPr/>
        </p:nvSpPr>
        <p:spPr bwMode="auto">
          <a:xfrm flipV="1">
            <a:off x="4572000" y="54864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5" name="Oval 29"/>
          <p:cNvSpPr>
            <a:spLocks noChangeArrowheads="1"/>
          </p:cNvSpPr>
          <p:nvPr/>
        </p:nvSpPr>
        <p:spPr bwMode="auto">
          <a:xfrm flipV="1">
            <a:off x="4572000" y="39624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6" name="Oval 30"/>
          <p:cNvSpPr>
            <a:spLocks noChangeArrowheads="1"/>
          </p:cNvSpPr>
          <p:nvPr/>
        </p:nvSpPr>
        <p:spPr bwMode="auto">
          <a:xfrm flipV="1">
            <a:off x="5105400" y="46482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7" name="Oval 31"/>
          <p:cNvSpPr>
            <a:spLocks noChangeArrowheads="1"/>
          </p:cNvSpPr>
          <p:nvPr/>
        </p:nvSpPr>
        <p:spPr bwMode="auto">
          <a:xfrm flipV="1">
            <a:off x="5791200" y="46482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8" name="Oval 32"/>
          <p:cNvSpPr>
            <a:spLocks noChangeArrowheads="1"/>
          </p:cNvSpPr>
          <p:nvPr/>
        </p:nvSpPr>
        <p:spPr bwMode="auto">
          <a:xfrm flipV="1">
            <a:off x="5334000" y="42672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69" name="Oval 33"/>
          <p:cNvSpPr>
            <a:spLocks noChangeArrowheads="1"/>
          </p:cNvSpPr>
          <p:nvPr/>
        </p:nvSpPr>
        <p:spPr bwMode="auto">
          <a:xfrm flipV="1">
            <a:off x="5715000" y="36576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0" name="Oval 34"/>
          <p:cNvSpPr>
            <a:spLocks noChangeArrowheads="1"/>
          </p:cNvSpPr>
          <p:nvPr/>
        </p:nvSpPr>
        <p:spPr bwMode="auto">
          <a:xfrm flipV="1">
            <a:off x="5257800" y="36576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1" name="Oval 35"/>
          <p:cNvSpPr>
            <a:spLocks noChangeArrowheads="1"/>
          </p:cNvSpPr>
          <p:nvPr/>
        </p:nvSpPr>
        <p:spPr bwMode="auto">
          <a:xfrm flipV="1">
            <a:off x="5105400" y="39624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2" name="Oval 36"/>
          <p:cNvSpPr>
            <a:spLocks noChangeArrowheads="1"/>
          </p:cNvSpPr>
          <p:nvPr/>
        </p:nvSpPr>
        <p:spPr bwMode="auto">
          <a:xfrm flipV="1">
            <a:off x="5410200" y="33528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3" name="Oval 37"/>
          <p:cNvSpPr>
            <a:spLocks noChangeArrowheads="1"/>
          </p:cNvSpPr>
          <p:nvPr/>
        </p:nvSpPr>
        <p:spPr bwMode="auto">
          <a:xfrm flipV="1">
            <a:off x="5867400" y="32766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4" name="Oval 38"/>
          <p:cNvSpPr>
            <a:spLocks noChangeArrowheads="1"/>
          </p:cNvSpPr>
          <p:nvPr/>
        </p:nvSpPr>
        <p:spPr bwMode="auto">
          <a:xfrm flipV="1">
            <a:off x="5257800" y="29718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5" name="Oval 39"/>
          <p:cNvSpPr>
            <a:spLocks noChangeArrowheads="1"/>
          </p:cNvSpPr>
          <p:nvPr/>
        </p:nvSpPr>
        <p:spPr bwMode="auto">
          <a:xfrm flipV="1">
            <a:off x="5715000" y="30480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6" name="Oval 40"/>
          <p:cNvSpPr>
            <a:spLocks noChangeArrowheads="1"/>
          </p:cNvSpPr>
          <p:nvPr/>
        </p:nvSpPr>
        <p:spPr bwMode="auto">
          <a:xfrm flipV="1">
            <a:off x="5638800" y="26670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7" name="Oval 41"/>
          <p:cNvSpPr>
            <a:spLocks noChangeArrowheads="1"/>
          </p:cNvSpPr>
          <p:nvPr/>
        </p:nvSpPr>
        <p:spPr bwMode="auto">
          <a:xfrm flipV="1">
            <a:off x="5257800" y="23622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8" name="Oval 42"/>
          <p:cNvSpPr>
            <a:spLocks noChangeArrowheads="1"/>
          </p:cNvSpPr>
          <p:nvPr/>
        </p:nvSpPr>
        <p:spPr bwMode="auto">
          <a:xfrm flipV="1">
            <a:off x="5715000" y="22098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79" name="Oval 43"/>
          <p:cNvSpPr>
            <a:spLocks noChangeArrowheads="1"/>
          </p:cNvSpPr>
          <p:nvPr/>
        </p:nvSpPr>
        <p:spPr bwMode="auto">
          <a:xfrm flipV="1">
            <a:off x="4648200" y="33528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0" name="AutoShape 44"/>
          <p:cNvSpPr>
            <a:spLocks noChangeArrowheads="1"/>
          </p:cNvSpPr>
          <p:nvPr/>
        </p:nvSpPr>
        <p:spPr bwMode="auto">
          <a:xfrm>
            <a:off x="5867400" y="3657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1" name="AutoShape 45"/>
          <p:cNvSpPr>
            <a:spLocks noChangeArrowheads="1"/>
          </p:cNvSpPr>
          <p:nvPr/>
        </p:nvSpPr>
        <p:spPr bwMode="auto">
          <a:xfrm>
            <a:off x="5181600" y="49530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2" name="AutoShape 46"/>
          <p:cNvSpPr>
            <a:spLocks noChangeArrowheads="1"/>
          </p:cNvSpPr>
          <p:nvPr/>
        </p:nvSpPr>
        <p:spPr bwMode="auto">
          <a:xfrm>
            <a:off x="5715000" y="4800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3" name="AutoShape 47"/>
          <p:cNvSpPr>
            <a:spLocks noChangeArrowheads="1"/>
          </p:cNvSpPr>
          <p:nvPr/>
        </p:nvSpPr>
        <p:spPr bwMode="auto">
          <a:xfrm>
            <a:off x="4648200" y="48768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4" name="AutoShape 48"/>
          <p:cNvSpPr>
            <a:spLocks noChangeArrowheads="1"/>
          </p:cNvSpPr>
          <p:nvPr/>
        </p:nvSpPr>
        <p:spPr bwMode="auto">
          <a:xfrm>
            <a:off x="4343400" y="38862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5" name="AutoShape 49"/>
          <p:cNvSpPr>
            <a:spLocks noChangeArrowheads="1"/>
          </p:cNvSpPr>
          <p:nvPr/>
        </p:nvSpPr>
        <p:spPr bwMode="auto">
          <a:xfrm>
            <a:off x="4953000" y="41148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6" name="AutoShape 50"/>
          <p:cNvSpPr>
            <a:spLocks noChangeArrowheads="1"/>
          </p:cNvSpPr>
          <p:nvPr/>
        </p:nvSpPr>
        <p:spPr bwMode="auto">
          <a:xfrm>
            <a:off x="4724400" y="4419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7" name="AutoShape 51"/>
          <p:cNvSpPr>
            <a:spLocks noChangeArrowheads="1"/>
          </p:cNvSpPr>
          <p:nvPr/>
        </p:nvSpPr>
        <p:spPr bwMode="auto">
          <a:xfrm>
            <a:off x="5943600" y="42672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8" name="AutoShape 52"/>
          <p:cNvSpPr>
            <a:spLocks noChangeArrowheads="1"/>
          </p:cNvSpPr>
          <p:nvPr/>
        </p:nvSpPr>
        <p:spPr bwMode="auto">
          <a:xfrm>
            <a:off x="4419600" y="33528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89" name="AutoShape 53"/>
          <p:cNvSpPr>
            <a:spLocks noChangeArrowheads="1"/>
          </p:cNvSpPr>
          <p:nvPr/>
        </p:nvSpPr>
        <p:spPr bwMode="auto">
          <a:xfrm>
            <a:off x="4114800" y="3657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0" name="AutoShape 54"/>
          <p:cNvSpPr>
            <a:spLocks noChangeArrowheads="1"/>
          </p:cNvSpPr>
          <p:nvPr/>
        </p:nvSpPr>
        <p:spPr bwMode="auto">
          <a:xfrm>
            <a:off x="5410200" y="3657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1" name="AutoShape 55"/>
          <p:cNvSpPr>
            <a:spLocks noChangeArrowheads="1"/>
          </p:cNvSpPr>
          <p:nvPr/>
        </p:nvSpPr>
        <p:spPr bwMode="auto">
          <a:xfrm>
            <a:off x="5486400" y="42672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2" name="AutoShape 56"/>
          <p:cNvSpPr>
            <a:spLocks noChangeArrowheads="1"/>
          </p:cNvSpPr>
          <p:nvPr/>
        </p:nvSpPr>
        <p:spPr bwMode="auto">
          <a:xfrm>
            <a:off x="4800600" y="53340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3" name="AutoShape 57"/>
          <p:cNvSpPr>
            <a:spLocks noChangeArrowheads="1"/>
          </p:cNvSpPr>
          <p:nvPr/>
        </p:nvSpPr>
        <p:spPr bwMode="auto">
          <a:xfrm>
            <a:off x="5791200" y="2514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4" name="AutoShape 58"/>
          <p:cNvSpPr>
            <a:spLocks noChangeArrowheads="1"/>
          </p:cNvSpPr>
          <p:nvPr/>
        </p:nvSpPr>
        <p:spPr bwMode="auto">
          <a:xfrm>
            <a:off x="5105400" y="30480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5" name="AutoShape 59"/>
          <p:cNvSpPr>
            <a:spLocks noChangeArrowheads="1"/>
          </p:cNvSpPr>
          <p:nvPr/>
        </p:nvSpPr>
        <p:spPr bwMode="auto">
          <a:xfrm>
            <a:off x="5791200" y="34290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6" name="AutoShape 60"/>
          <p:cNvSpPr>
            <a:spLocks noChangeArrowheads="1"/>
          </p:cNvSpPr>
          <p:nvPr/>
        </p:nvSpPr>
        <p:spPr bwMode="auto">
          <a:xfrm>
            <a:off x="5257800" y="33528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7" name="AutoShape 61"/>
          <p:cNvSpPr>
            <a:spLocks noChangeArrowheads="1"/>
          </p:cNvSpPr>
          <p:nvPr/>
        </p:nvSpPr>
        <p:spPr bwMode="auto">
          <a:xfrm>
            <a:off x="5867400" y="2895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8" name="AutoShape 62"/>
          <p:cNvSpPr>
            <a:spLocks noChangeArrowheads="1"/>
          </p:cNvSpPr>
          <p:nvPr/>
        </p:nvSpPr>
        <p:spPr bwMode="auto">
          <a:xfrm>
            <a:off x="5715000" y="19050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39999" name="AutoShape 63"/>
          <p:cNvSpPr>
            <a:spLocks noChangeArrowheads="1"/>
          </p:cNvSpPr>
          <p:nvPr/>
        </p:nvSpPr>
        <p:spPr bwMode="auto">
          <a:xfrm>
            <a:off x="5105400" y="21336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40000" name="AutoShape 64"/>
          <p:cNvSpPr>
            <a:spLocks noChangeArrowheads="1"/>
          </p:cNvSpPr>
          <p:nvPr/>
        </p:nvSpPr>
        <p:spPr bwMode="auto">
          <a:xfrm>
            <a:off x="2501900" y="6362700"/>
            <a:ext cx="152400" cy="152400"/>
          </a:xfrm>
          <a:prstGeom prst="triangle">
            <a:avLst>
              <a:gd name="adj" fmla="val 50000"/>
            </a:avLst>
          </a:prstGeom>
          <a:solidFill>
            <a:srgbClr val="9900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40001" name="Oval 65"/>
          <p:cNvSpPr>
            <a:spLocks noChangeArrowheads="1"/>
          </p:cNvSpPr>
          <p:nvPr/>
        </p:nvSpPr>
        <p:spPr bwMode="auto">
          <a:xfrm flipV="1">
            <a:off x="4025900" y="6383339"/>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40002" name="Text Box 66"/>
          <p:cNvSpPr txBox="1">
            <a:spLocks noChangeArrowheads="1"/>
          </p:cNvSpPr>
          <p:nvPr/>
        </p:nvSpPr>
        <p:spPr bwMode="auto">
          <a:xfrm>
            <a:off x="5943604" y="3581405"/>
            <a:ext cx="300039"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500" b="1">
                <a:solidFill>
                  <a:prstClr val="white"/>
                </a:solidFill>
                <a:latin typeface="Times New Roman" panose="02020603050405020304" pitchFamily="18" charset="0"/>
              </a:rPr>
              <a:t>S</a:t>
            </a:r>
          </a:p>
        </p:txBody>
      </p:sp>
      <p:sp>
        <p:nvSpPr>
          <p:cNvPr id="40003" name="Text Box 67"/>
          <p:cNvSpPr txBox="1">
            <a:spLocks noChangeArrowheads="1"/>
          </p:cNvSpPr>
          <p:nvPr/>
        </p:nvSpPr>
        <p:spPr bwMode="auto">
          <a:xfrm>
            <a:off x="9205779" y="2272909"/>
            <a:ext cx="2590800" cy="2400657"/>
          </a:xfrm>
          <a:prstGeom prst="rect">
            <a:avLst/>
          </a:prstGeom>
          <a:noFill/>
          <a:ln w="76200" cmpd="tri">
            <a:solidFill>
              <a:schemeClr val="accent2"/>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u="sng" dirty="0">
                <a:solidFill>
                  <a:prstClr val="white"/>
                </a:solidFill>
                <a:latin typeface="Times New Roman" panose="02020603050405020304" pitchFamily="18" charset="0"/>
              </a:rPr>
              <a:t>3000</a:t>
            </a:r>
            <a:r>
              <a:rPr lang="en-US" altLang="en-US" sz="1500" dirty="0">
                <a:solidFill>
                  <a:prstClr val="white"/>
                </a:solidFill>
                <a:latin typeface="Times New Roman" panose="02020603050405020304" pitchFamily="18" charset="0"/>
              </a:rPr>
              <a:t> Home Visits</a:t>
            </a:r>
          </a:p>
          <a:p>
            <a:pPr eaLnBrk="1" hangingPunct="1">
              <a:spcBef>
                <a:spcPct val="50000"/>
              </a:spcBef>
            </a:pPr>
            <a:r>
              <a:rPr lang="en-US" altLang="en-US" sz="1500" b="1" u="sng" dirty="0">
                <a:solidFill>
                  <a:prstClr val="white"/>
                </a:solidFill>
                <a:latin typeface="Times New Roman" panose="02020603050405020304" pitchFamily="18" charset="0"/>
              </a:rPr>
              <a:t>2300</a:t>
            </a:r>
            <a:r>
              <a:rPr lang="en-US" altLang="en-US" sz="1500" dirty="0">
                <a:solidFill>
                  <a:prstClr val="white"/>
                </a:solidFill>
                <a:latin typeface="Times New Roman" panose="02020603050405020304" pitchFamily="18" charset="0"/>
              </a:rPr>
              <a:t> Class Participants</a:t>
            </a:r>
          </a:p>
          <a:p>
            <a:pPr eaLnBrk="1" hangingPunct="1">
              <a:spcBef>
                <a:spcPct val="50000"/>
              </a:spcBef>
            </a:pPr>
            <a:r>
              <a:rPr lang="en-US" altLang="en-US" sz="1500" b="1" u="sng" dirty="0">
                <a:solidFill>
                  <a:prstClr val="white"/>
                </a:solidFill>
                <a:latin typeface="Times New Roman" panose="02020603050405020304" pitchFamily="18" charset="0"/>
              </a:rPr>
              <a:t>76</a:t>
            </a:r>
            <a:r>
              <a:rPr lang="en-US" altLang="en-US" sz="1500" dirty="0">
                <a:solidFill>
                  <a:prstClr val="white"/>
                </a:solidFill>
                <a:latin typeface="Times New Roman" panose="02020603050405020304" pitchFamily="18" charset="0"/>
              </a:rPr>
              <a:t> Parent Educators Trained</a:t>
            </a:r>
          </a:p>
          <a:p>
            <a:pPr eaLnBrk="1" hangingPunct="1">
              <a:spcBef>
                <a:spcPct val="50000"/>
              </a:spcBef>
            </a:pPr>
            <a:r>
              <a:rPr lang="en-US" altLang="en-US" sz="1500" b="1" u="sng" dirty="0">
                <a:solidFill>
                  <a:prstClr val="white"/>
                </a:solidFill>
                <a:latin typeface="Times New Roman" panose="02020603050405020304" pitchFamily="18" charset="0"/>
              </a:rPr>
              <a:t>200</a:t>
            </a:r>
            <a:r>
              <a:rPr lang="en-US" altLang="en-US" sz="1500" dirty="0">
                <a:solidFill>
                  <a:prstClr val="white"/>
                </a:solidFill>
                <a:latin typeface="Times New Roman" panose="02020603050405020304" pitchFamily="18" charset="0"/>
              </a:rPr>
              <a:t> PCP’s trained</a:t>
            </a:r>
          </a:p>
          <a:p>
            <a:pPr eaLnBrk="1" hangingPunct="1">
              <a:spcBef>
                <a:spcPct val="50000"/>
              </a:spcBef>
            </a:pPr>
            <a:r>
              <a:rPr lang="en-US" altLang="en-US" sz="1500" b="1" u="sng" dirty="0">
                <a:solidFill>
                  <a:prstClr val="white"/>
                </a:solidFill>
                <a:latin typeface="Times New Roman" panose="02020603050405020304" pitchFamily="18" charset="0"/>
              </a:rPr>
              <a:t>60</a:t>
            </a:r>
            <a:r>
              <a:rPr lang="en-US" altLang="en-US" sz="1500" b="1" dirty="0">
                <a:solidFill>
                  <a:prstClr val="white"/>
                </a:solidFill>
                <a:latin typeface="Times New Roman" panose="02020603050405020304" pitchFamily="18" charset="0"/>
              </a:rPr>
              <a:t> </a:t>
            </a:r>
            <a:r>
              <a:rPr lang="en-US" altLang="en-US" sz="1500" dirty="0">
                <a:solidFill>
                  <a:prstClr val="white"/>
                </a:solidFill>
                <a:latin typeface="Times New Roman" panose="02020603050405020304" pitchFamily="18" charset="0"/>
              </a:rPr>
              <a:t>Participating Schools</a:t>
            </a:r>
          </a:p>
          <a:p>
            <a:pPr eaLnBrk="1" hangingPunct="1">
              <a:spcBef>
                <a:spcPct val="50000"/>
              </a:spcBef>
            </a:pPr>
            <a:r>
              <a:rPr lang="en-US" altLang="en-US" sz="1500" b="1" u="sng" dirty="0">
                <a:solidFill>
                  <a:prstClr val="white"/>
                </a:solidFill>
                <a:latin typeface="Times New Roman" panose="02020603050405020304" pitchFamily="18" charset="0"/>
              </a:rPr>
              <a:t>443</a:t>
            </a:r>
            <a:r>
              <a:rPr lang="en-US" altLang="en-US" sz="1500" dirty="0">
                <a:solidFill>
                  <a:prstClr val="white"/>
                </a:solidFill>
                <a:latin typeface="Times New Roman" panose="02020603050405020304" pitchFamily="18" charset="0"/>
              </a:rPr>
              <a:t> School Personnel Trained</a:t>
            </a:r>
          </a:p>
          <a:p>
            <a:pPr eaLnBrk="1" hangingPunct="1">
              <a:spcBef>
                <a:spcPct val="50000"/>
              </a:spcBef>
            </a:pPr>
            <a:r>
              <a:rPr lang="en-US" altLang="en-US" sz="1500" b="1" u="sng" dirty="0">
                <a:solidFill>
                  <a:prstClr val="white"/>
                </a:solidFill>
                <a:latin typeface="Times New Roman" panose="02020603050405020304" pitchFamily="18" charset="0"/>
              </a:rPr>
              <a:t>741</a:t>
            </a:r>
            <a:r>
              <a:rPr lang="en-US" altLang="en-US" sz="1500" dirty="0">
                <a:solidFill>
                  <a:prstClr val="white"/>
                </a:solidFill>
                <a:latin typeface="Times New Roman" panose="02020603050405020304" pitchFamily="18" charset="0"/>
              </a:rPr>
              <a:t> Students Educated</a:t>
            </a:r>
          </a:p>
        </p:txBody>
      </p:sp>
      <p:sp>
        <p:nvSpPr>
          <p:cNvPr id="40004" name="Oval 68"/>
          <p:cNvSpPr>
            <a:spLocks noChangeArrowheads="1"/>
          </p:cNvSpPr>
          <p:nvPr/>
        </p:nvSpPr>
        <p:spPr bwMode="auto">
          <a:xfrm flipV="1">
            <a:off x="5715000" y="4343400"/>
            <a:ext cx="152400" cy="152400"/>
          </a:xfrm>
          <a:prstGeom prst="ellipse">
            <a:avLst/>
          </a:prstGeom>
          <a:solidFill>
            <a:srgbClr val="00990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prstClr val="white"/>
              </a:solidFill>
            </a:endParaRPr>
          </a:p>
        </p:txBody>
      </p:sp>
      <p:sp>
        <p:nvSpPr>
          <p:cNvPr id="40005" name="Rectangle 69"/>
          <p:cNvSpPr>
            <a:spLocks noChangeArrowheads="1"/>
          </p:cNvSpPr>
          <p:nvPr/>
        </p:nvSpPr>
        <p:spPr bwMode="auto">
          <a:xfrm>
            <a:off x="3543300" y="165069"/>
            <a:ext cx="44958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b="1" dirty="0">
                <a:solidFill>
                  <a:prstClr val="white"/>
                </a:solidFill>
              </a:rPr>
              <a:t>CAPP’s Impact in Philadelphia</a:t>
            </a:r>
          </a:p>
        </p:txBody>
      </p:sp>
      <p:sp>
        <p:nvSpPr>
          <p:cNvPr id="40006" name="Text Box 70"/>
          <p:cNvSpPr txBox="1">
            <a:spLocks noChangeArrowheads="1"/>
          </p:cNvSpPr>
          <p:nvPr/>
        </p:nvSpPr>
        <p:spPr bwMode="auto">
          <a:xfrm>
            <a:off x="6019800" y="30480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07" name="Text Box 71"/>
          <p:cNvSpPr txBox="1">
            <a:spLocks noChangeArrowheads="1"/>
          </p:cNvSpPr>
          <p:nvPr/>
        </p:nvSpPr>
        <p:spPr bwMode="auto">
          <a:xfrm>
            <a:off x="6477000" y="3048007"/>
            <a:ext cx="2286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08" name="Text Box 72"/>
          <p:cNvSpPr txBox="1">
            <a:spLocks noChangeArrowheads="1"/>
          </p:cNvSpPr>
          <p:nvPr/>
        </p:nvSpPr>
        <p:spPr bwMode="auto">
          <a:xfrm>
            <a:off x="5546730" y="2286007"/>
            <a:ext cx="473075"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09" name="Text Box 73"/>
          <p:cNvSpPr txBox="1">
            <a:spLocks noChangeArrowheads="1"/>
          </p:cNvSpPr>
          <p:nvPr/>
        </p:nvSpPr>
        <p:spPr bwMode="auto">
          <a:xfrm>
            <a:off x="5181600" y="19812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0" name="Text Box 74"/>
          <p:cNvSpPr txBox="1">
            <a:spLocks noChangeArrowheads="1"/>
          </p:cNvSpPr>
          <p:nvPr/>
        </p:nvSpPr>
        <p:spPr bwMode="auto">
          <a:xfrm>
            <a:off x="4953000" y="3352805"/>
            <a:ext cx="2286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1" name="Text Box 75"/>
          <p:cNvSpPr txBox="1">
            <a:spLocks noChangeArrowheads="1"/>
          </p:cNvSpPr>
          <p:nvPr/>
        </p:nvSpPr>
        <p:spPr bwMode="auto">
          <a:xfrm>
            <a:off x="5867400" y="3352805"/>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2" name="Text Box 76"/>
          <p:cNvSpPr txBox="1">
            <a:spLocks noChangeArrowheads="1"/>
          </p:cNvSpPr>
          <p:nvPr/>
        </p:nvSpPr>
        <p:spPr bwMode="auto">
          <a:xfrm>
            <a:off x="5486400" y="28956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3" name="Text Box 77"/>
          <p:cNvSpPr txBox="1">
            <a:spLocks noChangeArrowheads="1"/>
          </p:cNvSpPr>
          <p:nvPr/>
        </p:nvSpPr>
        <p:spPr bwMode="auto">
          <a:xfrm>
            <a:off x="5410200" y="1828805"/>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4" name="Text Box 78"/>
          <p:cNvSpPr txBox="1">
            <a:spLocks noChangeArrowheads="1"/>
          </p:cNvSpPr>
          <p:nvPr/>
        </p:nvSpPr>
        <p:spPr bwMode="auto">
          <a:xfrm>
            <a:off x="5486403" y="3581405"/>
            <a:ext cx="320675"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prstClr val="white"/>
                </a:solidFill>
                <a:latin typeface="Times New Roman" panose="02020603050405020304" pitchFamily="18" charset="0"/>
              </a:rPr>
              <a:t>S</a:t>
            </a:r>
          </a:p>
        </p:txBody>
      </p:sp>
      <p:sp>
        <p:nvSpPr>
          <p:cNvPr id="40015" name="Text Box 79"/>
          <p:cNvSpPr txBox="1">
            <a:spLocks noChangeArrowheads="1"/>
          </p:cNvSpPr>
          <p:nvPr/>
        </p:nvSpPr>
        <p:spPr bwMode="auto">
          <a:xfrm>
            <a:off x="5029200" y="3581405"/>
            <a:ext cx="2286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16" name="Text Box 80"/>
          <p:cNvSpPr txBox="1">
            <a:spLocks noChangeArrowheads="1"/>
          </p:cNvSpPr>
          <p:nvPr/>
        </p:nvSpPr>
        <p:spPr bwMode="auto">
          <a:xfrm>
            <a:off x="4953000" y="32004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17" name="Text Box 81"/>
          <p:cNvSpPr txBox="1">
            <a:spLocks noChangeArrowheads="1"/>
          </p:cNvSpPr>
          <p:nvPr/>
        </p:nvSpPr>
        <p:spPr bwMode="auto">
          <a:xfrm>
            <a:off x="5562600" y="32766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18" name="Text Box 82"/>
          <p:cNvSpPr txBox="1">
            <a:spLocks noChangeArrowheads="1"/>
          </p:cNvSpPr>
          <p:nvPr/>
        </p:nvSpPr>
        <p:spPr bwMode="auto">
          <a:xfrm>
            <a:off x="6400800" y="28956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19" name="Text Box 83"/>
          <p:cNvSpPr txBox="1">
            <a:spLocks noChangeArrowheads="1"/>
          </p:cNvSpPr>
          <p:nvPr/>
        </p:nvSpPr>
        <p:spPr bwMode="auto">
          <a:xfrm>
            <a:off x="5334000" y="27432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
        <p:nvSpPr>
          <p:cNvPr id="40020" name="Text Box 84"/>
          <p:cNvSpPr txBox="1">
            <a:spLocks noChangeArrowheads="1"/>
          </p:cNvSpPr>
          <p:nvPr/>
        </p:nvSpPr>
        <p:spPr bwMode="auto">
          <a:xfrm>
            <a:off x="6019800" y="3505207"/>
            <a:ext cx="304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500" b="1">
                <a:solidFill>
                  <a:srgbClr val="006699"/>
                </a:solidFill>
                <a:latin typeface="Times New Roman" panose="02020603050405020304" pitchFamily="18" charset="0"/>
              </a:rPr>
              <a:t>P</a:t>
            </a:r>
          </a:p>
        </p:txBody>
      </p:sp>
    </p:spTree>
    <p:extLst>
      <p:ext uri="{BB962C8B-B14F-4D97-AF65-F5344CB8AC3E}">
        <p14:creationId xmlns:p14="http://schemas.microsoft.com/office/powerpoint/2010/main" val="740404444"/>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 African American children are more likely to have emergency room visits and hospitalizations yet less likely to visit their pcp for sick visits.</a:t>
            </a:r>
          </a:p>
          <a:p>
            <a:r>
              <a:rPr lang="en-US" dirty="0" smtClean="0"/>
              <a:t>Only 50% of the children managed by CHOP inner-city practices returned to the pcp after an emergency room visit.</a:t>
            </a:r>
          </a:p>
          <a:p>
            <a:r>
              <a:rPr lang="en-US" dirty="0" smtClean="0"/>
              <a:t> High utilization is partially explained by poor </a:t>
            </a:r>
            <a:r>
              <a:rPr lang="en-US" dirty="0"/>
              <a:t>asthma </a:t>
            </a:r>
            <a:r>
              <a:rPr lang="en-US" dirty="0" smtClean="0"/>
              <a:t>control impacted by:</a:t>
            </a:r>
          </a:p>
          <a:p>
            <a:pPr lvl="1"/>
            <a:r>
              <a:rPr lang="en-US" dirty="0" smtClean="0"/>
              <a:t>  </a:t>
            </a:r>
            <a:r>
              <a:rPr lang="en-US" dirty="0"/>
              <a:t>poor adherence</a:t>
            </a:r>
            <a:r>
              <a:rPr lang="en-US" dirty="0" smtClean="0"/>
              <a:t>, cultural beliefs, psychological stressors,  </a:t>
            </a:r>
            <a:r>
              <a:rPr lang="en-US" dirty="0"/>
              <a:t>poor clinician-patient </a:t>
            </a:r>
            <a:r>
              <a:rPr lang="en-US" dirty="0" smtClean="0"/>
              <a:t>collaboration</a:t>
            </a:r>
            <a:r>
              <a:rPr lang="en-US" dirty="0"/>
              <a:t> </a:t>
            </a:r>
            <a:r>
              <a:rPr lang="en-US" dirty="0" smtClean="0"/>
              <a:t>and </a:t>
            </a:r>
            <a:r>
              <a:rPr lang="en-US" dirty="0"/>
              <a:t>long intervals between visits</a:t>
            </a:r>
            <a:r>
              <a:rPr lang="en-US" b="1" dirty="0" smtClean="0"/>
              <a:t>.</a:t>
            </a:r>
            <a:endParaRPr lang="en-US" baseline="30000" dirty="0" smtClean="0"/>
          </a:p>
          <a:p>
            <a:r>
              <a:rPr lang="en-US" dirty="0" smtClean="0"/>
              <a:t>AND Lack </a:t>
            </a:r>
            <a:r>
              <a:rPr lang="en-US" dirty="0"/>
              <a:t>of adherence to </a:t>
            </a:r>
            <a:r>
              <a:rPr lang="en-US" dirty="0" smtClean="0"/>
              <a:t>medication :</a:t>
            </a:r>
          </a:p>
          <a:p>
            <a:pPr lvl="1"/>
            <a:r>
              <a:rPr lang="en-US" dirty="0" smtClean="0"/>
              <a:t> suboptimal </a:t>
            </a:r>
            <a:r>
              <a:rPr lang="en-US" dirty="0"/>
              <a:t>pcp prescription </a:t>
            </a:r>
            <a:r>
              <a:rPr lang="en-US" dirty="0" smtClean="0"/>
              <a:t>habits</a:t>
            </a:r>
            <a:r>
              <a:rPr lang="en-US" dirty="0"/>
              <a:t> </a:t>
            </a:r>
            <a:r>
              <a:rPr lang="en-US" dirty="0" smtClean="0"/>
              <a:t>and </a:t>
            </a:r>
            <a:r>
              <a:rPr lang="en-US" dirty="0"/>
              <a:t>caregiver concerns about controller medication side effects. </a:t>
            </a:r>
            <a:endParaRPr lang="en-US" dirty="0" smtClean="0"/>
          </a:p>
        </p:txBody>
      </p:sp>
      <p:pic>
        <p:nvPicPr>
          <p:cNvPr id="4" name="Picture 5" descr="CommunClass"/>
          <p:cNvPicPr>
            <a:picLocks noChangeAspect="1" noChangeArrowheads="1"/>
          </p:cNvPicPr>
          <p:nvPr/>
        </p:nvPicPr>
        <p:blipFill>
          <a:blip r:embed="rId2" cstate="print">
            <a:extLst>
              <a:ext uri="{28A0092B-C50C-407E-A947-70E740481C1C}">
                <a14:useLocalDpi xmlns:a14="http://schemas.microsoft.com/office/drawing/2010/main" val="0"/>
              </a:ext>
            </a:extLst>
          </a:blip>
          <a:srcRect l="5910" r="5910"/>
          <a:stretch>
            <a:fillRect/>
          </a:stretch>
        </p:blipFill>
        <p:spPr>
          <a:xfrm>
            <a:off x="377716" y="131231"/>
            <a:ext cx="2635691" cy="1497847"/>
          </a:xfrm>
          <a:prstGeom prst="rect">
            <a:avLst/>
          </a:prstGeom>
          <a:noFill/>
        </p:spPr>
      </p:pic>
    </p:spTree>
    <p:extLst>
      <p:ext uri="{BB962C8B-B14F-4D97-AF65-F5344CB8AC3E}">
        <p14:creationId xmlns:p14="http://schemas.microsoft.com/office/powerpoint/2010/main" val="3580621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667554" y="1241196"/>
            <a:ext cx="10440737" cy="4807267"/>
          </a:xfrm>
        </p:spPr>
        <p:txBody>
          <a:bodyPr>
            <a:noAutofit/>
          </a:bodyPr>
          <a:lstStyle/>
          <a:p>
            <a:r>
              <a:rPr lang="en-US" sz="2400" dirty="0"/>
              <a:t>Tailored asthma interventions that consider  the families’ psychosocial needs  and health beliefs are more likely to reduce utilization  than health insurance and access . </a:t>
            </a:r>
          </a:p>
          <a:p>
            <a:r>
              <a:rPr lang="en-US" sz="2400" dirty="0"/>
              <a:t>Previous studies find that community health workers (CHW) are effective in  delivering tailored interventions and coordinating resources in the home and community in a culturally appropriate manner.</a:t>
            </a:r>
            <a:endParaRPr lang="en-US" sz="2400" baseline="30000" dirty="0"/>
          </a:p>
          <a:p>
            <a:r>
              <a:rPr lang="en-US" sz="2400" dirty="0"/>
              <a:t>Recent studies have proven that community health workers integration into the patient-centered medical home is feasible and successful.</a:t>
            </a:r>
          </a:p>
          <a:p>
            <a:r>
              <a:rPr lang="en-US" sz="2400" dirty="0"/>
              <a:t>We sought to reduce utilization by expanding the role of the CHW in the medical home while maintaining their visibility and interaction  with caregivers in the home and community.</a:t>
            </a:r>
          </a:p>
          <a:p>
            <a:endParaRPr lang="en-US" sz="2400" baseline="30000" dirty="0"/>
          </a:p>
          <a:p>
            <a:endParaRPr lang="en-US" sz="2400" dirty="0"/>
          </a:p>
          <a:p>
            <a:pPr marL="0" indent="0">
              <a:buNone/>
            </a:pPr>
            <a:r>
              <a:rPr lang="en-US" sz="2400" b="1" dirty="0"/>
              <a:t> </a:t>
            </a:r>
            <a:r>
              <a:rPr lang="en-US" sz="1100" b="1" baseline="30000" dirty="0"/>
              <a:t>1.</a:t>
            </a:r>
            <a:r>
              <a:rPr lang="en-US" sz="1100" dirty="0"/>
              <a:t>Bryant-Stephens  AJPH 2009 ,</a:t>
            </a:r>
            <a:r>
              <a:rPr lang="en-US" sz="1100" baseline="30000" dirty="0"/>
              <a:t> 2. </a:t>
            </a:r>
            <a:r>
              <a:rPr lang="en-US" sz="1100" dirty="0"/>
              <a:t>Crocker, Am J </a:t>
            </a:r>
            <a:r>
              <a:rPr lang="en-US" sz="1100" dirty="0" err="1"/>
              <a:t>Prev</a:t>
            </a:r>
            <a:r>
              <a:rPr lang="en-US" sz="1100" dirty="0"/>
              <a:t> Med 2011, </a:t>
            </a:r>
            <a:r>
              <a:rPr lang="en-US" sz="1100" baseline="30000" dirty="0"/>
              <a:t>3</a:t>
            </a:r>
            <a:r>
              <a:rPr lang="en-US" sz="1100" dirty="0"/>
              <a:t>. </a:t>
            </a:r>
            <a:r>
              <a:rPr lang="en-US" sz="1100" dirty="0" err="1"/>
              <a:t>Nurmagabetov</a:t>
            </a:r>
            <a:r>
              <a:rPr lang="en-US" sz="1100" dirty="0"/>
              <a:t>, Am J </a:t>
            </a:r>
            <a:r>
              <a:rPr lang="en-US" sz="1100" dirty="0" err="1"/>
              <a:t>Prev</a:t>
            </a:r>
            <a:r>
              <a:rPr lang="en-US" sz="1100" dirty="0"/>
              <a:t> Med 2011, </a:t>
            </a:r>
            <a:r>
              <a:rPr lang="en-US" sz="1100" baseline="30000" dirty="0"/>
              <a:t>4. </a:t>
            </a:r>
            <a:r>
              <a:rPr lang="en-US" sz="1100" dirty="0"/>
              <a:t>Findley, J </a:t>
            </a:r>
            <a:r>
              <a:rPr lang="en-US" sz="1100" dirty="0" err="1"/>
              <a:t>Ambul</a:t>
            </a:r>
            <a:r>
              <a:rPr lang="en-US" sz="1100" dirty="0"/>
              <a:t> Care Manage 2014, </a:t>
            </a:r>
            <a:r>
              <a:rPr lang="en-US" sz="1100" baseline="30000" dirty="0"/>
              <a:t>5. </a:t>
            </a:r>
            <a:r>
              <a:rPr lang="en-US" sz="1100" dirty="0" err="1"/>
              <a:t>Wennerstrom</a:t>
            </a:r>
            <a:r>
              <a:rPr lang="en-US" sz="1100" dirty="0"/>
              <a:t>, Health </a:t>
            </a:r>
            <a:r>
              <a:rPr lang="en-US" sz="1100" dirty="0" err="1"/>
              <a:t>Promot</a:t>
            </a:r>
            <a:r>
              <a:rPr lang="en-US" sz="1100" dirty="0"/>
              <a:t> Practice 2015</a:t>
            </a:r>
          </a:p>
          <a:p>
            <a:endParaRPr lang="en-US" sz="2400" dirty="0"/>
          </a:p>
          <a:p>
            <a:pPr marL="0" indent="0">
              <a:buNone/>
            </a:pPr>
            <a:endParaRPr lang="en-US" sz="2400" dirty="0"/>
          </a:p>
        </p:txBody>
      </p:sp>
    </p:spTree>
    <p:extLst>
      <p:ext uri="{BB962C8B-B14F-4D97-AF65-F5344CB8AC3E}">
        <p14:creationId xmlns:p14="http://schemas.microsoft.com/office/powerpoint/2010/main" val="1859357685"/>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a:t>
            </a:r>
            <a:endParaRPr lang="en-US" dirty="0"/>
          </a:p>
        </p:txBody>
      </p:sp>
      <p:sp>
        <p:nvSpPr>
          <p:cNvPr id="3" name="Content Placeholder 2"/>
          <p:cNvSpPr>
            <a:spLocks noGrp="1"/>
          </p:cNvSpPr>
          <p:nvPr>
            <p:ph idx="1"/>
          </p:nvPr>
        </p:nvSpPr>
        <p:spPr/>
        <p:txBody>
          <a:bodyPr>
            <a:normAutofit/>
          </a:bodyPr>
          <a:lstStyle/>
          <a:p>
            <a:r>
              <a:rPr lang="en-US" i="1" dirty="0" smtClean="0"/>
              <a:t>Asthma Navigators’ interaction with caregivers of children with asthma will lead to increased follow-up  pcp visits resulting in improved asthma outcomes</a:t>
            </a:r>
          </a:p>
          <a:p>
            <a:pPr lvl="1"/>
            <a:r>
              <a:rPr lang="en-US" dirty="0" smtClean="0">
                <a:solidFill>
                  <a:srgbClr val="CCFFCC"/>
                </a:solidFill>
              </a:rPr>
              <a:t>Primary Outcome- increased follow-up asthma visits to the primary care provider before readmission  and reduced asthma symptoms</a:t>
            </a:r>
          </a:p>
          <a:p>
            <a:pPr lvl="1"/>
            <a:r>
              <a:rPr lang="en-US" dirty="0" smtClean="0"/>
              <a:t>Secondary Outcomes- reduced hospital and emergency room admissions, caregiver satisfaction with asthma navigator, caregiver satisfaction with health care team, improved pulmonary function</a:t>
            </a:r>
            <a:endParaRPr lang="en-US" dirty="0"/>
          </a:p>
          <a:p>
            <a:endParaRPr lang="en-US" dirty="0"/>
          </a:p>
        </p:txBody>
      </p:sp>
      <p:pic>
        <p:nvPicPr>
          <p:cNvPr id="6" name="Picture 5" descr="j031697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8390" y="5"/>
            <a:ext cx="2463765" cy="1626085"/>
          </a:xfrm>
          <a:prstGeom prst="rect">
            <a:avLst/>
          </a:prstGeom>
        </p:spPr>
      </p:pic>
    </p:spTree>
    <p:extLst>
      <p:ext uri="{BB962C8B-B14F-4D97-AF65-F5344CB8AC3E}">
        <p14:creationId xmlns:p14="http://schemas.microsoft.com/office/powerpoint/2010/main" val="3709435328"/>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6165" y="1"/>
            <a:ext cx="9228563" cy="1137172"/>
          </a:xfrm>
        </p:spPr>
        <p:txBody>
          <a:bodyPr>
            <a:normAutofit/>
          </a:bodyPr>
          <a:lstStyle/>
          <a:p>
            <a:pPr algn="ctr"/>
            <a:r>
              <a:rPr lang="en-US" sz="4000" dirty="0"/>
              <a:t>Developing the Asthma Navigator Model</a:t>
            </a:r>
          </a:p>
        </p:txBody>
      </p:sp>
      <p:graphicFrame>
        <p:nvGraphicFramePr>
          <p:cNvPr id="4" name="Content Placeholder 3"/>
          <p:cNvGraphicFramePr>
            <a:graphicFrameLocks noGrp="1"/>
          </p:cNvGraphicFramePr>
          <p:nvPr>
            <p:ph type="pic" idx="1"/>
            <p:extLst/>
          </p:nvPr>
        </p:nvGraphicFramePr>
        <p:xfrm>
          <a:off x="5732613" y="1078407"/>
          <a:ext cx="5629744" cy="4206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Placeholder 5"/>
          <p:cNvSpPr>
            <a:spLocks noGrp="1"/>
          </p:cNvSpPr>
          <p:nvPr>
            <p:ph type="body" sz="half" idx="2"/>
          </p:nvPr>
        </p:nvSpPr>
        <p:spPr>
          <a:xfrm>
            <a:off x="716879" y="1487200"/>
            <a:ext cx="4855047" cy="4709501"/>
          </a:xfrm>
        </p:spPr>
        <p:txBody>
          <a:bodyPr>
            <a:normAutofit fontScale="92500"/>
          </a:bodyPr>
          <a:lstStyle/>
          <a:p>
            <a:pPr marL="342891" indent="-342891">
              <a:buFont typeface="Arial"/>
              <a:buChar char="•"/>
            </a:pPr>
            <a:r>
              <a:rPr lang="en-US" sz="2300" dirty="0"/>
              <a:t>Patient Navigator model was first implemented by Dr. Harold Freeman in order to help women with breast cancer navigate the medical system. </a:t>
            </a:r>
          </a:p>
          <a:p>
            <a:pPr marL="800080" lvl="1" indent="-342891">
              <a:buFont typeface="Arial"/>
              <a:buChar char="•"/>
            </a:pPr>
            <a:r>
              <a:rPr lang="en-US" sz="1800" dirty="0"/>
              <a:t>Adaptation of Model to asthma in children</a:t>
            </a:r>
          </a:p>
          <a:p>
            <a:r>
              <a:rPr lang="en-US" sz="2000" dirty="0"/>
              <a:t>	</a:t>
            </a:r>
          </a:p>
          <a:p>
            <a:pPr marL="342891" indent="-342891">
              <a:buFont typeface="Arial"/>
              <a:buChar char="•"/>
            </a:pPr>
            <a:r>
              <a:rPr lang="en-US" sz="2400" dirty="0"/>
              <a:t>Yes  We Can model integrates the  CHW within the practice.</a:t>
            </a:r>
          </a:p>
          <a:p>
            <a:endParaRPr lang="en-US" sz="2000" dirty="0"/>
          </a:p>
          <a:p>
            <a:pPr marL="342891" indent="-342891">
              <a:buFont typeface="Arial"/>
              <a:buChar char="•"/>
            </a:pPr>
            <a:r>
              <a:rPr lang="en-US" sz="2600" dirty="0"/>
              <a:t>Combining the Patient Navigator and the YWC model allows us to complete the circle of care</a:t>
            </a:r>
          </a:p>
        </p:txBody>
      </p:sp>
    </p:spTree>
    <p:extLst>
      <p:ext uri="{BB962C8B-B14F-4D97-AF65-F5344CB8AC3E}">
        <p14:creationId xmlns:p14="http://schemas.microsoft.com/office/powerpoint/2010/main" val="3833240590"/>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Objectives</a:t>
            </a:r>
            <a:endParaRPr lang="en-US" dirty="0"/>
          </a:p>
        </p:txBody>
      </p:sp>
      <p:sp>
        <p:nvSpPr>
          <p:cNvPr id="3" name="Content Placeholder 2"/>
          <p:cNvSpPr>
            <a:spLocks noGrp="1"/>
          </p:cNvSpPr>
          <p:nvPr>
            <p:ph idx="1"/>
          </p:nvPr>
        </p:nvSpPr>
        <p:spPr>
          <a:xfrm>
            <a:off x="1752600" y="1295402"/>
            <a:ext cx="5029200" cy="4830764"/>
          </a:xfrm>
        </p:spPr>
        <p:txBody>
          <a:bodyPr>
            <a:normAutofit fontScale="70000" lnSpcReduction="20000"/>
          </a:bodyPr>
          <a:lstStyle/>
          <a:p>
            <a:r>
              <a:rPr lang="en-US" dirty="0" smtClean="0"/>
              <a:t>Identify high risk children with asthma and enroll in Asthma Navigator care coordination program</a:t>
            </a:r>
          </a:p>
          <a:p>
            <a:r>
              <a:rPr lang="en-US" dirty="0" smtClean="0"/>
              <a:t>Implement Asthma Navigator model in four (now three) practices</a:t>
            </a:r>
          </a:p>
          <a:p>
            <a:pPr lvl="1"/>
            <a:r>
              <a:rPr lang="en-US" dirty="0" smtClean="0"/>
              <a:t>Integrate AN within the clinical team and office care</a:t>
            </a:r>
          </a:p>
          <a:p>
            <a:pPr lvl="1"/>
            <a:r>
              <a:rPr lang="en-US" dirty="0" smtClean="0"/>
              <a:t>Improve </a:t>
            </a:r>
          </a:p>
          <a:p>
            <a:pPr lvl="2"/>
            <a:r>
              <a:rPr lang="en-US" dirty="0" smtClean="0"/>
              <a:t>communication between caregivers and </a:t>
            </a:r>
            <a:br>
              <a:rPr lang="en-US" dirty="0" smtClean="0"/>
            </a:br>
            <a:r>
              <a:rPr lang="en-US" dirty="0" smtClean="0"/>
              <a:t>clinical team</a:t>
            </a:r>
          </a:p>
          <a:p>
            <a:pPr lvl="2"/>
            <a:r>
              <a:rPr lang="en-US" dirty="0" smtClean="0"/>
              <a:t>caregiver and patient’s self-management skills</a:t>
            </a:r>
          </a:p>
          <a:p>
            <a:pPr lvl="2"/>
            <a:r>
              <a:rPr lang="en-US" dirty="0"/>
              <a:t>asthma control </a:t>
            </a:r>
            <a:endParaRPr lang="en-US" dirty="0" smtClean="0"/>
          </a:p>
          <a:p>
            <a:pPr lvl="1"/>
            <a:r>
              <a:rPr lang="en-US" dirty="0" smtClean="0"/>
              <a:t>Connect caregivers with resources</a:t>
            </a:r>
          </a:p>
          <a:p>
            <a:pPr lvl="1"/>
            <a:r>
              <a:rPr lang="en-US" dirty="0"/>
              <a:t>R</a:t>
            </a:r>
            <a:r>
              <a:rPr lang="en-US" dirty="0" smtClean="0"/>
              <a:t>educe </a:t>
            </a:r>
            <a:r>
              <a:rPr lang="en-US" dirty="0"/>
              <a:t>asthma </a:t>
            </a:r>
            <a:r>
              <a:rPr lang="en-US" dirty="0" smtClean="0"/>
              <a:t>utilization</a:t>
            </a:r>
            <a:endParaRPr lang="en-US" dirty="0"/>
          </a:p>
        </p:txBody>
      </p:sp>
      <p:pic>
        <p:nvPicPr>
          <p:cNvPr id="11" name="Picture 2" descr="http://www.bgcsuffolk.org/Images/Images/multicultural%20kids.jpg"/>
          <p:cNvPicPr>
            <a:picLocks noChangeAspect="1" noChangeArrowheads="1"/>
          </p:cNvPicPr>
          <p:nvPr/>
        </p:nvPicPr>
        <p:blipFill>
          <a:blip r:embed="rId2" cstate="screen">
            <a:clrChange>
              <a:clrFrom>
                <a:srgbClr val="FDFDFD"/>
              </a:clrFrom>
              <a:clrTo>
                <a:srgbClr val="FDFDFD">
                  <a:alpha val="0"/>
                </a:srgbClr>
              </a:clrTo>
            </a:clrChange>
          </a:blip>
          <a:srcRect/>
          <a:stretch>
            <a:fillRect/>
          </a:stretch>
        </p:blipFill>
        <p:spPr bwMode="auto">
          <a:xfrm>
            <a:off x="6654800" y="1968500"/>
            <a:ext cx="3657600" cy="36576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321F330D-72CC-4C50-AFE1-2CC3312D8579}" type="slidenum">
              <a:rPr lang="en-US" smtClean="0">
                <a:solidFill>
                  <a:prstClr val="white">
                    <a:tint val="75000"/>
                  </a:prstClr>
                </a:solidFill>
              </a:rPr>
              <a:pPr/>
              <a:t>239</a:t>
            </a:fld>
            <a:endParaRPr lang="en-US" dirty="0">
              <a:solidFill>
                <a:prstClr val="white">
                  <a:tint val="75000"/>
                </a:prstClr>
              </a:solidFill>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51318"/>
          <a:stretch/>
        </p:blipFill>
        <p:spPr>
          <a:xfrm flipH="1">
            <a:off x="1752604" y="215904"/>
            <a:ext cx="2172585" cy="1079501"/>
          </a:xfrm>
          <a:prstGeom prst="rect">
            <a:avLst/>
          </a:prstGeom>
        </p:spPr>
      </p:pic>
    </p:spTree>
    <p:extLst>
      <p:ext uri="{BB962C8B-B14F-4D97-AF65-F5344CB8AC3E}">
        <p14:creationId xmlns:p14="http://schemas.microsoft.com/office/powerpoint/2010/main" val="20767500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391887"/>
            <a:ext cx="10347960" cy="1463040"/>
          </a:xfrm>
        </p:spPr>
        <p:txBody>
          <a:bodyPr>
            <a:normAutofit fontScale="90000"/>
          </a:bodyPr>
          <a:lstStyle/>
          <a:p>
            <a:r>
              <a:rPr lang="en-US" sz="6500" b="1" dirty="0">
                <a:latin typeface="+mn-lt"/>
              </a:rPr>
              <a:t>Federal Commitment to Reducing Asthma Disparities</a:t>
            </a:r>
          </a:p>
        </p:txBody>
      </p:sp>
      <p:sp>
        <p:nvSpPr>
          <p:cNvPr id="7" name="Title 1"/>
          <p:cNvSpPr txBox="1">
            <a:spLocks/>
          </p:cNvSpPr>
          <p:nvPr/>
        </p:nvSpPr>
        <p:spPr>
          <a:xfrm>
            <a:off x="0" y="195943"/>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Matt Ammon, Director </a:t>
            </a:r>
          </a:p>
          <a:p>
            <a:r>
              <a:rPr lang="en-US" sz="4000" dirty="0">
                <a:latin typeface="+mn-lt"/>
              </a:rPr>
              <a:t>Office of Lead Hazard Control and Healthy Homes </a:t>
            </a:r>
          </a:p>
          <a:p>
            <a:r>
              <a:rPr lang="en-US" sz="4000" dirty="0">
                <a:latin typeface="+mn-lt"/>
              </a:rPr>
              <a:t>U.S. Department of Housing and Urban Development</a:t>
            </a:r>
          </a:p>
        </p:txBody>
      </p:sp>
    </p:spTree>
    <p:extLst>
      <p:ext uri="{BB962C8B-B14F-4D97-AF65-F5344CB8AC3E}">
        <p14:creationId xmlns:p14="http://schemas.microsoft.com/office/powerpoint/2010/main" val="1519665360"/>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400165"/>
            <a:ext cx="11885084" cy="914400"/>
          </a:xfrm>
        </p:spPr>
        <p:txBody>
          <a:bodyPr>
            <a:normAutofit/>
          </a:bodyPr>
          <a:lstStyle/>
          <a:p>
            <a:pPr algn="ctr"/>
            <a:r>
              <a:rPr lang="en-US" dirty="0" smtClean="0"/>
              <a:t> Asthma Navigator Study Design</a:t>
            </a:r>
            <a:endParaRPr lang="en-US" dirty="0"/>
          </a:p>
        </p:txBody>
      </p:sp>
      <p:sp>
        <p:nvSpPr>
          <p:cNvPr id="3" name="Content Placeholder 2"/>
          <p:cNvSpPr>
            <a:spLocks noGrp="1"/>
          </p:cNvSpPr>
          <p:nvPr>
            <p:ph sz="half" idx="1"/>
          </p:nvPr>
        </p:nvSpPr>
        <p:spPr>
          <a:xfrm>
            <a:off x="1397005" y="1681720"/>
            <a:ext cx="4698999" cy="4907280"/>
          </a:xfrm>
        </p:spPr>
        <p:txBody>
          <a:bodyPr>
            <a:normAutofit/>
          </a:bodyPr>
          <a:lstStyle/>
          <a:p>
            <a:r>
              <a:rPr lang="en-US" dirty="0" smtClean="0"/>
              <a:t>Prospective Case Matched control study</a:t>
            </a:r>
          </a:p>
          <a:p>
            <a:r>
              <a:rPr lang="en-US" dirty="0" smtClean="0"/>
              <a:t>Enroll 240 high risk asthmatics from three inner-city practices</a:t>
            </a:r>
          </a:p>
          <a:p>
            <a:r>
              <a:rPr lang="en-US" dirty="0" smtClean="0"/>
              <a:t>Assign to Asthma Care Navigator who is embedded in each practice</a:t>
            </a:r>
          </a:p>
          <a:p>
            <a:pPr marL="0" indent="0">
              <a:buNone/>
            </a:pPr>
            <a:endParaRPr lang="en-US" dirty="0" smtClean="0"/>
          </a:p>
          <a:p>
            <a:endParaRPr lang="en-US" dirty="0"/>
          </a:p>
        </p:txBody>
      </p:sp>
      <p:pic>
        <p:nvPicPr>
          <p:cNvPr id="5" name="Content Placeholder 4"/>
          <p:cNvPicPr>
            <a:picLocks noGrp="1" noChangeAspect="1"/>
          </p:cNvPicPr>
          <p:nvPr>
            <p:ph sz="half" idx="2"/>
          </p:nvPr>
        </p:nvPicPr>
        <p:blipFill>
          <a:blip r:embed="rId2" cstate="print"/>
          <a:srcRect t="16516" b="16516"/>
          <a:stretch>
            <a:fillRect/>
          </a:stretch>
        </p:blipFill>
        <p:spPr/>
      </p:pic>
    </p:spTree>
    <p:extLst>
      <p:ext uri="{BB962C8B-B14F-4D97-AF65-F5344CB8AC3E}">
        <p14:creationId xmlns:p14="http://schemas.microsoft.com/office/powerpoint/2010/main" val="3890146300"/>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AutoShape 6" descr="data:image/jpeg;base64,/9j/4AAQSkZJRgABAQAAAQABAAD/2wCEAAkGBhQSERUQEBQWFBMWFSAZGBcYGB8dHBscGx8eGRgZJCgeGyYjHSAlGxkiKzIhJCcqOCwuHB4xNTMqNScwLykBCQoKBQUFDQUFDSkYEhgpKSkpKSkpKSkpKSkpKSkpKSkpKSkpKSkpKSkpKSkpKSkpKSkpKSkpKSkpKSkpKSkpKf/AABEIAGAAkAMBIgACEQEDEQH/xAAcAAABBQEBAQAAAAAAAAAAAAAABAUGBwgDAQL/xABAEAACAQMCBAQEAgYHCQEAAAABAgMABBESIQUGMUEHEyJRMmFxgRSRIyUzQqGyFkNSVHOSsRUkNWJygqPB8Aj/xAAUAQEAAAAAAAAAAAAAAAAAAAAA/8QAFBEBAAAAAAAAAAAAAAAAAAAAAP/aAAwDAQACEQMRAD8AvGiiigKKKKAooqqvFjxMaBjY2TaZf62QdUyNkX2Yg5J7DHc5AS7mfxGs7EsksmuUf1Ufqff33wv3I7VCrr/9AoG/RWbMvu8wU/kqOP41COTvDu54kxlyY4cnVO4J1HI1Ab5dt+ucbHfNWNY+EHC4yIJ5WluCM4M2hvsikHH1z9aDlw7x8t2wJ7eWPJ3KlXUD3/db8lqw+D8dgu4/NtpVlTOCVPQ+xHUH6iq0414CxtlrO4ZPZJBqGf8AqGCB9Q1TXkDk8cOtRDkNKx1yuBjLEdPoo2H57ZoJLRVWv42EXps/wgwLnydfne0nl6seV98Z+WatKgKK8JqtOUfGQ3t3Fam1EYkz6vOLYwpbp5Qz096CzKKKKAooooCiiigKKKKBq5p4yLSznuT1jjJX5t0Qf5iKztyTy63Er9YpGJBJkmY5JKg5fcdCxOM+7Zq4/Go/qmT/ABY/5xUH8A9P4yfPxeRt9Na6v44oJ14myXFpw1f9m5iWNlDeWu6RAHpt6QDpyfbNZ4kcsSzHUScknck+5z1PzrRHjK7rwuRkkKetA24GpSdJTcZOc9ARnHtkHOoNBIuTedJ+HyoY3byNYMkXVWXbVgdm09CMb4rUFZH4dbu8iCONpW1AhFUktg507DO/yrWsTEqCw0kjcZzg9x86DMF62OLyH24gx/8AOa1FWUeY3P465Knf8VKQR/isQRSj+k3EP7xdf53oNSSdD9Kzd4Sj9bW3/d/IabP6T8Q/vF1/nenPwlH62t8/8/8AI1BpOiiigKKKKAooooCiiigYueeDfirC4gAJYxkoB1LL6kH3Ix96ofwv5kWy4gkkhxFIvlOdtgxGljnoAwBJ7DNaVqi/Frw5aCR7+2AMDtmRFG8bHq2B1Un26H5HIC77iBXUrIqsvcMAR/Gs0+I3F4Li+ZrRYxAiiNDGoUNpzqbbqNROD3AFSLkbxhe1jW2vEM0KjCuu8ij2OThxj6H69pc83L1+3mOYFcjfUXgO3vgoD/GgjvgtzskLHh02F8x9UT5HxEAFD9SNj7kj2q0+cOY1sbOW6bBKjCKf3nOyr+f8Aah5594Nw5Ctmquw6CFCSTjqXYAEbAZ1E/Kqu5o5suuLXCqVJGrEMCZOM/zNjq3+goO3hbwxp+KW+2RGxlYnPRBsfrrI6960piob4Z8h/wCzoC0oBuZd5CN9I/djH07kdT8gMTOgT8Q/ZSY/sN/oazt4RD9bW/0f+Q1oq9hLxui4yyEDPTJBAqqOQfCm8sr6K5nMBjQMDodi26kDYxjufegtVeJRFigkQsG0lQwyGxnGM9cdqU1E77leaZvUURRqQFCR6XYuXxj4xnABJGdTdxiWUBRRRQFFMq83W5KBTITKpaPEMp1qMEsuE9S4Ybj3HvSiz5gillEKa9ZQvho2XYNoPxKNwxxjt3oHKiiuV1dLGjSSMERRlmY4AA6k0HWvCM7HpTevH49YjIlUsxVS0MiqSN8ZKAZONt9+1duFcUjuYUnhJMbjKkggkZI6EAjcd6CE8y+DFpcuZYS1s7HJCYKE7/unpvj4SBt03zUGm8CL4MQklsy9iXdSft5Zx+Zq5rXmSCQxCNmYTavLYI2k6M6tyAAfSdjuaUz8TRJY4G1a5M6fSdPpGojOMA4HTOaCmOG+At0z/wC8zQxp3MZZ2PywyKB9d6szlHw9teH5aFS0pGDK5y2O4HZRn2H1JqTUUBRSeK+RpHhGdaBSwII2fOkgkYIypG3cGuXF+LxW0RnnYrGvxMFZgPmdIOB86BbRSC/45FCiPLrCuQq/o3J1MQFUgKSCSQAD32pcrZGaD2iik9/fpBG00raUUZY4JwOnYZ70CiiiknEeKJAEMmr9JIsa4Un1OcLnA9Iz3OB096Bl4sv6zsMdPKudvtD/APfek/HWkW+LwuEZbCRhlNWSHUjuNs1IrjhMMjrLJFG8i/C7IpZcbjBIyN/avJuEQu5keGNnK6SzIpJX+ySRkj5UERsubbqc+XEIEkWyhnJlYorGVdTNgIx0KVwdxjV1px58JVbWVs/h4rtHuPYRgMFdh3VZSjH2xntT03AbciNTBDiL9mPLXCbg+nb07gdPYUuIzsaBNfTxKEMuneRQmRn1k4XG3XPeodyFcSx2nD11gxy61K6NxgO6kHPuv3zUqh5dtkOUt4VOCMiJBs2zDZeh7+9JuG29jNGpgS3eOJzp0omlGOGONsAnY5HXY0DFbcVkkWxuJRrkD3OQi41aFlUADPUhffqa6cP4i1y/DLkyK3mrI2EX0gmJjgEnJC/Dv167U+nhlnCEk8q3jCkBG0IoBY7BTjYlj26k12/o/bZJ/Dw5LaifLXOrGNXTrgkZ+dBGrHmG5NvZyvJGXunVfUPLUEK7lQcNkvpAG30zXe14jePcJbSSwoxt3dmiXWNSSiMDLY30t6hjZgae4+GWjo9usUDRq/rjCIVD7MMrjAbBB3HtXU8Ct8hvIhyE0A+WuQnTR0+HHbpQRy55iaO1t7r0qZYBNcMiAuq+WuZdOQWRHZcgZIBGK7+KH/Cbv/C/9inW04bZyxIYooHhUkppRCgOcMVwMdR1HWlNzFBPqhkEcukgsjBW0k7qSDnB9qCO85wSCKAtJqH46220Af1yfOuXEObJkgvblApNrceUsWndgNGxOc6n8zK47FdjmpBxe1tBGpukg8pMKvmKulc4UAahgZ2GBShuEwlxKYo/MXGH0LqGOmDjIxmgh/MXOE8EF0wKrLHHI8PpDRyKsioGBDdUBw6sB6nGMgb9+Ocburc3SB1kEdosyuYwCjF2TSRq9QYKSD20nrTjzRyms9pcW9skUUlwMM+kLn1aix0rljkk79yd6W2VhatG0CxW5XI8yJFRkDDsRpGSCOpAO3agZ73ic0d1dn8QqRxQwkK6ZUeYZRnY5LZHYer0jtTfccYkuFdZNxDxS3jQ6NJ0kQybg9DmQ+3aphJwO3YgtBESI/LBManCYxo6fDgn09N65jlq1/u0HUH9knVchT8PYE49smgcqKKKApDxniggi141MSEjTONbscIud8ZPU42GT2pdSTiXDEnVQ+QUcOjKcMrDIDD54JH3NBG+LcRkuUS2TSC94YnIbZ0h/SSjofSyoUYZ7kb5rr4jQKOGXJKgZCFsAZOGQZ+oAwD9KUcFssyoywPbwwRsiI+nLNIwLMMM3QJ8ROW81vY5deLcJS5jMM2ShIJAJGcbgHG/Xf7UEO5v4XIv4m5A0ozW6LFq2kkWaM+ccZCHGEzjOBk9hTrxzjP6C7WWCKXyHQFGOUdXCMrEFDuNXw99PUZ2e77hCTRCGQuyghs6sElTqUkj2YA/YVwu+W4pPOD68T48wBiM6cAdOmyjpQIY7wxTXbKEObmFSXcIAGjiUnJ6kZ2UbscDbOR88K5uNx5UaKFmkWR2ySVRYnMWvcKW1OAAvpIBJPTdZccrRPks0hJkSXOvfXHjQ3TsFA+lfMPKECaSmtWR3ZHDnUokOp0yeqEnOk5oI/ypzF5dtb2yoWmZJZWVVZgqiZlPQb5c47YGT7A+vxuWD8fdLEPNxbExO2MM6KpUkDcgtj7U/QcnQII/L1o0WrQ4c6wHOpkJ/eUk5w2abebuXALS4FukskkwjUqrFmIRlAPqOxCg75/M0CbnPiUjWt7BJGoMawuhD7OskpAByMqQ0ZBP0PyrtzFzIVtr8TW8cn4Yr6GYskiuFZScr1BO698DcZ2eX5dilhZJNbeYF1s7etgp1IpPYAnoMbk+5yXnKkEomWQMwuAolGo4YJgL06bDtQIeKcakaT8IMR+c7wLIkmZEPkmRZcAYU5z6SQdg3fb64PwWVZRI/oCMxA26OCvlKVb9mMK3qGSQNlwAquLlOFZfOHmB/NE3xnHmafLZsdDqQYI/LFPNAUUUUH//2Q=="/>
          <p:cNvSpPr>
            <a:spLocks noChangeAspect="1" noChangeArrowheads="1"/>
          </p:cNvSpPr>
          <p:nvPr/>
        </p:nvSpPr>
        <p:spPr bwMode="auto">
          <a:xfrm>
            <a:off x="1679575" y="-144462"/>
            <a:ext cx="304800" cy="304801"/>
          </a:xfrm>
          <a:prstGeom prst="rect">
            <a:avLst/>
          </a:prstGeom>
          <a:noFill/>
          <a:ln w="9525">
            <a:noFill/>
            <a:miter lim="800000"/>
            <a:headEnd/>
            <a:tailEnd/>
          </a:ln>
        </p:spPr>
        <p:txBody>
          <a:bodyPr/>
          <a:lstStyle/>
          <a:p>
            <a:pPr fontAlgn="base">
              <a:spcBef>
                <a:spcPct val="0"/>
              </a:spcBef>
              <a:spcAft>
                <a:spcPct val="0"/>
              </a:spcAft>
            </a:pPr>
            <a:endParaRPr lang="en-US" dirty="0">
              <a:solidFill>
                <a:srgbClr val="000000"/>
              </a:solidFill>
            </a:endParaRPr>
          </a:p>
        </p:txBody>
      </p:sp>
      <p:pic>
        <p:nvPicPr>
          <p:cNvPr id="11" name="Picture 6" descr="http://www.comp-soln.com/images/CHOP_logo.gif"/>
          <p:cNvPicPr>
            <a:picLocks noChangeAspect="1" noChangeArrowheads="1"/>
          </p:cNvPicPr>
          <p:nvPr/>
        </p:nvPicPr>
        <p:blipFill>
          <a:blip r:embed="rId3" cstate="print"/>
          <a:srcRect/>
          <a:stretch>
            <a:fillRect/>
          </a:stretch>
        </p:blipFill>
        <p:spPr bwMode="auto">
          <a:xfrm>
            <a:off x="227096" y="5251120"/>
            <a:ext cx="1093788" cy="735013"/>
          </a:xfrm>
          <a:prstGeom prst="rect">
            <a:avLst/>
          </a:prstGeom>
          <a:noFill/>
          <a:ln w="9525">
            <a:noFill/>
            <a:miter lim="800000"/>
            <a:headEnd/>
            <a:tailEnd/>
          </a:ln>
        </p:spPr>
      </p:pic>
      <p:graphicFrame>
        <p:nvGraphicFramePr>
          <p:cNvPr id="13" name="Object 3"/>
          <p:cNvGraphicFramePr>
            <a:graphicFrameLocks noChangeAspect="1"/>
          </p:cNvGraphicFramePr>
          <p:nvPr>
            <p:extLst>
              <p:ext uri="{D42A27DB-BD31-4B8C-83A1-F6EECF244321}">
                <p14:modId xmlns:p14="http://schemas.microsoft.com/office/powerpoint/2010/main" val="250454154"/>
              </p:ext>
            </p:extLst>
          </p:nvPr>
        </p:nvGraphicFramePr>
        <p:xfrm>
          <a:off x="10692230" y="5582908"/>
          <a:ext cx="1168400" cy="403225"/>
        </p:xfrm>
        <a:graphic>
          <a:graphicData uri="http://schemas.openxmlformats.org/presentationml/2006/ole">
            <mc:AlternateContent xmlns:mc="http://schemas.openxmlformats.org/markup-compatibility/2006">
              <mc:Choice xmlns:v="urn:schemas-microsoft-com:vml" Requires="v">
                <p:oleObj spid="_x0000_s2054" name="Image Document" r:id="rId4" imgW="1428750" imgH="714375" progId="">
                  <p:embed/>
                </p:oleObj>
              </mc:Choice>
              <mc:Fallback>
                <p:oleObj name="Image Document" r:id="rId4" imgW="1428750" imgH="71437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2230" y="5582908"/>
                        <a:ext cx="1168400" cy="403225"/>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aphicFrame>
        <p:nvGraphicFramePr>
          <p:cNvPr id="2" name="Diagram 1"/>
          <p:cNvGraphicFramePr/>
          <p:nvPr>
            <p:extLst>
              <p:ext uri="{D42A27DB-BD31-4B8C-83A1-F6EECF244321}">
                <p14:modId xmlns:p14="http://schemas.microsoft.com/office/powerpoint/2010/main" val="772094609"/>
              </p:ext>
            </p:extLst>
          </p:nvPr>
        </p:nvGraphicFramePr>
        <p:xfrm>
          <a:off x="1804195" y="829075"/>
          <a:ext cx="8060530" cy="481290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itle 3"/>
          <p:cNvSpPr>
            <a:spLocks noGrp="1"/>
          </p:cNvSpPr>
          <p:nvPr>
            <p:ph type="title"/>
          </p:nvPr>
        </p:nvSpPr>
        <p:spPr>
          <a:xfrm>
            <a:off x="609600" y="-144462"/>
            <a:ext cx="10972800" cy="1143000"/>
          </a:xfrm>
        </p:spPr>
        <p:txBody>
          <a:bodyPr/>
          <a:lstStyle/>
          <a:p>
            <a:r>
              <a:rPr lang="en-US" dirty="0" smtClean="0"/>
              <a:t>Key Implementation Partners</a:t>
            </a:r>
            <a:endParaRPr lang="en-US" dirty="0"/>
          </a:p>
        </p:txBody>
      </p:sp>
      <p:sp>
        <p:nvSpPr>
          <p:cNvPr id="9" name="Slide Number Placeholder 8"/>
          <p:cNvSpPr>
            <a:spLocks noGrp="1"/>
          </p:cNvSpPr>
          <p:nvPr>
            <p:ph type="sldNum" sz="quarter" idx="12"/>
          </p:nvPr>
        </p:nvSpPr>
        <p:spPr/>
        <p:txBody>
          <a:bodyPr/>
          <a:lstStyle/>
          <a:p>
            <a:fld id="{321F330D-72CC-4C50-AFE1-2CC3312D8579}" type="slidenum">
              <a:rPr lang="en-US" smtClean="0">
                <a:solidFill>
                  <a:prstClr val="white">
                    <a:tint val="75000"/>
                  </a:prstClr>
                </a:solidFill>
              </a:rPr>
              <a:pPr/>
              <a:t>241</a:t>
            </a:fld>
            <a:endParaRPr lang="en-US" dirty="0">
              <a:solidFill>
                <a:prstClr val="white">
                  <a:tint val="75000"/>
                </a:prstClr>
              </a:solidFill>
            </a:endParaRPr>
          </a:p>
        </p:txBody>
      </p:sp>
    </p:spTree>
    <p:extLst>
      <p:ext uri="{BB962C8B-B14F-4D97-AF65-F5344CB8AC3E}">
        <p14:creationId xmlns:p14="http://schemas.microsoft.com/office/powerpoint/2010/main" val="3163409855"/>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37024042"/>
              </p:ext>
            </p:extLst>
          </p:nvPr>
        </p:nvGraphicFramePr>
        <p:xfrm>
          <a:off x="1106905" y="324853"/>
          <a:ext cx="9862214" cy="54663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8002741"/>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345547"/>
            <a:ext cx="11885084" cy="914400"/>
          </a:xfrm>
        </p:spPr>
        <p:txBody>
          <a:bodyPr/>
          <a:lstStyle/>
          <a:p>
            <a:r>
              <a:rPr lang="en-US" dirty="0" smtClean="0"/>
              <a:t>Asthma Navigators</a:t>
            </a:r>
            <a:endParaRPr lang="en-US" dirty="0"/>
          </a:p>
        </p:txBody>
      </p:sp>
      <p:sp>
        <p:nvSpPr>
          <p:cNvPr id="3" name="Content Placeholder 2"/>
          <p:cNvSpPr>
            <a:spLocks noGrp="1"/>
          </p:cNvSpPr>
          <p:nvPr>
            <p:ph idx="1"/>
          </p:nvPr>
        </p:nvSpPr>
        <p:spPr>
          <a:xfrm>
            <a:off x="1025016" y="1692301"/>
            <a:ext cx="8686800" cy="4097233"/>
          </a:xfrm>
        </p:spPr>
        <p:txBody>
          <a:bodyPr>
            <a:normAutofit/>
          </a:bodyPr>
          <a:lstStyle/>
          <a:p>
            <a:r>
              <a:rPr lang="en-US" sz="2400" dirty="0"/>
              <a:t>Community Health Workers with a combined total of 23 years experience with asthma</a:t>
            </a:r>
          </a:p>
          <a:p>
            <a:r>
              <a:rPr lang="en-US" sz="2400" dirty="0"/>
              <a:t>Assigned to three CHOP CARE Network inner- city offices and integrated into clinical health team</a:t>
            </a:r>
          </a:p>
          <a:p>
            <a:r>
              <a:rPr lang="en-US" sz="2400" dirty="0"/>
              <a:t>Residents in inner-city Philadelphia</a:t>
            </a:r>
          </a:p>
          <a:p>
            <a:r>
              <a:rPr lang="en-US" sz="2400" dirty="0"/>
              <a:t>Charmane Braxton and Carmen Perez</a:t>
            </a:r>
          </a:p>
          <a:p>
            <a:endParaRPr lang="en-US" sz="24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3168" y="3124463"/>
            <a:ext cx="3838223" cy="2159000"/>
          </a:xfrm>
          <a:prstGeom prst="rect">
            <a:avLst/>
          </a:prstGeom>
        </p:spPr>
      </p:pic>
    </p:spTree>
    <p:extLst>
      <p:ext uri="{BB962C8B-B14F-4D97-AF65-F5344CB8AC3E}">
        <p14:creationId xmlns:p14="http://schemas.microsoft.com/office/powerpoint/2010/main" val="2103870291"/>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09140418"/>
              </p:ext>
            </p:extLst>
          </p:nvPr>
        </p:nvGraphicFramePr>
        <p:xfrm>
          <a:off x="283411" y="635813"/>
          <a:ext cx="11502224" cy="5524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288132" y="0"/>
            <a:ext cx="5564344" cy="523220"/>
          </a:xfrm>
          <a:prstGeom prst="rect">
            <a:avLst/>
          </a:prstGeom>
          <a:noFill/>
        </p:spPr>
        <p:txBody>
          <a:bodyPr wrap="none" rtlCol="0">
            <a:spAutoFit/>
          </a:bodyPr>
          <a:lstStyle/>
          <a:p>
            <a:r>
              <a:rPr lang="en-US" sz="2800" dirty="0">
                <a:solidFill>
                  <a:srgbClr val="FFFF00"/>
                </a:solidFill>
                <a:latin typeface="Arial Unicode MS"/>
                <a:cs typeface="Arial Unicode MS"/>
              </a:rPr>
              <a:t>Core Care Coordination Services </a:t>
            </a:r>
          </a:p>
        </p:txBody>
      </p:sp>
    </p:spTree>
    <p:extLst>
      <p:ext uri="{BB962C8B-B14F-4D97-AF65-F5344CB8AC3E}">
        <p14:creationId xmlns:p14="http://schemas.microsoft.com/office/powerpoint/2010/main" val="2305816344"/>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0" y="1"/>
          <a:ext cx="12192000" cy="6858000"/>
        </p:xfrm>
        <a:graphic>
          <a:graphicData uri="http://schemas.openxmlformats.org/drawingml/2006/table">
            <a:tbl>
              <a:tblPr firstRow="1" bandRow="1">
                <a:tableStyleId>{5C22544A-7EE6-4342-B048-85BDC9FD1C3A}</a:tableStyleId>
              </a:tblPr>
              <a:tblGrid>
                <a:gridCol w="2373663"/>
                <a:gridCol w="1510513"/>
                <a:gridCol w="1942088"/>
                <a:gridCol w="1402620"/>
                <a:gridCol w="2697345"/>
                <a:gridCol w="2265771"/>
              </a:tblGrid>
              <a:tr h="1099625">
                <a:tc>
                  <a:txBody>
                    <a:bodyPr/>
                    <a:lstStyle/>
                    <a:p>
                      <a:pPr algn="ctr"/>
                      <a:r>
                        <a:rPr lang="en-US" sz="2000" b="0" dirty="0" smtClean="0">
                          <a:solidFill>
                            <a:srgbClr val="000000"/>
                          </a:solidFill>
                        </a:rPr>
                        <a:t>Care Coordination Goal</a:t>
                      </a:r>
                      <a:endParaRPr lang="en-US" sz="2000" b="0" dirty="0">
                        <a:solidFill>
                          <a:srgbClr val="000000"/>
                        </a:solidFill>
                      </a:endParaRPr>
                    </a:p>
                  </a:txBody>
                  <a:tcPr>
                    <a:solidFill>
                      <a:schemeClr val="accent1"/>
                    </a:solidFill>
                  </a:tcPr>
                </a:tc>
                <a:tc>
                  <a:txBody>
                    <a:bodyPr/>
                    <a:lstStyle/>
                    <a:p>
                      <a:pPr algn="ctr"/>
                      <a:r>
                        <a:rPr lang="en-US" sz="2000" b="0" dirty="0" smtClean="0">
                          <a:solidFill>
                            <a:srgbClr val="000000"/>
                          </a:solidFill>
                        </a:rPr>
                        <a:t>Set goal </a:t>
                      </a:r>
                    </a:p>
                    <a:p>
                      <a:pPr algn="ctr"/>
                      <a:r>
                        <a:rPr lang="en-US" sz="2000" b="0" dirty="0" smtClean="0">
                          <a:solidFill>
                            <a:srgbClr val="000000"/>
                          </a:solidFill>
                        </a:rPr>
                        <a:t>N</a:t>
                      </a:r>
                      <a:endParaRPr lang="en-US" sz="2000" b="0" dirty="0">
                        <a:solidFill>
                          <a:srgbClr val="000000"/>
                        </a:solidFill>
                      </a:endParaRPr>
                    </a:p>
                  </a:txBody>
                  <a:tcPr>
                    <a:solidFill>
                      <a:schemeClr val="accent1"/>
                    </a:solidFill>
                  </a:tcPr>
                </a:tc>
                <a:tc>
                  <a:txBody>
                    <a:bodyPr/>
                    <a:lstStyle/>
                    <a:p>
                      <a:pPr algn="ctr"/>
                      <a:r>
                        <a:rPr lang="en-US" sz="2000" b="0" dirty="0" smtClean="0">
                          <a:solidFill>
                            <a:srgbClr val="000000"/>
                          </a:solidFill>
                        </a:rPr>
                        <a:t>Met Goal</a:t>
                      </a:r>
                    </a:p>
                    <a:p>
                      <a:pPr algn="ctr"/>
                      <a:r>
                        <a:rPr lang="en-US" sz="2000" b="0" dirty="0" smtClean="0">
                          <a:solidFill>
                            <a:srgbClr val="000000"/>
                          </a:solidFill>
                        </a:rPr>
                        <a:t>N</a:t>
                      </a:r>
                      <a:endParaRPr lang="en-US" sz="2000" b="0" dirty="0">
                        <a:solidFill>
                          <a:srgbClr val="000000"/>
                        </a:solidFill>
                      </a:endParaRPr>
                    </a:p>
                  </a:txBody>
                  <a:tcPr>
                    <a:solidFill>
                      <a:schemeClr val="accent1"/>
                    </a:solidFill>
                  </a:tcPr>
                </a:tc>
                <a:tc>
                  <a:txBody>
                    <a:bodyPr/>
                    <a:lstStyle/>
                    <a:p>
                      <a:pPr algn="ctr"/>
                      <a:r>
                        <a:rPr lang="en-US" sz="2000" b="0" dirty="0" smtClean="0">
                          <a:solidFill>
                            <a:srgbClr val="000000"/>
                          </a:solidFill>
                        </a:rPr>
                        <a:t>Met Goal</a:t>
                      </a:r>
                    </a:p>
                    <a:p>
                      <a:pPr algn="ctr"/>
                      <a:r>
                        <a:rPr lang="en-US" sz="2000" b="0" dirty="0" smtClean="0">
                          <a:solidFill>
                            <a:srgbClr val="000000"/>
                          </a:solidFill>
                        </a:rPr>
                        <a:t>%</a:t>
                      </a:r>
                      <a:endParaRPr lang="en-US" sz="2000" b="0" dirty="0">
                        <a:solidFill>
                          <a:srgbClr val="000000"/>
                        </a:solidFill>
                      </a:endParaRPr>
                    </a:p>
                  </a:txBody>
                  <a:tcPr>
                    <a:solidFill>
                      <a:schemeClr val="accent1"/>
                    </a:solidFill>
                  </a:tcPr>
                </a:tc>
                <a:tc>
                  <a:txBody>
                    <a:bodyPr/>
                    <a:lstStyle/>
                    <a:p>
                      <a:pPr algn="ctr"/>
                      <a:r>
                        <a:rPr lang="en-US" sz="2000" b="0" dirty="0" smtClean="0">
                          <a:solidFill>
                            <a:srgbClr val="000000"/>
                          </a:solidFill>
                        </a:rPr>
                        <a:t>Interventions</a:t>
                      </a:r>
                      <a:endParaRPr lang="en-US" sz="2000" b="0" dirty="0">
                        <a:solidFill>
                          <a:srgbClr val="000000"/>
                        </a:solidFill>
                      </a:endParaRPr>
                    </a:p>
                  </a:txBody>
                  <a:tcPr>
                    <a:solidFill>
                      <a:schemeClr val="accent1"/>
                    </a:solidFill>
                  </a:tcPr>
                </a:tc>
                <a:tc>
                  <a:txBody>
                    <a:bodyPr/>
                    <a:lstStyle/>
                    <a:p>
                      <a:pPr algn="ctr"/>
                      <a:r>
                        <a:rPr lang="en-US" sz="2000" b="0" dirty="0" smtClean="0">
                          <a:solidFill>
                            <a:srgbClr val="000000"/>
                          </a:solidFill>
                        </a:rPr>
                        <a:t>Barriers</a:t>
                      </a:r>
                      <a:endParaRPr lang="en-US" sz="2000" b="0" dirty="0">
                        <a:solidFill>
                          <a:srgbClr val="000000"/>
                        </a:solidFill>
                      </a:endParaRPr>
                    </a:p>
                  </a:txBody>
                  <a:tcPr>
                    <a:solidFill>
                      <a:schemeClr val="accent1"/>
                    </a:solidFill>
                  </a:tcPr>
                </a:tc>
              </a:tr>
              <a:tr h="1282896">
                <a:tc>
                  <a:txBody>
                    <a:bodyPr/>
                    <a:lstStyle/>
                    <a:p>
                      <a:r>
                        <a:rPr lang="en-US" sz="1600" dirty="0" smtClean="0"/>
                        <a:t>Make and keep follow- up </a:t>
                      </a:r>
                      <a:r>
                        <a:rPr lang="en-US" sz="1600" dirty="0" err="1" smtClean="0"/>
                        <a:t>appts</a:t>
                      </a:r>
                      <a:endParaRPr lang="en-US" sz="1600" dirty="0"/>
                    </a:p>
                  </a:txBody>
                  <a:tcPr>
                    <a:solidFill>
                      <a:srgbClr val="FFFFFF"/>
                    </a:solidFill>
                  </a:tcPr>
                </a:tc>
                <a:tc>
                  <a:txBody>
                    <a:bodyPr/>
                    <a:lstStyle/>
                    <a:p>
                      <a:pPr algn="ctr"/>
                      <a:r>
                        <a:rPr lang="en-US" sz="1600" dirty="0" smtClean="0"/>
                        <a:t>203</a:t>
                      </a:r>
                      <a:endParaRPr lang="en-US" sz="1600" dirty="0"/>
                    </a:p>
                  </a:txBody>
                  <a:tcPr>
                    <a:solidFill>
                      <a:srgbClr val="FFFFFF"/>
                    </a:solidFill>
                  </a:tcPr>
                </a:tc>
                <a:tc>
                  <a:txBody>
                    <a:bodyPr/>
                    <a:lstStyle/>
                    <a:p>
                      <a:pPr algn="ctr"/>
                      <a:r>
                        <a:rPr lang="en-US" sz="1600" dirty="0" smtClean="0"/>
                        <a:t>148</a:t>
                      </a:r>
                      <a:endParaRPr lang="en-US" sz="1600" dirty="0"/>
                    </a:p>
                  </a:txBody>
                  <a:tcPr>
                    <a:solidFill>
                      <a:srgbClr val="FFFFFF"/>
                    </a:solidFill>
                  </a:tcPr>
                </a:tc>
                <a:tc>
                  <a:txBody>
                    <a:bodyPr/>
                    <a:lstStyle/>
                    <a:p>
                      <a:pPr algn="ctr"/>
                      <a:r>
                        <a:rPr lang="en-US" sz="1600" dirty="0" smtClean="0"/>
                        <a:t>73</a:t>
                      </a:r>
                      <a:endParaRPr lang="en-US" sz="1600" dirty="0"/>
                    </a:p>
                  </a:txBody>
                  <a:tcPr>
                    <a:solidFill>
                      <a:srgbClr val="FFFFFF"/>
                    </a:solidFill>
                  </a:tcPr>
                </a:tc>
                <a:tc>
                  <a:txBody>
                    <a:bodyPr/>
                    <a:lstStyle/>
                    <a:p>
                      <a:r>
                        <a:rPr lang="en-US" sz="1600" dirty="0" smtClean="0"/>
                        <a:t>Phone calls</a:t>
                      </a:r>
                    </a:p>
                    <a:p>
                      <a:r>
                        <a:rPr lang="en-US" sz="1600" dirty="0" smtClean="0"/>
                        <a:t>AN facilitate</a:t>
                      </a:r>
                      <a:r>
                        <a:rPr lang="en-US" sz="1600" baseline="0" dirty="0" smtClean="0"/>
                        <a:t> scheduling</a:t>
                      </a:r>
                      <a:endParaRPr lang="en-US" sz="1600" dirty="0" smtClean="0"/>
                    </a:p>
                    <a:p>
                      <a:r>
                        <a:rPr lang="en-US" sz="1600" dirty="0" smtClean="0"/>
                        <a:t>Transportation tokens</a:t>
                      </a:r>
                    </a:p>
                    <a:p>
                      <a:r>
                        <a:rPr lang="en-US" sz="1600" dirty="0" smtClean="0"/>
                        <a:t>Insurance co transportation</a:t>
                      </a:r>
                      <a:endParaRPr lang="en-US" sz="1600" dirty="0"/>
                    </a:p>
                  </a:txBody>
                  <a:tcPr>
                    <a:solidFill>
                      <a:srgbClr val="FFFFFF"/>
                    </a:solidFill>
                  </a:tcPr>
                </a:tc>
                <a:tc>
                  <a:txBody>
                    <a:bodyPr/>
                    <a:lstStyle/>
                    <a:p>
                      <a:r>
                        <a:rPr lang="en-US" sz="1600" dirty="0" smtClean="0"/>
                        <a:t>No Shows</a:t>
                      </a:r>
                    </a:p>
                    <a:p>
                      <a:r>
                        <a:rPr lang="en-US" sz="1600" dirty="0" smtClean="0"/>
                        <a:t>Number changed</a:t>
                      </a:r>
                    </a:p>
                    <a:p>
                      <a:r>
                        <a:rPr lang="en-US" sz="1600" dirty="0" smtClean="0"/>
                        <a:t>No insurance</a:t>
                      </a:r>
                    </a:p>
                    <a:p>
                      <a:r>
                        <a:rPr lang="en-US" sz="1600" dirty="0" smtClean="0"/>
                        <a:t>Parent</a:t>
                      </a:r>
                      <a:r>
                        <a:rPr lang="en-US" sz="1600" baseline="0" dirty="0" smtClean="0"/>
                        <a:t> forgot</a:t>
                      </a:r>
                      <a:endParaRPr lang="en-US" sz="1600" dirty="0"/>
                    </a:p>
                  </a:txBody>
                  <a:tcPr>
                    <a:solidFill>
                      <a:srgbClr val="FFFFFF"/>
                    </a:solidFill>
                  </a:tcPr>
                </a:tc>
              </a:tr>
              <a:tr h="989663">
                <a:tc>
                  <a:txBody>
                    <a:bodyPr/>
                    <a:lstStyle/>
                    <a:p>
                      <a:r>
                        <a:rPr lang="en-US" sz="1600" dirty="0" smtClean="0"/>
                        <a:t>Learn</a:t>
                      </a:r>
                      <a:r>
                        <a:rPr lang="en-US" sz="1600" baseline="0" dirty="0" smtClean="0"/>
                        <a:t> how to properly use meds</a:t>
                      </a:r>
                      <a:endParaRPr lang="en-US" sz="1600" dirty="0"/>
                    </a:p>
                  </a:txBody>
                  <a:tcPr>
                    <a:solidFill>
                      <a:srgbClr val="FFFFFF"/>
                    </a:solidFill>
                  </a:tcPr>
                </a:tc>
                <a:tc>
                  <a:txBody>
                    <a:bodyPr/>
                    <a:lstStyle/>
                    <a:p>
                      <a:pPr algn="ctr"/>
                      <a:r>
                        <a:rPr lang="en-US" sz="1600" dirty="0" smtClean="0"/>
                        <a:t>122</a:t>
                      </a:r>
                      <a:endParaRPr lang="en-US" sz="1600" dirty="0"/>
                    </a:p>
                  </a:txBody>
                  <a:tcPr>
                    <a:solidFill>
                      <a:srgbClr val="FFFFFF"/>
                    </a:solidFill>
                  </a:tcPr>
                </a:tc>
                <a:tc>
                  <a:txBody>
                    <a:bodyPr/>
                    <a:lstStyle/>
                    <a:p>
                      <a:pPr algn="ctr"/>
                      <a:r>
                        <a:rPr lang="en-US" sz="1600" dirty="0" smtClean="0"/>
                        <a:t>122</a:t>
                      </a:r>
                      <a:endParaRPr lang="en-US" sz="1600" dirty="0"/>
                    </a:p>
                  </a:txBody>
                  <a:tcPr>
                    <a:solidFill>
                      <a:srgbClr val="FFFFFF"/>
                    </a:solidFill>
                  </a:tcPr>
                </a:tc>
                <a:tc>
                  <a:txBody>
                    <a:bodyPr/>
                    <a:lstStyle/>
                    <a:p>
                      <a:pPr algn="ctr"/>
                      <a:r>
                        <a:rPr lang="en-US" sz="1600" dirty="0" smtClean="0"/>
                        <a:t>100</a:t>
                      </a:r>
                      <a:endParaRPr lang="en-US" sz="1600" dirty="0"/>
                    </a:p>
                  </a:txBody>
                  <a:tcPr>
                    <a:solidFill>
                      <a:srgbClr val="FFFFFF"/>
                    </a:solidFill>
                  </a:tcPr>
                </a:tc>
                <a:tc>
                  <a:txBody>
                    <a:bodyPr/>
                    <a:lstStyle/>
                    <a:p>
                      <a:r>
                        <a:rPr lang="en-US" sz="1600" dirty="0" smtClean="0"/>
                        <a:t>One-on-one education in office and reinforced</a:t>
                      </a:r>
                      <a:r>
                        <a:rPr lang="en-US" sz="1600" baseline="0" dirty="0" smtClean="0"/>
                        <a:t> in the home</a:t>
                      </a:r>
                      <a:endParaRPr lang="en-US" sz="1600" dirty="0"/>
                    </a:p>
                  </a:txBody>
                  <a:tcPr>
                    <a:solidFill>
                      <a:srgbClr val="FFFFFF"/>
                    </a:solidFill>
                  </a:tcPr>
                </a:tc>
                <a:tc>
                  <a:txBody>
                    <a:bodyPr/>
                    <a:lstStyle/>
                    <a:p>
                      <a:r>
                        <a:rPr lang="en-US" sz="1600" dirty="0" smtClean="0"/>
                        <a:t>Patient flow</a:t>
                      </a:r>
                      <a:endParaRPr lang="en-US" sz="1600" dirty="0"/>
                    </a:p>
                  </a:txBody>
                  <a:tcPr>
                    <a:solidFill>
                      <a:srgbClr val="FFFFFF"/>
                    </a:solidFill>
                  </a:tcPr>
                </a:tc>
              </a:tr>
              <a:tr h="959336">
                <a:tc>
                  <a:txBody>
                    <a:bodyPr/>
                    <a:lstStyle/>
                    <a:p>
                      <a:r>
                        <a:rPr lang="en-US" sz="1600" dirty="0" smtClean="0"/>
                        <a:t>Reduce</a:t>
                      </a:r>
                      <a:r>
                        <a:rPr lang="en-US" sz="1600" baseline="0" dirty="0" smtClean="0"/>
                        <a:t> asthma triggers</a:t>
                      </a:r>
                      <a:endParaRPr lang="en-US" sz="1600" dirty="0"/>
                    </a:p>
                  </a:txBody>
                  <a:tcPr>
                    <a:solidFill>
                      <a:srgbClr val="FFFFFF"/>
                    </a:solidFill>
                  </a:tcPr>
                </a:tc>
                <a:tc>
                  <a:txBody>
                    <a:bodyPr/>
                    <a:lstStyle/>
                    <a:p>
                      <a:pPr algn="ctr"/>
                      <a:r>
                        <a:rPr lang="en-US" sz="1600" dirty="0" smtClean="0"/>
                        <a:t>203</a:t>
                      </a:r>
                      <a:endParaRPr lang="en-US" sz="1600" dirty="0"/>
                    </a:p>
                  </a:txBody>
                  <a:tcPr>
                    <a:solidFill>
                      <a:srgbClr val="FFFFFF"/>
                    </a:solidFill>
                  </a:tcPr>
                </a:tc>
                <a:tc>
                  <a:txBody>
                    <a:bodyPr/>
                    <a:lstStyle/>
                    <a:p>
                      <a:pPr algn="ctr"/>
                      <a:r>
                        <a:rPr lang="en-US" sz="1600" dirty="0" smtClean="0"/>
                        <a:t>203</a:t>
                      </a:r>
                      <a:endParaRPr lang="en-US" sz="1600" dirty="0"/>
                    </a:p>
                  </a:txBody>
                  <a:tcPr>
                    <a:solidFill>
                      <a:srgbClr val="FFFFFF"/>
                    </a:solidFill>
                  </a:tcPr>
                </a:tc>
                <a:tc>
                  <a:txBody>
                    <a:bodyPr/>
                    <a:lstStyle/>
                    <a:p>
                      <a:pPr algn="ctr"/>
                      <a:r>
                        <a:rPr lang="en-US" sz="1600" dirty="0" smtClean="0"/>
                        <a:t>100</a:t>
                      </a:r>
                      <a:endParaRPr lang="en-US" sz="1600" dirty="0"/>
                    </a:p>
                  </a:txBody>
                  <a:tcPr>
                    <a:solidFill>
                      <a:srgbClr val="FFFFFF"/>
                    </a:solidFill>
                  </a:tcPr>
                </a:tc>
                <a:tc>
                  <a:txBody>
                    <a:bodyPr/>
                    <a:lstStyle/>
                    <a:p>
                      <a:r>
                        <a:rPr lang="en-US" sz="1600" dirty="0" smtClean="0"/>
                        <a:t>Home visits identified</a:t>
                      </a:r>
                      <a:r>
                        <a:rPr lang="en-US" sz="1600" baseline="0" dirty="0" smtClean="0"/>
                        <a:t> common triggers and taught avoidance techniques</a:t>
                      </a:r>
                      <a:endParaRPr lang="en-US" sz="1600" dirty="0"/>
                    </a:p>
                  </a:txBody>
                  <a:tcPr>
                    <a:solidFill>
                      <a:srgbClr val="FFFFFF"/>
                    </a:solidFill>
                  </a:tcPr>
                </a:tc>
                <a:tc>
                  <a:txBody>
                    <a:bodyPr/>
                    <a:lstStyle/>
                    <a:p>
                      <a:r>
                        <a:rPr lang="en-US" sz="1600" dirty="0" smtClean="0"/>
                        <a:t>Scheduling </a:t>
                      </a:r>
                    </a:p>
                    <a:p>
                      <a:r>
                        <a:rPr lang="en-US" sz="1600" dirty="0" smtClean="0"/>
                        <a:t>No shows</a:t>
                      </a:r>
                    </a:p>
                    <a:p>
                      <a:r>
                        <a:rPr lang="en-US" sz="1600" dirty="0" smtClean="0"/>
                        <a:t>Renters</a:t>
                      </a:r>
                      <a:endParaRPr lang="en-US" sz="1600" dirty="0"/>
                    </a:p>
                  </a:txBody>
                  <a:tcPr>
                    <a:solidFill>
                      <a:srgbClr val="FFFFFF"/>
                    </a:solidFill>
                  </a:tcPr>
                </a:tc>
              </a:tr>
              <a:tr h="1282896">
                <a:tc>
                  <a:txBody>
                    <a:bodyPr/>
                    <a:lstStyle/>
                    <a:p>
                      <a:r>
                        <a:rPr lang="en-US" sz="1600" dirty="0" smtClean="0"/>
                        <a:t>Stop smoking in the house and car</a:t>
                      </a:r>
                      <a:endParaRPr lang="en-US" sz="1600" dirty="0"/>
                    </a:p>
                  </a:txBody>
                  <a:tcPr>
                    <a:solidFill>
                      <a:srgbClr val="FFFFFF"/>
                    </a:solidFill>
                  </a:tcPr>
                </a:tc>
                <a:tc>
                  <a:txBody>
                    <a:bodyPr/>
                    <a:lstStyle/>
                    <a:p>
                      <a:pPr algn="ctr"/>
                      <a:r>
                        <a:rPr lang="en-US" sz="1600" dirty="0" smtClean="0"/>
                        <a:t>53</a:t>
                      </a:r>
                      <a:endParaRPr lang="en-US" sz="1600" dirty="0"/>
                    </a:p>
                  </a:txBody>
                  <a:tcPr>
                    <a:solidFill>
                      <a:srgbClr val="FFFFFF"/>
                    </a:solidFill>
                  </a:tcPr>
                </a:tc>
                <a:tc>
                  <a:txBody>
                    <a:bodyPr/>
                    <a:lstStyle/>
                    <a:p>
                      <a:pPr algn="ctr"/>
                      <a:r>
                        <a:rPr lang="en-US" sz="1600" dirty="0" smtClean="0"/>
                        <a:t>29</a:t>
                      </a:r>
                      <a:endParaRPr lang="en-US" sz="1600" dirty="0"/>
                    </a:p>
                  </a:txBody>
                  <a:tcPr>
                    <a:solidFill>
                      <a:srgbClr val="FFFFFF"/>
                    </a:solidFill>
                  </a:tcPr>
                </a:tc>
                <a:tc>
                  <a:txBody>
                    <a:bodyPr/>
                    <a:lstStyle/>
                    <a:p>
                      <a:pPr algn="ctr"/>
                      <a:r>
                        <a:rPr lang="en-US" sz="1600" dirty="0" smtClean="0"/>
                        <a:t>58</a:t>
                      </a:r>
                      <a:endParaRPr lang="en-US" sz="1600" dirty="0"/>
                    </a:p>
                  </a:txBody>
                  <a:tcPr>
                    <a:solidFill>
                      <a:srgbClr val="FFFFFF"/>
                    </a:solidFill>
                  </a:tcPr>
                </a:tc>
                <a:tc>
                  <a:txBody>
                    <a:bodyPr/>
                    <a:lstStyle/>
                    <a:p>
                      <a:r>
                        <a:rPr lang="en-US" sz="1600" dirty="0" smtClean="0"/>
                        <a:t>Home visits</a:t>
                      </a:r>
                    </a:p>
                    <a:p>
                      <a:r>
                        <a:rPr lang="en-US" sz="1600" dirty="0" smtClean="0"/>
                        <a:t>No smoking zone</a:t>
                      </a:r>
                    </a:p>
                    <a:p>
                      <a:r>
                        <a:rPr lang="en-US" sz="1600" dirty="0" smtClean="0"/>
                        <a:t>No smoke pledge</a:t>
                      </a:r>
                    </a:p>
                    <a:p>
                      <a:r>
                        <a:rPr lang="en-US" sz="1600" dirty="0" smtClean="0"/>
                        <a:t>referrals</a:t>
                      </a:r>
                      <a:endParaRPr lang="en-US" sz="1600" dirty="0"/>
                    </a:p>
                  </a:txBody>
                  <a:tcPr>
                    <a:solidFill>
                      <a:srgbClr val="FFFFFF"/>
                    </a:solidFill>
                  </a:tcPr>
                </a:tc>
                <a:tc>
                  <a:txBody>
                    <a:bodyPr/>
                    <a:lstStyle/>
                    <a:p>
                      <a:r>
                        <a:rPr lang="en-US" sz="1600" dirty="0" smtClean="0"/>
                        <a:t>Smoker not ready,  stress, can’t make family members</a:t>
                      </a:r>
                      <a:endParaRPr lang="en-US" sz="1600" dirty="0"/>
                    </a:p>
                  </a:txBody>
                  <a:tcPr>
                    <a:solidFill>
                      <a:srgbClr val="FFFFFF"/>
                    </a:solidFill>
                  </a:tcPr>
                </a:tc>
              </a:tr>
              <a:tr h="1243584">
                <a:tc>
                  <a:txBody>
                    <a:bodyPr/>
                    <a:lstStyle/>
                    <a:p>
                      <a:r>
                        <a:rPr lang="en-US" sz="1600" dirty="0" smtClean="0"/>
                        <a:t>Help with transportation to the  provider</a:t>
                      </a:r>
                      <a:endParaRPr lang="en-US" sz="1600" dirty="0"/>
                    </a:p>
                  </a:txBody>
                  <a:tcPr>
                    <a:solidFill>
                      <a:srgbClr val="FFFFFF"/>
                    </a:solidFill>
                  </a:tcPr>
                </a:tc>
                <a:tc>
                  <a:txBody>
                    <a:bodyPr/>
                    <a:lstStyle/>
                    <a:p>
                      <a:pPr algn="ctr"/>
                      <a:r>
                        <a:rPr lang="en-US" sz="1600" dirty="0" smtClean="0"/>
                        <a:t>50</a:t>
                      </a:r>
                      <a:endParaRPr lang="en-US" sz="1600" dirty="0"/>
                    </a:p>
                  </a:txBody>
                  <a:tcPr>
                    <a:solidFill>
                      <a:srgbClr val="FFFFFF"/>
                    </a:solidFill>
                  </a:tcPr>
                </a:tc>
                <a:tc>
                  <a:txBody>
                    <a:bodyPr/>
                    <a:lstStyle/>
                    <a:p>
                      <a:pPr algn="ctr"/>
                      <a:r>
                        <a:rPr lang="en-US" sz="1600" dirty="0" smtClean="0"/>
                        <a:t>38</a:t>
                      </a:r>
                      <a:endParaRPr lang="en-US" sz="1600" dirty="0"/>
                    </a:p>
                  </a:txBody>
                  <a:tcPr>
                    <a:solidFill>
                      <a:srgbClr val="FFFFFF"/>
                    </a:solidFill>
                  </a:tcPr>
                </a:tc>
                <a:tc>
                  <a:txBody>
                    <a:bodyPr/>
                    <a:lstStyle/>
                    <a:p>
                      <a:pPr algn="ctr"/>
                      <a:r>
                        <a:rPr lang="en-US" sz="1600" dirty="0" smtClean="0"/>
                        <a:t>76</a:t>
                      </a:r>
                      <a:endParaRPr lang="en-US" sz="1600" dirty="0"/>
                    </a:p>
                  </a:txBody>
                  <a:tcPr>
                    <a:solidFill>
                      <a:srgbClr val="FFFFFF"/>
                    </a:solidFill>
                  </a:tcPr>
                </a:tc>
                <a:tc>
                  <a:txBody>
                    <a:bodyPr/>
                    <a:lstStyle/>
                    <a:p>
                      <a:r>
                        <a:rPr lang="en-US" sz="1600" dirty="0" smtClean="0"/>
                        <a:t>Referrals to</a:t>
                      </a:r>
                      <a:r>
                        <a:rPr lang="en-US" sz="1600" baseline="0" dirty="0" smtClean="0"/>
                        <a:t> health care insurers’ transportation resources; tokens</a:t>
                      </a:r>
                      <a:endParaRPr lang="en-US" sz="1600" dirty="0"/>
                    </a:p>
                  </a:txBody>
                  <a:tcPr>
                    <a:solidFill>
                      <a:srgbClr val="FFFFFF"/>
                    </a:solidFill>
                  </a:tcPr>
                </a:tc>
                <a:tc>
                  <a:txBody>
                    <a:bodyPr/>
                    <a:lstStyle/>
                    <a:p>
                      <a:r>
                        <a:rPr lang="en-US" sz="1600" dirty="0" smtClean="0"/>
                        <a:t>Transportation</a:t>
                      </a:r>
                      <a:r>
                        <a:rPr lang="en-US" sz="1600" baseline="0" dirty="0" smtClean="0"/>
                        <a:t> for entire family</a:t>
                      </a:r>
                      <a:r>
                        <a:rPr lang="en-US" sz="1600" dirty="0" smtClean="0"/>
                        <a:t>, not just the patient being seen</a:t>
                      </a:r>
                      <a:r>
                        <a:rPr lang="en-US" sz="1600" baseline="0" dirty="0" smtClean="0"/>
                        <a:t> that day</a:t>
                      </a:r>
                      <a:endParaRPr lang="en-US" sz="1600" dirty="0"/>
                    </a:p>
                  </a:txBody>
                  <a:tcPr>
                    <a:solidFill>
                      <a:srgbClr val="FFFFFF"/>
                    </a:solidFill>
                  </a:tcPr>
                </a:tc>
              </a:tr>
            </a:tbl>
          </a:graphicData>
        </a:graphic>
      </p:graphicFrame>
    </p:spTree>
    <p:extLst>
      <p:ext uri="{BB962C8B-B14F-4D97-AF65-F5344CB8AC3E}">
        <p14:creationId xmlns:p14="http://schemas.microsoft.com/office/powerpoint/2010/main" val="655125814"/>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Baseline Demographics</a:t>
            </a:r>
            <a:endParaRPr lang="en-US" dirty="0"/>
          </a:p>
        </p:txBody>
      </p:sp>
      <p:sp>
        <p:nvSpPr>
          <p:cNvPr id="4" name="Slide Number Placeholder 3"/>
          <p:cNvSpPr>
            <a:spLocks noGrp="1"/>
          </p:cNvSpPr>
          <p:nvPr>
            <p:ph type="sldNum" sz="quarter" idx="12"/>
          </p:nvPr>
        </p:nvSpPr>
        <p:spPr/>
        <p:txBody>
          <a:bodyPr/>
          <a:lstStyle/>
          <a:p>
            <a:fld id="{321F330D-72CC-4C50-AFE1-2CC3312D8579}" type="slidenum">
              <a:rPr lang="en-US" smtClean="0">
                <a:solidFill>
                  <a:prstClr val="white">
                    <a:tint val="75000"/>
                  </a:prstClr>
                </a:solidFill>
              </a:rPr>
              <a:pPr/>
              <a:t>246</a:t>
            </a:fld>
            <a:endParaRPr lang="en-US" dirty="0">
              <a:solidFill>
                <a:prstClr val="white">
                  <a:tint val="75000"/>
                </a:prstClr>
              </a:solidFill>
            </a:endParaRPr>
          </a:p>
        </p:txBody>
      </p:sp>
      <p:graphicFrame>
        <p:nvGraphicFramePr>
          <p:cNvPr id="5" name="Content Placeholder 4"/>
          <p:cNvGraphicFramePr>
            <a:graphicFrameLocks noGrp="1"/>
          </p:cNvGraphicFramePr>
          <p:nvPr>
            <p:ph idx="4294967295"/>
            <p:extLst/>
          </p:nvPr>
        </p:nvGraphicFramePr>
        <p:xfrm>
          <a:off x="1320802" y="1266825"/>
          <a:ext cx="9550401" cy="2667004"/>
        </p:xfrm>
        <a:graphic>
          <a:graphicData uri="http://schemas.openxmlformats.org/drawingml/2006/table">
            <a:tbl>
              <a:tblPr firstRow="1" firstCol="1" bandRow="1" bandCol="1">
                <a:tableStyleId>{5C22544A-7EE6-4342-B048-85BDC9FD1C3A}</a:tableStyleId>
              </a:tblPr>
              <a:tblGrid>
                <a:gridCol w="3183467"/>
                <a:gridCol w="3183467"/>
                <a:gridCol w="3183467"/>
              </a:tblGrid>
              <a:tr h="666751">
                <a:tc>
                  <a:txBody>
                    <a:bodyPr/>
                    <a:lstStyle/>
                    <a:p>
                      <a:pPr marL="0" marR="0">
                        <a:spcBef>
                          <a:spcPts val="0"/>
                        </a:spcBef>
                        <a:spcAft>
                          <a:spcPts val="0"/>
                        </a:spcAft>
                      </a:pPr>
                      <a:r>
                        <a:rPr lang="en-US" sz="1600" dirty="0">
                          <a:solidFill>
                            <a:schemeClr val="bg1"/>
                          </a:solidFill>
                          <a:effectLst/>
                        </a:rPr>
                        <a:t> </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Control n=</a:t>
                      </a:r>
                      <a:r>
                        <a:rPr lang="en-US" sz="1600" dirty="0" smtClean="0">
                          <a:solidFill>
                            <a:schemeClr val="bg1"/>
                          </a:solidFill>
                          <a:effectLst/>
                        </a:rPr>
                        <a:t>254</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Study n=</a:t>
                      </a:r>
                      <a:r>
                        <a:rPr lang="en-US" sz="1600" dirty="0" smtClean="0">
                          <a:solidFill>
                            <a:schemeClr val="bg1"/>
                          </a:solidFill>
                          <a:effectLst/>
                        </a:rPr>
                        <a:t>254</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r>
              <a:tr h="666751">
                <a:tc>
                  <a:txBody>
                    <a:bodyPr/>
                    <a:lstStyle/>
                    <a:p>
                      <a:pPr marL="0" marR="0">
                        <a:spcBef>
                          <a:spcPts val="0"/>
                        </a:spcBef>
                        <a:spcAft>
                          <a:spcPts val="0"/>
                        </a:spcAft>
                      </a:pPr>
                      <a:r>
                        <a:rPr lang="en-US" sz="1600" dirty="0">
                          <a:solidFill>
                            <a:schemeClr val="bg1"/>
                          </a:solidFill>
                          <a:effectLst/>
                        </a:rPr>
                        <a:t>Age</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4.96 years (±3.6)</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4.97 years (±3.5)</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r>
              <a:tr h="666751">
                <a:tc>
                  <a:txBody>
                    <a:bodyPr/>
                    <a:lstStyle/>
                    <a:p>
                      <a:pPr marL="0" marR="0">
                        <a:spcBef>
                          <a:spcPts val="0"/>
                        </a:spcBef>
                        <a:spcAft>
                          <a:spcPts val="0"/>
                        </a:spcAft>
                      </a:pPr>
                      <a:r>
                        <a:rPr lang="en-US" sz="1600" dirty="0">
                          <a:solidFill>
                            <a:schemeClr val="bg1"/>
                          </a:solidFill>
                          <a:effectLst/>
                        </a:rPr>
                        <a:t>African-American (race)</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94.5%</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93.4%</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r>
              <a:tr h="666751">
                <a:tc>
                  <a:txBody>
                    <a:bodyPr/>
                    <a:lstStyle/>
                    <a:p>
                      <a:pPr marL="0" marR="0">
                        <a:spcBef>
                          <a:spcPts val="0"/>
                        </a:spcBef>
                        <a:spcAft>
                          <a:spcPts val="0"/>
                        </a:spcAft>
                      </a:pPr>
                      <a:r>
                        <a:rPr lang="en-US" sz="1600" dirty="0">
                          <a:solidFill>
                            <a:schemeClr val="bg1"/>
                          </a:solidFill>
                          <a:effectLst/>
                        </a:rPr>
                        <a:t>Male (sex)</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61.3%</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chemeClr val="bg1"/>
                          </a:solidFill>
                          <a:effectLst/>
                        </a:rPr>
                        <a:t>64.8%</a:t>
                      </a:r>
                      <a:endParaRPr lang="en-US" sz="1600" dirty="0">
                        <a:solidFill>
                          <a:schemeClr val="bg1"/>
                        </a:solidFill>
                        <a:effectLst/>
                        <a:latin typeface="Times New Roman" panose="02020603050405020304" pitchFamily="18" charset="0"/>
                        <a:ea typeface="Times New Roman" panose="02020603050405020304" pitchFamily="18" charset="0"/>
                      </a:endParaRPr>
                    </a:p>
                  </a:txBody>
                  <a:tcPr marT="0" marB="0" anchor="ctr"/>
                </a:tc>
              </a:tr>
            </a:tbl>
          </a:graphicData>
        </a:graphic>
      </p:graphicFrame>
      <p:graphicFrame>
        <p:nvGraphicFramePr>
          <p:cNvPr id="6" name="Table 5"/>
          <p:cNvGraphicFramePr>
            <a:graphicFrameLocks noGrp="1"/>
          </p:cNvGraphicFramePr>
          <p:nvPr>
            <p:extLst/>
          </p:nvPr>
        </p:nvGraphicFramePr>
        <p:xfrm>
          <a:off x="1320800" y="3856839"/>
          <a:ext cx="9546336" cy="1706880"/>
        </p:xfrm>
        <a:graphic>
          <a:graphicData uri="http://schemas.openxmlformats.org/drawingml/2006/table">
            <a:tbl>
              <a:tblPr firstRow="1" firstCol="1" bandRow="1" bandCol="1">
                <a:tableStyleId>{5C22544A-7EE6-4342-B048-85BDC9FD1C3A}</a:tableStyleId>
              </a:tblPr>
              <a:tblGrid>
                <a:gridCol w="3182112"/>
                <a:gridCol w="3182112"/>
                <a:gridCol w="3182112"/>
              </a:tblGrid>
              <a:tr h="360732">
                <a:tc>
                  <a:txBody>
                    <a:bodyPr/>
                    <a:lstStyle/>
                    <a:p>
                      <a:pPr marL="0" marR="0">
                        <a:spcBef>
                          <a:spcPts val="0"/>
                        </a:spcBef>
                        <a:spcAft>
                          <a:spcPts val="0"/>
                        </a:spcAft>
                      </a:pPr>
                      <a:r>
                        <a:rPr lang="en-US" sz="1600" dirty="0">
                          <a:solidFill>
                            <a:srgbClr val="000000"/>
                          </a:solidFill>
                          <a:effectLst/>
                        </a:rPr>
                        <a:t>Well Controlled</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28.9%</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solidFill>
                      <a:srgbClr val="FFA0F9"/>
                    </a:solidFill>
                  </a:tcPr>
                </a:tc>
                <a:tc>
                  <a:txBody>
                    <a:bodyPr/>
                    <a:lstStyle/>
                    <a:p>
                      <a:pPr marL="0" marR="0" algn="ctr">
                        <a:spcBef>
                          <a:spcPts val="0"/>
                        </a:spcBef>
                        <a:spcAft>
                          <a:spcPts val="0"/>
                        </a:spcAft>
                      </a:pPr>
                      <a:r>
                        <a:rPr lang="en-US" sz="1600" dirty="0">
                          <a:solidFill>
                            <a:srgbClr val="000000"/>
                          </a:solidFill>
                          <a:effectLst/>
                        </a:rPr>
                        <a:t>16.0%</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solidFill>
                      <a:srgbClr val="FFA0F9"/>
                    </a:solidFill>
                  </a:tcPr>
                </a:tc>
              </a:tr>
              <a:tr h="448716">
                <a:tc>
                  <a:txBody>
                    <a:bodyPr/>
                    <a:lstStyle/>
                    <a:p>
                      <a:pPr marL="0" marR="0">
                        <a:spcBef>
                          <a:spcPts val="0"/>
                        </a:spcBef>
                        <a:spcAft>
                          <a:spcPts val="0"/>
                        </a:spcAft>
                      </a:pPr>
                      <a:r>
                        <a:rPr lang="en-US" sz="1600" dirty="0">
                          <a:solidFill>
                            <a:srgbClr val="000000"/>
                          </a:solidFill>
                          <a:effectLst/>
                        </a:rPr>
                        <a:t>Uncontrolled</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9.5%</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19.9%</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r>
              <a:tr h="448716">
                <a:tc>
                  <a:txBody>
                    <a:bodyPr/>
                    <a:lstStyle/>
                    <a:p>
                      <a:pPr marL="0" marR="0">
                        <a:spcBef>
                          <a:spcPts val="0"/>
                        </a:spcBef>
                        <a:spcAft>
                          <a:spcPts val="0"/>
                        </a:spcAft>
                      </a:pPr>
                      <a:r>
                        <a:rPr lang="en-US" sz="1600" dirty="0">
                          <a:solidFill>
                            <a:srgbClr val="000000"/>
                          </a:solidFill>
                          <a:effectLst/>
                        </a:rPr>
                        <a:t>Poorly Controlled</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20.9%</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30.9%</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r>
              <a:tr h="448716">
                <a:tc>
                  <a:txBody>
                    <a:bodyPr/>
                    <a:lstStyle/>
                    <a:p>
                      <a:pPr marL="0" marR="0">
                        <a:spcBef>
                          <a:spcPts val="0"/>
                        </a:spcBef>
                        <a:spcAft>
                          <a:spcPts val="0"/>
                        </a:spcAft>
                      </a:pPr>
                      <a:r>
                        <a:rPr lang="en-US" sz="1600" dirty="0">
                          <a:solidFill>
                            <a:srgbClr val="000000"/>
                          </a:solidFill>
                          <a:effectLst/>
                        </a:rPr>
                        <a:t>Missing Data</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tc>
                <a:tc>
                  <a:txBody>
                    <a:bodyPr/>
                    <a:lstStyle/>
                    <a:p>
                      <a:pPr marL="0" marR="0" algn="ctr">
                        <a:spcBef>
                          <a:spcPts val="0"/>
                        </a:spcBef>
                        <a:spcAft>
                          <a:spcPts val="0"/>
                        </a:spcAft>
                      </a:pPr>
                      <a:r>
                        <a:rPr lang="en-US" sz="1600" dirty="0">
                          <a:solidFill>
                            <a:srgbClr val="000000"/>
                          </a:solidFill>
                          <a:effectLst/>
                        </a:rPr>
                        <a:t>40.7%</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solidFill>
                      <a:srgbClr val="FFA0F9"/>
                    </a:solidFill>
                  </a:tcPr>
                </a:tc>
                <a:tc>
                  <a:txBody>
                    <a:bodyPr/>
                    <a:lstStyle/>
                    <a:p>
                      <a:pPr marL="0" marR="0" algn="ctr">
                        <a:spcBef>
                          <a:spcPts val="0"/>
                        </a:spcBef>
                        <a:spcAft>
                          <a:spcPts val="0"/>
                        </a:spcAft>
                      </a:pPr>
                      <a:r>
                        <a:rPr lang="en-US" sz="1600" dirty="0">
                          <a:solidFill>
                            <a:srgbClr val="000000"/>
                          </a:solidFill>
                          <a:effectLst/>
                        </a:rPr>
                        <a:t>33.2%</a:t>
                      </a:r>
                      <a:endParaRPr lang="en-US" sz="1600" dirty="0">
                        <a:solidFill>
                          <a:srgbClr val="000000"/>
                        </a:solidFill>
                        <a:effectLst/>
                        <a:latin typeface="Times New Roman" panose="02020603050405020304" pitchFamily="18" charset="0"/>
                        <a:ea typeface="Times New Roman" panose="02020603050405020304" pitchFamily="18" charset="0"/>
                      </a:endParaRPr>
                    </a:p>
                  </a:txBody>
                  <a:tcPr marT="0" marB="0" anchor="ctr">
                    <a:solidFill>
                      <a:srgbClr val="FFA0F9"/>
                    </a:solidFill>
                  </a:tcPr>
                </a:tc>
              </a:tr>
            </a:tbl>
          </a:graphicData>
        </a:graphic>
      </p:graphicFrame>
    </p:spTree>
    <p:extLst>
      <p:ext uri="{BB962C8B-B14F-4D97-AF65-F5344CB8AC3E}">
        <p14:creationId xmlns:p14="http://schemas.microsoft.com/office/powerpoint/2010/main" val="1511926586"/>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Survey data of study group</a:t>
            </a:r>
            <a:endParaRPr lang="en-US" dirty="0"/>
          </a:p>
        </p:txBody>
      </p:sp>
      <p:sp>
        <p:nvSpPr>
          <p:cNvPr id="4" name="Text Placeholder 3"/>
          <p:cNvSpPr>
            <a:spLocks noGrp="1"/>
          </p:cNvSpPr>
          <p:nvPr>
            <p:ph type="body" idx="1"/>
          </p:nvPr>
        </p:nvSpPr>
        <p:spPr/>
        <p:txBody>
          <a:bodyPr>
            <a:normAutofit/>
          </a:bodyPr>
          <a:lstStyle/>
          <a:p>
            <a:r>
              <a:rPr lang="en-US" sz="3200" dirty="0"/>
              <a:t>Within group results…</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2358" y="1171575"/>
            <a:ext cx="3147644" cy="23312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25037580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Methodology</a:t>
            </a:r>
            <a:endParaRPr lang="en-US" dirty="0"/>
          </a:p>
        </p:txBody>
      </p:sp>
      <p:sp>
        <p:nvSpPr>
          <p:cNvPr id="5" name="Content Placeholder 4"/>
          <p:cNvSpPr>
            <a:spLocks noGrp="1"/>
          </p:cNvSpPr>
          <p:nvPr>
            <p:ph idx="1"/>
          </p:nvPr>
        </p:nvSpPr>
        <p:spPr/>
        <p:txBody>
          <a:bodyPr>
            <a:normAutofit lnSpcReduction="10000"/>
          </a:bodyPr>
          <a:lstStyle/>
          <a:p>
            <a:r>
              <a:rPr lang="en-US" dirty="0" smtClean="0"/>
              <a:t>MCAN caregiver Survey completed at baseline and repeated at 12 months used by four sites.</a:t>
            </a:r>
          </a:p>
          <a:p>
            <a:r>
              <a:rPr lang="en-US" dirty="0"/>
              <a:t>The </a:t>
            </a:r>
            <a:r>
              <a:rPr lang="en-US" u="sng" dirty="0"/>
              <a:t>survey</a:t>
            </a:r>
            <a:r>
              <a:rPr lang="en-US" dirty="0"/>
              <a:t> instruments included questions addressing the following domains:</a:t>
            </a:r>
          </a:p>
          <a:p>
            <a:pPr lvl="1"/>
            <a:r>
              <a:rPr lang="en-US" dirty="0"/>
              <a:t>patient </a:t>
            </a:r>
            <a:r>
              <a:rPr lang="en-US" dirty="0" smtClean="0"/>
              <a:t>demographics </a:t>
            </a:r>
            <a:endParaRPr lang="en-US" dirty="0"/>
          </a:p>
          <a:p>
            <a:pPr lvl="1"/>
            <a:r>
              <a:rPr lang="en-US" dirty="0"/>
              <a:t>health care </a:t>
            </a:r>
            <a:r>
              <a:rPr lang="en-US" dirty="0" smtClean="0"/>
              <a:t>utilization</a:t>
            </a:r>
            <a:endParaRPr lang="en-US" dirty="0"/>
          </a:p>
          <a:p>
            <a:pPr lvl="1"/>
            <a:r>
              <a:rPr lang="en-US" dirty="0"/>
              <a:t>asthma </a:t>
            </a:r>
            <a:r>
              <a:rPr lang="en-US" dirty="0" smtClean="0"/>
              <a:t>control </a:t>
            </a:r>
            <a:endParaRPr lang="en-US" dirty="0"/>
          </a:p>
          <a:p>
            <a:pPr lvl="1"/>
            <a:r>
              <a:rPr lang="en-US" dirty="0"/>
              <a:t>asthma </a:t>
            </a:r>
            <a:r>
              <a:rPr lang="en-US" dirty="0" smtClean="0"/>
              <a:t>medications </a:t>
            </a:r>
            <a:endParaRPr lang="en-US" dirty="0"/>
          </a:p>
          <a:p>
            <a:pPr lvl="1"/>
            <a:r>
              <a:rPr lang="en-US" dirty="0"/>
              <a:t>asthma </a:t>
            </a:r>
            <a:r>
              <a:rPr lang="en-US" dirty="0" smtClean="0"/>
              <a:t>symptoms</a:t>
            </a:r>
            <a:endParaRPr lang="en-US" dirty="0"/>
          </a:p>
          <a:p>
            <a:pPr lvl="1"/>
            <a:endParaRPr lang="en-US" dirty="0"/>
          </a:p>
        </p:txBody>
      </p:sp>
    </p:spTree>
    <p:extLst>
      <p:ext uri="{BB962C8B-B14F-4D97-AF65-F5344CB8AC3E}">
        <p14:creationId xmlns:p14="http://schemas.microsoft.com/office/powerpoint/2010/main" val="2898151241"/>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Home </a:t>
            </a:r>
            <a:r>
              <a:rPr lang="en-US" dirty="0" smtClean="0"/>
              <a:t>Assessments  </a:t>
            </a:r>
            <a:r>
              <a:rPr lang="en-US" dirty="0"/>
              <a:t/>
            </a:r>
            <a:br>
              <a:rPr lang="en-US" dirty="0"/>
            </a:br>
            <a:endParaRPr lang="en-US" dirty="0"/>
          </a:p>
        </p:txBody>
      </p:sp>
      <p:sp>
        <p:nvSpPr>
          <p:cNvPr id="3" name="Content Placeholder 2"/>
          <p:cNvSpPr>
            <a:spLocks noGrp="1"/>
          </p:cNvSpPr>
          <p:nvPr>
            <p:ph idx="1"/>
          </p:nvPr>
        </p:nvSpPr>
        <p:spPr/>
        <p:txBody>
          <a:bodyPr/>
          <a:lstStyle/>
          <a:p>
            <a:pPr lvl="0"/>
            <a:r>
              <a:rPr lang="en-US" dirty="0" smtClean="0"/>
              <a:t>Asthma Triggers present at baseline and 12 months</a:t>
            </a:r>
            <a:endParaRPr lang="en-US" dirty="0"/>
          </a:p>
          <a:p>
            <a:pPr lvl="0"/>
            <a:r>
              <a:rPr lang="en-US" dirty="0"/>
              <a:t>Home condition</a:t>
            </a:r>
          </a:p>
          <a:p>
            <a:pPr lvl="0"/>
            <a:r>
              <a:rPr lang="en-US" dirty="0"/>
              <a:t>Remediation actions taken within the </a:t>
            </a:r>
            <a:r>
              <a:rPr lang="en-US" dirty="0" smtClean="0"/>
              <a:t>home at 12 months</a:t>
            </a:r>
            <a:endParaRPr lang="en-US" dirty="0"/>
          </a:p>
          <a:p>
            <a:endParaRPr lang="en-US" dirty="0"/>
          </a:p>
        </p:txBody>
      </p:sp>
      <p:graphicFrame>
        <p:nvGraphicFramePr>
          <p:cNvPr id="4" name="Object 2"/>
          <p:cNvGraphicFramePr>
            <a:graphicFrameLocks noChangeAspect="1"/>
          </p:cNvGraphicFramePr>
          <p:nvPr>
            <p:extLst/>
          </p:nvPr>
        </p:nvGraphicFramePr>
        <p:xfrm>
          <a:off x="1938632" y="3739172"/>
          <a:ext cx="2979839" cy="2229953"/>
        </p:xfrm>
        <a:graphic>
          <a:graphicData uri="http://schemas.openxmlformats.org/presentationml/2006/ole">
            <mc:AlternateContent xmlns:mc="http://schemas.openxmlformats.org/markup-compatibility/2006">
              <mc:Choice xmlns:v="urn:schemas-microsoft-com:vml" Requires="v">
                <p:oleObj spid="_x0000_s3082" name="Photo Editor Photo" r:id="rId3" imgW="10155067" imgH="7602011" progId="MSPhotoEd.3">
                  <p:embed/>
                </p:oleObj>
              </mc:Choice>
              <mc:Fallback>
                <p:oleObj name="Photo Editor Photo" r:id="rId3" imgW="10155067" imgH="7602011"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8632" y="3739172"/>
                        <a:ext cx="2979839" cy="2229953"/>
                      </a:xfrm>
                      <a:prstGeom prst="rect">
                        <a:avLst/>
                      </a:prstGeom>
                      <a:noFill/>
                      <a:ln>
                        <a:noFill/>
                      </a:ln>
                      <a:effectLst/>
                      <a:extLst/>
                    </p:spPr>
                  </p:pic>
                </p:oleObj>
              </mc:Fallback>
            </mc:AlternateContent>
          </a:graphicData>
        </a:graphic>
      </p:graphicFrame>
      <p:graphicFrame>
        <p:nvGraphicFramePr>
          <p:cNvPr id="5" name="Object 3"/>
          <p:cNvGraphicFramePr>
            <a:graphicFrameLocks noChangeAspect="1"/>
          </p:cNvGraphicFramePr>
          <p:nvPr>
            <p:extLst/>
          </p:nvPr>
        </p:nvGraphicFramePr>
        <p:xfrm>
          <a:off x="6842626" y="3621323"/>
          <a:ext cx="2914204" cy="2207771"/>
        </p:xfrm>
        <a:graphic>
          <a:graphicData uri="http://schemas.openxmlformats.org/presentationml/2006/ole">
            <mc:AlternateContent xmlns:mc="http://schemas.openxmlformats.org/markup-compatibility/2006">
              <mc:Choice xmlns:v="urn:schemas-microsoft-com:vml" Requires="v">
                <p:oleObj spid="_x0000_s3083" name="Photo Editor Photo" r:id="rId5" imgW="10593279" imgH="8028571" progId="MSPhotoEd.3">
                  <p:embed/>
                </p:oleObj>
              </mc:Choice>
              <mc:Fallback>
                <p:oleObj name="Photo Editor Photo" r:id="rId5" imgW="10593279" imgH="8028571"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626" y="3621323"/>
                        <a:ext cx="2914204" cy="2207771"/>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1646603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391887"/>
            <a:ext cx="10347960" cy="1463040"/>
          </a:xfrm>
        </p:spPr>
        <p:txBody>
          <a:bodyPr>
            <a:normAutofit fontScale="90000"/>
          </a:bodyPr>
          <a:lstStyle/>
          <a:p>
            <a:r>
              <a:rPr lang="en-US" sz="6500" b="1" dirty="0">
                <a:latin typeface="+mn-lt"/>
              </a:rPr>
              <a:t>Federal Commitment to Reducing Asthma Disparities</a:t>
            </a:r>
          </a:p>
        </p:txBody>
      </p:sp>
      <p:sp>
        <p:nvSpPr>
          <p:cNvPr id="7" name="Title 1"/>
          <p:cNvSpPr txBox="1">
            <a:spLocks/>
          </p:cNvSpPr>
          <p:nvPr/>
        </p:nvSpPr>
        <p:spPr>
          <a:xfrm>
            <a:off x="0" y="217715"/>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Patrick </a:t>
            </a:r>
            <a:r>
              <a:rPr lang="en-US" sz="4000" dirty="0" err="1">
                <a:latin typeface="+mn-lt"/>
              </a:rPr>
              <a:t>Breysse</a:t>
            </a:r>
            <a:r>
              <a:rPr lang="en-US" sz="4000" dirty="0">
                <a:latin typeface="+mn-lt"/>
              </a:rPr>
              <a:t>, Ph.D., Director </a:t>
            </a:r>
          </a:p>
          <a:p>
            <a:r>
              <a:rPr lang="en-US" sz="4000" dirty="0">
                <a:latin typeface="+mn-lt"/>
              </a:rPr>
              <a:t>National Center for Environmental Health</a:t>
            </a:r>
          </a:p>
          <a:p>
            <a:r>
              <a:rPr lang="en-US" sz="4000" dirty="0">
                <a:latin typeface="+mn-lt"/>
              </a:rPr>
              <a:t>Agency for Toxic Substances and Disease Registry </a:t>
            </a:r>
          </a:p>
          <a:p>
            <a:r>
              <a:rPr lang="en-US" sz="4000" dirty="0">
                <a:latin typeface="+mn-lt"/>
              </a:rPr>
              <a:t>Centers for Disease Control and Prevention</a:t>
            </a:r>
          </a:p>
        </p:txBody>
      </p:sp>
    </p:spTree>
    <p:extLst>
      <p:ext uri="{BB962C8B-B14F-4D97-AF65-F5344CB8AC3E}">
        <p14:creationId xmlns:p14="http://schemas.microsoft.com/office/powerpoint/2010/main" val="2351332642"/>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94191023"/>
              </p:ext>
            </p:extLst>
          </p:nvPr>
        </p:nvGraphicFramePr>
        <p:xfrm>
          <a:off x="1976523" y="519565"/>
          <a:ext cx="8001002" cy="5751544"/>
        </p:xfrm>
        <a:graphic>
          <a:graphicData uri="http://schemas.openxmlformats.org/drawingml/2006/table">
            <a:tbl>
              <a:tblPr firstRow="1" firstCol="1" bandRow="1" bandCol="1">
                <a:tableStyleId>{5C22544A-7EE6-4342-B048-85BDC9FD1C3A}</a:tableStyleId>
              </a:tblPr>
              <a:tblGrid>
                <a:gridCol w="5098383"/>
                <a:gridCol w="2902619"/>
              </a:tblGrid>
              <a:tr h="223520">
                <a:tc>
                  <a:txBody>
                    <a:bodyPr/>
                    <a:lstStyle/>
                    <a:p>
                      <a:pPr marL="0" marR="0">
                        <a:spcBef>
                          <a:spcPts val="0"/>
                        </a:spcBef>
                        <a:spcAft>
                          <a:spcPts val="0"/>
                        </a:spcAft>
                      </a:pPr>
                      <a:r>
                        <a:rPr lang="en-US" sz="1500" dirty="0">
                          <a:solidFill>
                            <a:schemeClr val="bg1"/>
                          </a:solidFill>
                          <a:effectLst/>
                        </a:rPr>
                        <a:t>Row House</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85.1%</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Apartment</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13.3%</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Rent home</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78.5%</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Forced air heat</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68.1%</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Use a space heater to heat home</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13.4%</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Family owns a vacuum cleaner</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49.2%</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Living Room</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Upholstered furniture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85.9%</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Wall-to-wall carpet</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41.3%</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Air conditioner</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55.4%</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a:solidFill>
                            <a:schemeClr val="bg1"/>
                          </a:solidFill>
                          <a:effectLst/>
                        </a:rPr>
                        <a:t> </a:t>
                      </a:r>
                      <a:endParaRPr lang="en-US" sz="150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0" marR="0">
                        <a:spcBef>
                          <a:spcPts val="0"/>
                        </a:spcBef>
                        <a:spcAft>
                          <a:spcPts val="0"/>
                        </a:spcAft>
                      </a:pPr>
                      <a:r>
                        <a:rPr lang="en-US" sz="1500" dirty="0">
                          <a:solidFill>
                            <a:schemeClr val="bg1"/>
                          </a:solidFill>
                          <a:effectLst/>
                        </a:rPr>
                        <a:t>Child’s Bedroom</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Carpet</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a:solidFill>
                            <a:schemeClr val="bg1"/>
                          </a:solidFill>
                          <a:effectLst/>
                        </a:rPr>
                        <a:t>49.2%</a:t>
                      </a:r>
                      <a:endParaRPr lang="en-US" sz="150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65144">
                <a:tc>
                  <a:txBody>
                    <a:bodyPr/>
                    <a:lstStyle/>
                    <a:p>
                      <a:pPr marL="228600" marR="0">
                        <a:spcBef>
                          <a:spcPts val="0"/>
                        </a:spcBef>
                        <a:spcAft>
                          <a:spcPts val="0"/>
                        </a:spcAft>
                      </a:pPr>
                      <a:r>
                        <a:rPr lang="en-US" sz="1500" dirty="0">
                          <a:solidFill>
                            <a:schemeClr val="bg1"/>
                          </a:solidFill>
                          <a:effectLst/>
                        </a:rPr>
                        <a:t>Blinds, curtains or drapes on windows</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97.0%</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Stuffed animals</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64.6%</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Vaporizer</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12.9%</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Open shelves</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20.6%</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dirty="0">
                          <a:solidFill>
                            <a:schemeClr val="bg1"/>
                          </a:solidFill>
                          <a:effectLst/>
                        </a:rPr>
                        <a:t>Ceiling or window fan</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42.7%</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a:solidFill>
                            <a:schemeClr val="bg1"/>
                          </a:solidFill>
                          <a:effectLst/>
                        </a:rPr>
                        <a:t>Air conditioner in window</a:t>
                      </a:r>
                      <a:endParaRPr lang="en-US" sz="150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50.0%</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a:solidFill>
                            <a:schemeClr val="bg1"/>
                          </a:solidFill>
                          <a:effectLst/>
                        </a:rPr>
                        <a:t>Closet with door/cover</a:t>
                      </a:r>
                      <a:endParaRPr lang="en-US" sz="150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87.5%</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223520">
                <a:tc>
                  <a:txBody>
                    <a:bodyPr/>
                    <a:lstStyle/>
                    <a:p>
                      <a:pPr marL="228600" marR="0">
                        <a:spcBef>
                          <a:spcPts val="0"/>
                        </a:spcBef>
                        <a:spcAft>
                          <a:spcPts val="0"/>
                        </a:spcAft>
                      </a:pPr>
                      <a:r>
                        <a:rPr lang="en-US" sz="1500">
                          <a:solidFill>
                            <a:schemeClr val="bg1"/>
                          </a:solidFill>
                          <a:effectLst/>
                        </a:rPr>
                        <a:t> </a:t>
                      </a:r>
                      <a:endParaRPr lang="en-US" sz="150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 </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r h="447040">
                <a:tc>
                  <a:txBody>
                    <a:bodyPr/>
                    <a:lstStyle/>
                    <a:p>
                      <a:pPr marL="228600" marR="0">
                        <a:spcBef>
                          <a:spcPts val="0"/>
                        </a:spcBef>
                        <a:spcAft>
                          <a:spcPts val="0"/>
                        </a:spcAft>
                      </a:pPr>
                      <a:r>
                        <a:rPr lang="en-US" sz="1500" dirty="0">
                          <a:solidFill>
                            <a:schemeClr val="bg1"/>
                          </a:solidFill>
                          <a:effectLst/>
                        </a:rPr>
                        <a:t>Number of people who regularly sleep in child’s bedroom</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c>
                  <a:txBody>
                    <a:bodyPr/>
                    <a:lstStyle/>
                    <a:p>
                      <a:pPr marL="0" marR="0" algn="ctr">
                        <a:spcBef>
                          <a:spcPts val="0"/>
                        </a:spcBef>
                        <a:spcAft>
                          <a:spcPts val="0"/>
                        </a:spcAft>
                      </a:pPr>
                      <a:r>
                        <a:rPr lang="en-US" sz="1500" dirty="0">
                          <a:solidFill>
                            <a:schemeClr val="bg1"/>
                          </a:solidFill>
                          <a:effectLst/>
                        </a:rPr>
                        <a:t>1.69 people</a:t>
                      </a:r>
                    </a:p>
                    <a:p>
                      <a:pPr marL="0" marR="0" algn="ctr">
                        <a:spcBef>
                          <a:spcPts val="0"/>
                        </a:spcBef>
                        <a:spcAft>
                          <a:spcPts val="0"/>
                        </a:spcAft>
                      </a:pPr>
                      <a:r>
                        <a:rPr lang="en-US" sz="1500" dirty="0">
                          <a:solidFill>
                            <a:schemeClr val="bg1"/>
                          </a:solidFill>
                          <a:effectLst/>
                        </a:rPr>
                        <a:t>(±0.70)</a:t>
                      </a:r>
                      <a:endParaRPr lang="en-US" sz="1500" dirty="0">
                        <a:solidFill>
                          <a:schemeClr val="bg1"/>
                        </a:solidFill>
                        <a:effectLst/>
                        <a:latin typeface="Times New Roman" panose="02020603050405020304" pitchFamily="18" charset="0"/>
                        <a:ea typeface="Times New Roman" panose="02020603050405020304" pitchFamily="18" charset="0"/>
                      </a:endParaRPr>
                    </a:p>
                  </a:txBody>
                  <a:tcPr marL="65929" marR="65929" marT="0" marB="0">
                    <a:solidFill>
                      <a:schemeClr val="tx1"/>
                    </a:solidFill>
                  </a:tcPr>
                </a:tc>
              </a:tr>
            </a:tbl>
          </a:graphicData>
        </a:graphic>
      </p:graphicFrame>
      <p:sp>
        <p:nvSpPr>
          <p:cNvPr id="5" name="Title 4"/>
          <p:cNvSpPr>
            <a:spLocks noGrp="1"/>
          </p:cNvSpPr>
          <p:nvPr>
            <p:ph type="title"/>
          </p:nvPr>
        </p:nvSpPr>
        <p:spPr>
          <a:xfrm>
            <a:off x="964531" y="-411162"/>
            <a:ext cx="10515600" cy="1325563"/>
          </a:xfrm>
        </p:spPr>
        <p:txBody>
          <a:bodyPr/>
          <a:lstStyle/>
          <a:p>
            <a:pPr algn="ctr"/>
            <a:r>
              <a:rPr lang="en-US" dirty="0" smtClean="0"/>
              <a:t>Baseline Home </a:t>
            </a:r>
            <a:r>
              <a:rPr lang="en-US" dirty="0"/>
              <a:t>C</a:t>
            </a:r>
            <a:r>
              <a:rPr lang="en-US" dirty="0" smtClean="0"/>
              <a:t>haracteristics</a:t>
            </a:r>
            <a:endParaRPr lang="en-US" dirty="0"/>
          </a:p>
        </p:txBody>
      </p:sp>
      <p:sp>
        <p:nvSpPr>
          <p:cNvPr id="2" name="Rectangle 1"/>
          <p:cNvSpPr/>
          <p:nvPr/>
        </p:nvSpPr>
        <p:spPr>
          <a:xfrm>
            <a:off x="8021722" y="545433"/>
            <a:ext cx="914400" cy="165100"/>
          </a:xfrm>
          <a:prstGeom prst="rect">
            <a:avLst/>
          </a:prstGeom>
          <a:noFill/>
          <a:ln w="285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8021722" y="977232"/>
            <a:ext cx="914400" cy="193841"/>
          </a:xfrm>
          <a:prstGeom prst="rect">
            <a:avLst/>
          </a:prstGeom>
          <a:noFill/>
          <a:ln w="285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8086560" y="2807368"/>
            <a:ext cx="914400" cy="228603"/>
          </a:xfrm>
          <a:prstGeom prst="rect">
            <a:avLst/>
          </a:prstGeom>
          <a:noFill/>
          <a:ln w="285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7958222" y="5668211"/>
            <a:ext cx="1117600" cy="406400"/>
          </a:xfrm>
          <a:prstGeom prst="rect">
            <a:avLst/>
          </a:prstGeom>
          <a:noFill/>
          <a:ln w="28575">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627825726"/>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232" y="0"/>
            <a:ext cx="10972800" cy="1143000"/>
          </a:xfrm>
        </p:spPr>
        <p:txBody>
          <a:bodyPr/>
          <a:lstStyle/>
          <a:p>
            <a:r>
              <a:rPr lang="en-US" dirty="0" smtClean="0"/>
              <a:t>Survey Symptom Data</a:t>
            </a:r>
            <a:endParaRPr lang="en-US" dirty="0"/>
          </a:p>
        </p:txBody>
      </p:sp>
      <p:graphicFrame>
        <p:nvGraphicFramePr>
          <p:cNvPr id="3" name="Object 2"/>
          <p:cNvGraphicFramePr>
            <a:graphicFrameLocks noChangeAspect="1"/>
          </p:cNvGraphicFramePr>
          <p:nvPr>
            <p:extLst/>
          </p:nvPr>
        </p:nvGraphicFramePr>
        <p:xfrm>
          <a:off x="0" y="1075171"/>
          <a:ext cx="12192000" cy="5221361"/>
        </p:xfrm>
        <a:graphic>
          <a:graphicData uri="http://schemas.openxmlformats.org/presentationml/2006/ole">
            <mc:AlternateContent xmlns:mc="http://schemas.openxmlformats.org/markup-compatibility/2006">
              <mc:Choice xmlns:v="urn:schemas-microsoft-com:vml" Requires="v">
                <p:oleObj spid="_x0000_s4102" name="Document" r:id="rId4" imgW="5626100" imgH="2616200" progId="Word.Document.12">
                  <p:embed/>
                </p:oleObj>
              </mc:Choice>
              <mc:Fallback>
                <p:oleObj name="Document" r:id="rId4" imgW="5626100" imgH="2616200" progId="Word.Document.12">
                  <p:embed/>
                  <p:pic>
                    <p:nvPicPr>
                      <p:cNvPr id="0" name=""/>
                      <p:cNvPicPr/>
                      <p:nvPr/>
                    </p:nvPicPr>
                    <p:blipFill>
                      <a:blip r:embed="rId5"/>
                      <a:stretch>
                        <a:fillRect/>
                      </a:stretch>
                    </p:blipFill>
                    <p:spPr>
                      <a:xfrm>
                        <a:off x="0" y="1075171"/>
                        <a:ext cx="12192000" cy="5221361"/>
                      </a:xfrm>
                      <a:prstGeom prst="rect">
                        <a:avLst/>
                      </a:prstGeom>
                      <a:solidFill>
                        <a:srgbClr val="FFFFFF"/>
                      </a:solidFill>
                    </p:spPr>
                  </p:pic>
                </p:oleObj>
              </mc:Fallback>
            </mc:AlternateContent>
          </a:graphicData>
        </a:graphic>
      </p:graphicFrame>
    </p:spTree>
    <p:extLst>
      <p:ext uri="{BB962C8B-B14F-4D97-AF65-F5344CB8AC3E}">
        <p14:creationId xmlns:p14="http://schemas.microsoft.com/office/powerpoint/2010/main" val="2085520888"/>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318239"/>
            <a:ext cx="11885084" cy="914400"/>
          </a:xfrm>
        </p:spPr>
        <p:txBody>
          <a:bodyPr>
            <a:normAutofit fontScale="90000"/>
          </a:bodyPr>
          <a:lstStyle/>
          <a:p>
            <a:r>
              <a:rPr lang="en-US" sz="3200" dirty="0"/>
              <a:t>Asthma Triggers in Home Environment</a:t>
            </a:r>
            <a:br>
              <a:rPr lang="en-US" sz="3200" dirty="0"/>
            </a:br>
            <a:r>
              <a:rPr lang="en-US" sz="3200" dirty="0"/>
              <a:t>n=254</a:t>
            </a:r>
          </a:p>
        </p:txBody>
      </p:sp>
      <p:graphicFrame>
        <p:nvGraphicFramePr>
          <p:cNvPr id="4" name="Content Placeholder 3"/>
          <p:cNvGraphicFramePr>
            <a:graphicFrameLocks noGrp="1"/>
          </p:cNvGraphicFramePr>
          <p:nvPr>
            <p:ph idx="1"/>
            <p:extLst/>
          </p:nvPr>
        </p:nvGraphicFramePr>
        <p:xfrm>
          <a:off x="922421" y="1524003"/>
          <a:ext cx="9651113" cy="4157576"/>
        </p:xfrm>
        <a:graphic>
          <a:graphicData uri="http://schemas.openxmlformats.org/drawingml/2006/table">
            <a:tbl>
              <a:tblPr firstRow="1" bandRow="1">
                <a:tableStyleId>{5C22544A-7EE6-4342-B048-85BDC9FD1C3A}</a:tableStyleId>
              </a:tblPr>
              <a:tblGrid>
                <a:gridCol w="3206019"/>
                <a:gridCol w="2519016"/>
                <a:gridCol w="2544459"/>
                <a:gridCol w="1381619"/>
              </a:tblGrid>
              <a:tr h="737824">
                <a:tc>
                  <a:txBody>
                    <a:bodyPr/>
                    <a:lstStyle/>
                    <a:p>
                      <a:endParaRPr lang="en-US" sz="1300" dirty="0"/>
                    </a:p>
                  </a:txBody>
                  <a:tcPr marL="121920" marR="121920"/>
                </a:tc>
                <a:tc>
                  <a:txBody>
                    <a:bodyPr/>
                    <a:lstStyle/>
                    <a:p>
                      <a:r>
                        <a:rPr lang="en-US" sz="1300" dirty="0" smtClean="0">
                          <a:solidFill>
                            <a:srgbClr val="000000"/>
                          </a:solidFill>
                        </a:rPr>
                        <a:t>First Home Visit</a:t>
                      </a:r>
                      <a:endParaRPr lang="en-US" sz="1300" dirty="0">
                        <a:solidFill>
                          <a:srgbClr val="000000"/>
                        </a:solidFill>
                      </a:endParaRPr>
                    </a:p>
                  </a:txBody>
                  <a:tcPr marL="121920" marR="121920"/>
                </a:tc>
                <a:tc>
                  <a:txBody>
                    <a:bodyPr/>
                    <a:lstStyle/>
                    <a:p>
                      <a:r>
                        <a:rPr lang="en-US" sz="1300" dirty="0" smtClean="0">
                          <a:solidFill>
                            <a:srgbClr val="000000"/>
                          </a:solidFill>
                        </a:rPr>
                        <a:t>Last Home</a:t>
                      </a:r>
                      <a:r>
                        <a:rPr lang="en-US" sz="1300" baseline="0" dirty="0" smtClean="0">
                          <a:solidFill>
                            <a:srgbClr val="000000"/>
                          </a:solidFill>
                        </a:rPr>
                        <a:t> Visit</a:t>
                      </a:r>
                      <a:endParaRPr lang="en-US" sz="1300" dirty="0">
                        <a:solidFill>
                          <a:srgbClr val="000000"/>
                        </a:solidFill>
                      </a:endParaRPr>
                    </a:p>
                  </a:txBody>
                  <a:tcPr marL="121920" marR="121920"/>
                </a:tc>
                <a:tc>
                  <a:txBody>
                    <a:bodyPr/>
                    <a:lstStyle/>
                    <a:p>
                      <a:r>
                        <a:rPr lang="en-US" sz="1300" i="1" dirty="0" smtClean="0">
                          <a:solidFill>
                            <a:srgbClr val="000000"/>
                          </a:solidFill>
                        </a:rPr>
                        <a:t>P-value</a:t>
                      </a:r>
                      <a:endParaRPr lang="en-US" sz="1300" i="1" dirty="0">
                        <a:solidFill>
                          <a:srgbClr val="000000"/>
                        </a:solidFill>
                      </a:endParaRPr>
                    </a:p>
                  </a:txBody>
                  <a:tcPr marL="121920" marR="121920"/>
                </a:tc>
              </a:tr>
              <a:tr h="427469">
                <a:tc>
                  <a:txBody>
                    <a:bodyPr/>
                    <a:lstStyle/>
                    <a:p>
                      <a:r>
                        <a:rPr lang="en-US" sz="1300" dirty="0" smtClean="0"/>
                        <a:t>Roaches</a:t>
                      </a:r>
                      <a:endParaRPr lang="en-US" sz="1300" dirty="0"/>
                    </a:p>
                  </a:txBody>
                  <a:tcPr marL="121920" marR="121920"/>
                </a:tc>
                <a:tc>
                  <a:txBody>
                    <a:bodyPr/>
                    <a:lstStyle/>
                    <a:p>
                      <a:pPr algn="ctr"/>
                      <a:r>
                        <a:rPr lang="en-US" sz="1300" dirty="0" smtClean="0"/>
                        <a:t>29.0%</a:t>
                      </a:r>
                      <a:endParaRPr lang="en-US" sz="1300" dirty="0"/>
                    </a:p>
                  </a:txBody>
                  <a:tcPr marL="121920" marR="121920"/>
                </a:tc>
                <a:tc>
                  <a:txBody>
                    <a:bodyPr/>
                    <a:lstStyle/>
                    <a:p>
                      <a:pPr algn="ctr"/>
                      <a:r>
                        <a:rPr lang="en-US" sz="1300" dirty="0" smtClean="0"/>
                        <a:t>15.1%</a:t>
                      </a:r>
                      <a:endParaRPr lang="en-US" sz="1300" dirty="0"/>
                    </a:p>
                  </a:txBody>
                  <a:tcPr marL="121920" marR="121920"/>
                </a:tc>
                <a:tc>
                  <a:txBody>
                    <a:bodyPr/>
                    <a:lstStyle/>
                    <a:p>
                      <a:pPr algn="ctr"/>
                      <a:r>
                        <a:rPr lang="en-US" sz="1600" i="1" dirty="0" smtClean="0"/>
                        <a:t>p&lt;.001</a:t>
                      </a:r>
                      <a:endParaRPr lang="en-US" sz="1600" i="1" dirty="0"/>
                    </a:p>
                  </a:txBody>
                  <a:tcPr marL="121920" marR="121920"/>
                </a:tc>
              </a:tr>
              <a:tr h="427469">
                <a:tc>
                  <a:txBody>
                    <a:bodyPr/>
                    <a:lstStyle/>
                    <a:p>
                      <a:r>
                        <a:rPr lang="en-US" sz="1300" dirty="0" smtClean="0"/>
                        <a:t>Rodents</a:t>
                      </a:r>
                      <a:endParaRPr lang="en-US" sz="1300" dirty="0"/>
                    </a:p>
                  </a:txBody>
                  <a:tcPr marL="121920" marR="121920"/>
                </a:tc>
                <a:tc>
                  <a:txBody>
                    <a:bodyPr/>
                    <a:lstStyle/>
                    <a:p>
                      <a:pPr algn="ctr"/>
                      <a:r>
                        <a:rPr lang="en-US" sz="1300" dirty="0" smtClean="0"/>
                        <a:t>72.5%</a:t>
                      </a:r>
                      <a:endParaRPr lang="en-US" sz="1300" dirty="0"/>
                    </a:p>
                  </a:txBody>
                  <a:tcPr marL="121920" marR="121920"/>
                </a:tc>
                <a:tc>
                  <a:txBody>
                    <a:bodyPr/>
                    <a:lstStyle/>
                    <a:p>
                      <a:pPr algn="ctr"/>
                      <a:r>
                        <a:rPr lang="en-US" sz="1300" dirty="0" smtClean="0"/>
                        <a:t>61.3%</a:t>
                      </a:r>
                      <a:endParaRPr lang="en-US" sz="1300" dirty="0"/>
                    </a:p>
                  </a:txBody>
                  <a:tcPr marL="121920" marR="121920"/>
                </a:tc>
                <a:tc>
                  <a:txBody>
                    <a:bodyPr/>
                    <a:lstStyle/>
                    <a:p>
                      <a:pPr algn="ctr"/>
                      <a:r>
                        <a:rPr lang="en-US" sz="1600" i="1" dirty="0" smtClean="0"/>
                        <a:t>p&lt;.001</a:t>
                      </a:r>
                      <a:endParaRPr lang="en-US" sz="1600" i="1" dirty="0"/>
                    </a:p>
                  </a:txBody>
                  <a:tcPr marL="121920" marR="121920"/>
                </a:tc>
              </a:tr>
              <a:tr h="427469">
                <a:tc>
                  <a:txBody>
                    <a:bodyPr/>
                    <a:lstStyle/>
                    <a:p>
                      <a:r>
                        <a:rPr lang="en-US" sz="1300" dirty="0" smtClean="0"/>
                        <a:t>Smokers</a:t>
                      </a:r>
                      <a:endParaRPr lang="en-US" sz="1300" dirty="0"/>
                    </a:p>
                  </a:txBody>
                  <a:tcPr marL="121920" marR="121920"/>
                </a:tc>
                <a:tc>
                  <a:txBody>
                    <a:bodyPr/>
                    <a:lstStyle/>
                    <a:p>
                      <a:pPr algn="ctr"/>
                      <a:r>
                        <a:rPr lang="en-US" sz="1300" dirty="0" smtClean="0"/>
                        <a:t>40.2%</a:t>
                      </a:r>
                      <a:endParaRPr lang="en-US" sz="1300" dirty="0"/>
                    </a:p>
                  </a:txBody>
                  <a:tcPr marL="121920" marR="121920"/>
                </a:tc>
                <a:tc>
                  <a:txBody>
                    <a:bodyPr/>
                    <a:lstStyle/>
                    <a:p>
                      <a:pPr algn="ctr"/>
                      <a:r>
                        <a:rPr lang="en-US" sz="1300" smtClean="0"/>
                        <a:t>38.5%</a:t>
                      </a:r>
                      <a:endParaRPr lang="en-US" sz="1300" dirty="0"/>
                    </a:p>
                  </a:txBody>
                  <a:tcPr marL="121920" marR="121920"/>
                </a:tc>
                <a:tc>
                  <a:txBody>
                    <a:bodyPr/>
                    <a:lstStyle/>
                    <a:p>
                      <a:pPr algn="ctr"/>
                      <a:r>
                        <a:rPr lang="en-US" sz="1600" i="1" dirty="0" smtClean="0"/>
                        <a:t>NS</a:t>
                      </a:r>
                      <a:endParaRPr lang="en-US" sz="1600" i="1" dirty="0"/>
                    </a:p>
                  </a:txBody>
                  <a:tcPr marL="121920" marR="121920"/>
                </a:tc>
              </a:tr>
              <a:tr h="427469">
                <a:tc>
                  <a:txBody>
                    <a:bodyPr/>
                    <a:lstStyle/>
                    <a:p>
                      <a:r>
                        <a:rPr lang="en-US" sz="1300" dirty="0" smtClean="0"/>
                        <a:t>Pets</a:t>
                      </a:r>
                      <a:endParaRPr lang="en-US" sz="1300" dirty="0"/>
                    </a:p>
                  </a:txBody>
                  <a:tcPr marL="121920" marR="121920"/>
                </a:tc>
                <a:tc>
                  <a:txBody>
                    <a:bodyPr/>
                    <a:lstStyle/>
                    <a:p>
                      <a:pPr algn="ctr"/>
                      <a:r>
                        <a:rPr lang="en-US" sz="1300" dirty="0" smtClean="0"/>
                        <a:t>38.6%</a:t>
                      </a:r>
                      <a:endParaRPr lang="en-US" sz="1300" dirty="0"/>
                    </a:p>
                  </a:txBody>
                  <a:tcPr marL="121920" marR="121920"/>
                </a:tc>
                <a:tc>
                  <a:txBody>
                    <a:bodyPr/>
                    <a:lstStyle/>
                    <a:p>
                      <a:pPr algn="ctr"/>
                      <a:r>
                        <a:rPr lang="en-US" sz="1300" dirty="0" smtClean="0"/>
                        <a:t>34.8%</a:t>
                      </a:r>
                      <a:endParaRPr lang="en-US" sz="1300" dirty="0"/>
                    </a:p>
                  </a:txBody>
                  <a:tcPr marL="121920" marR="121920"/>
                </a:tc>
                <a:tc>
                  <a:txBody>
                    <a:bodyPr/>
                    <a:lstStyle/>
                    <a:p>
                      <a:pPr algn="ctr"/>
                      <a:r>
                        <a:rPr lang="en-US" sz="1600" i="1" dirty="0" smtClean="0"/>
                        <a:t>p&lt;.006</a:t>
                      </a:r>
                      <a:endParaRPr lang="en-US" sz="1600" i="1" dirty="0"/>
                    </a:p>
                  </a:txBody>
                  <a:tcPr marL="121920" marR="121920"/>
                </a:tc>
              </a:tr>
              <a:tr h="427469">
                <a:tc>
                  <a:txBody>
                    <a:bodyPr/>
                    <a:lstStyle/>
                    <a:p>
                      <a:r>
                        <a:rPr lang="en-US" sz="1300" dirty="0" smtClean="0"/>
                        <a:t>Wall-to-wall</a:t>
                      </a:r>
                      <a:r>
                        <a:rPr lang="en-US" sz="1300" baseline="0" dirty="0" smtClean="0"/>
                        <a:t> carpet</a:t>
                      </a:r>
                      <a:endParaRPr lang="en-US" sz="1300" dirty="0"/>
                    </a:p>
                  </a:txBody>
                  <a:tcPr marL="121920" marR="121920"/>
                </a:tc>
                <a:tc>
                  <a:txBody>
                    <a:bodyPr/>
                    <a:lstStyle/>
                    <a:p>
                      <a:pPr algn="ctr"/>
                      <a:r>
                        <a:rPr lang="en-US" sz="1300" dirty="0" smtClean="0"/>
                        <a:t>41.3%</a:t>
                      </a:r>
                      <a:endParaRPr lang="en-US" sz="1300" dirty="0"/>
                    </a:p>
                  </a:txBody>
                  <a:tcPr marL="121920" marR="121920"/>
                </a:tc>
                <a:tc>
                  <a:txBody>
                    <a:bodyPr/>
                    <a:lstStyle/>
                    <a:p>
                      <a:pPr algn="ctr"/>
                      <a:r>
                        <a:rPr lang="en-US" sz="1300" dirty="0" smtClean="0"/>
                        <a:t>38.9%</a:t>
                      </a:r>
                      <a:endParaRPr lang="en-US" sz="1300" dirty="0"/>
                    </a:p>
                  </a:txBody>
                  <a:tcPr marL="121920" marR="121920"/>
                </a:tc>
                <a:tc>
                  <a:txBody>
                    <a:bodyPr/>
                    <a:lstStyle/>
                    <a:p>
                      <a:pPr algn="ctr"/>
                      <a:r>
                        <a:rPr lang="en-US" sz="1600" i="1" dirty="0" smtClean="0"/>
                        <a:t>p&lt;.057</a:t>
                      </a:r>
                      <a:endParaRPr lang="en-US" sz="1600" i="1" dirty="0"/>
                    </a:p>
                  </a:txBody>
                  <a:tcPr marL="121920" marR="121920"/>
                </a:tc>
              </a:tr>
              <a:tr h="427469">
                <a:tc>
                  <a:txBody>
                    <a:bodyPr/>
                    <a:lstStyle/>
                    <a:p>
                      <a:r>
                        <a:rPr lang="en-US" sz="1300" dirty="0" smtClean="0"/>
                        <a:t>Wet basement</a:t>
                      </a:r>
                      <a:endParaRPr lang="en-US" sz="1300" dirty="0"/>
                    </a:p>
                  </a:txBody>
                  <a:tcPr marL="121920" marR="121920"/>
                </a:tc>
                <a:tc>
                  <a:txBody>
                    <a:bodyPr/>
                    <a:lstStyle/>
                    <a:p>
                      <a:pPr algn="ctr"/>
                      <a:r>
                        <a:rPr lang="en-US" sz="1300" dirty="0" smtClean="0"/>
                        <a:t>13.5%</a:t>
                      </a:r>
                      <a:endParaRPr lang="en-US" sz="1300" dirty="0"/>
                    </a:p>
                  </a:txBody>
                  <a:tcPr marL="121920" marR="121920"/>
                </a:tc>
                <a:tc>
                  <a:txBody>
                    <a:bodyPr/>
                    <a:lstStyle/>
                    <a:p>
                      <a:pPr algn="ctr"/>
                      <a:r>
                        <a:rPr lang="en-US" sz="1300" dirty="0" smtClean="0"/>
                        <a:t>  2.0%</a:t>
                      </a:r>
                      <a:endParaRPr lang="en-US" sz="1300" dirty="0"/>
                    </a:p>
                  </a:txBody>
                  <a:tcPr marL="121920" marR="121920"/>
                </a:tc>
                <a:tc>
                  <a:txBody>
                    <a:bodyPr/>
                    <a:lstStyle/>
                    <a:p>
                      <a:pPr algn="ctr"/>
                      <a:r>
                        <a:rPr lang="en-US" sz="1600" i="1" dirty="0" smtClean="0"/>
                        <a:t>p&lt;.001</a:t>
                      </a:r>
                      <a:endParaRPr lang="en-US" sz="1600" i="1" dirty="0"/>
                    </a:p>
                  </a:txBody>
                  <a:tcPr marL="121920" marR="121920"/>
                </a:tc>
              </a:tr>
              <a:tr h="427469">
                <a:tc>
                  <a:txBody>
                    <a:bodyPr/>
                    <a:lstStyle/>
                    <a:p>
                      <a:r>
                        <a:rPr lang="en-US" sz="1300" dirty="0" smtClean="0"/>
                        <a:t>Upholstered</a:t>
                      </a:r>
                      <a:r>
                        <a:rPr lang="en-US" sz="1300" baseline="0" dirty="0" smtClean="0"/>
                        <a:t> furniture</a:t>
                      </a:r>
                      <a:endParaRPr lang="en-US" sz="1300" dirty="0"/>
                    </a:p>
                  </a:txBody>
                  <a:tcPr marL="121920" marR="121920"/>
                </a:tc>
                <a:tc>
                  <a:txBody>
                    <a:bodyPr/>
                    <a:lstStyle/>
                    <a:p>
                      <a:pPr algn="ctr"/>
                      <a:r>
                        <a:rPr lang="en-US" sz="1300" dirty="0" smtClean="0"/>
                        <a:t>85.9%</a:t>
                      </a:r>
                      <a:endParaRPr lang="en-US" sz="1300" dirty="0"/>
                    </a:p>
                  </a:txBody>
                  <a:tcPr marL="121920" marR="121920"/>
                </a:tc>
                <a:tc>
                  <a:txBody>
                    <a:bodyPr/>
                    <a:lstStyle/>
                    <a:p>
                      <a:pPr algn="ctr"/>
                      <a:r>
                        <a:rPr lang="en-US" sz="1300" dirty="0" smtClean="0"/>
                        <a:t>85.7%</a:t>
                      </a:r>
                      <a:endParaRPr lang="en-US" sz="1300" dirty="0"/>
                    </a:p>
                  </a:txBody>
                  <a:tcPr marL="121920" marR="121920"/>
                </a:tc>
                <a:tc>
                  <a:txBody>
                    <a:bodyPr/>
                    <a:lstStyle/>
                    <a:p>
                      <a:pPr algn="ctr"/>
                      <a:r>
                        <a:rPr lang="en-US" sz="1600" i="1" dirty="0" smtClean="0"/>
                        <a:t>NS</a:t>
                      </a:r>
                      <a:endParaRPr lang="en-US" sz="1600" i="1" dirty="0"/>
                    </a:p>
                  </a:txBody>
                  <a:tcPr marL="121920" marR="121920"/>
                </a:tc>
              </a:tr>
              <a:tr h="427469">
                <a:tc>
                  <a:txBody>
                    <a:bodyPr/>
                    <a:lstStyle/>
                    <a:p>
                      <a:r>
                        <a:rPr lang="en-US" sz="1300" dirty="0" smtClean="0"/>
                        <a:t>Stuffed animals</a:t>
                      </a:r>
                      <a:endParaRPr lang="en-US" sz="1300" dirty="0"/>
                    </a:p>
                  </a:txBody>
                  <a:tcPr marL="121920" marR="121920"/>
                </a:tc>
                <a:tc>
                  <a:txBody>
                    <a:bodyPr/>
                    <a:lstStyle/>
                    <a:p>
                      <a:pPr algn="ctr"/>
                      <a:r>
                        <a:rPr lang="en-US" sz="1300" dirty="0" smtClean="0"/>
                        <a:t>64.6%</a:t>
                      </a:r>
                      <a:endParaRPr lang="en-US" sz="1300" dirty="0"/>
                    </a:p>
                  </a:txBody>
                  <a:tcPr marL="121920" marR="121920"/>
                </a:tc>
                <a:tc>
                  <a:txBody>
                    <a:bodyPr/>
                    <a:lstStyle/>
                    <a:p>
                      <a:pPr algn="ctr"/>
                      <a:r>
                        <a:rPr lang="en-US" sz="1300" dirty="0" smtClean="0"/>
                        <a:t>33.5%</a:t>
                      </a:r>
                      <a:endParaRPr lang="en-US" sz="1300" dirty="0"/>
                    </a:p>
                  </a:txBody>
                  <a:tcPr marL="121920" marR="121920"/>
                </a:tc>
                <a:tc>
                  <a:txBody>
                    <a:bodyPr/>
                    <a:lstStyle/>
                    <a:p>
                      <a:pPr algn="ctr"/>
                      <a:r>
                        <a:rPr lang="en-US" sz="1600" i="1" dirty="0" smtClean="0"/>
                        <a:t>p&lt;.001</a:t>
                      </a:r>
                      <a:endParaRPr lang="en-US" sz="1600" i="1" dirty="0"/>
                    </a:p>
                  </a:txBody>
                  <a:tcPr marL="121920" marR="121920"/>
                </a:tc>
              </a:tr>
            </a:tbl>
          </a:graphicData>
        </a:graphic>
      </p:graphicFrame>
    </p:spTree>
    <p:extLst>
      <p:ext uri="{BB962C8B-B14F-4D97-AF65-F5344CB8AC3E}">
        <p14:creationId xmlns:p14="http://schemas.microsoft.com/office/powerpoint/2010/main" val="337709079"/>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Healthcare Utilization-self-reported</a:t>
            </a:r>
            <a:endParaRPr lang="en-US" dirty="0"/>
          </a:p>
        </p:txBody>
      </p:sp>
      <p:graphicFrame>
        <p:nvGraphicFramePr>
          <p:cNvPr id="3" name="Object 2"/>
          <p:cNvGraphicFramePr>
            <a:graphicFrameLocks noChangeAspect="1"/>
          </p:cNvGraphicFramePr>
          <p:nvPr>
            <p:extLst/>
          </p:nvPr>
        </p:nvGraphicFramePr>
        <p:xfrm>
          <a:off x="1" y="1590847"/>
          <a:ext cx="12192000" cy="4652211"/>
        </p:xfrm>
        <a:graphic>
          <a:graphicData uri="http://schemas.openxmlformats.org/presentationml/2006/ole">
            <mc:AlternateContent xmlns:mc="http://schemas.openxmlformats.org/markup-compatibility/2006">
              <mc:Choice xmlns:v="urn:schemas-microsoft-com:vml" Requires="v">
                <p:oleObj spid="_x0000_s5126" name="Document" r:id="rId4" imgW="5626100" imgH="1917700" progId="Word.Document.12">
                  <p:embed/>
                </p:oleObj>
              </mc:Choice>
              <mc:Fallback>
                <p:oleObj name="Document" r:id="rId4" imgW="5626100" imgH="1917700" progId="Word.Document.12">
                  <p:embed/>
                  <p:pic>
                    <p:nvPicPr>
                      <p:cNvPr id="0" name=""/>
                      <p:cNvPicPr/>
                      <p:nvPr/>
                    </p:nvPicPr>
                    <p:blipFill>
                      <a:blip r:embed="rId5"/>
                      <a:stretch>
                        <a:fillRect/>
                      </a:stretch>
                    </p:blipFill>
                    <p:spPr>
                      <a:xfrm>
                        <a:off x="1" y="1590847"/>
                        <a:ext cx="12192000" cy="4652211"/>
                      </a:xfrm>
                      <a:prstGeom prst="rect">
                        <a:avLst/>
                      </a:prstGeom>
                      <a:solidFill>
                        <a:schemeClr val="tx1"/>
                      </a:solidFill>
                    </p:spPr>
                  </p:pic>
                </p:oleObj>
              </mc:Fallback>
            </mc:AlternateContent>
          </a:graphicData>
        </a:graphic>
      </p:graphicFrame>
    </p:spTree>
    <p:extLst>
      <p:ext uri="{BB962C8B-B14F-4D97-AF65-F5344CB8AC3E}">
        <p14:creationId xmlns:p14="http://schemas.microsoft.com/office/powerpoint/2010/main" val="273541615"/>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Cost Analysis for Survey Results</a:t>
            </a:r>
            <a:endParaRPr lang="en-US" dirty="0"/>
          </a:p>
        </p:txBody>
      </p:sp>
    </p:spTree>
    <p:extLst>
      <p:ext uri="{BB962C8B-B14F-4D97-AF65-F5344CB8AC3E}">
        <p14:creationId xmlns:p14="http://schemas.microsoft.com/office/powerpoint/2010/main" val="2867164434"/>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Data: Survey Records</a:t>
            </a:r>
            <a:endParaRPr lang="en-US" b="1" dirty="0"/>
          </a:p>
        </p:txBody>
      </p:sp>
      <p:sp>
        <p:nvSpPr>
          <p:cNvPr id="3" name="Content Placeholder 2"/>
          <p:cNvSpPr>
            <a:spLocks noGrp="1"/>
          </p:cNvSpPr>
          <p:nvPr>
            <p:ph sz="quarter" idx="1"/>
          </p:nvPr>
        </p:nvSpPr>
        <p:spPr/>
        <p:txBody>
          <a:bodyPr/>
          <a:lstStyle/>
          <a:p>
            <a:r>
              <a:rPr lang="en-US" b="1" dirty="0"/>
              <a:t>Data collected:  </a:t>
            </a:r>
            <a:endParaRPr lang="en-US" dirty="0"/>
          </a:p>
          <a:p>
            <a:pPr lvl="1"/>
            <a:r>
              <a:rPr lang="en-US" b="1" dirty="0"/>
              <a:t>Child’s medications (survey only)</a:t>
            </a:r>
            <a:endParaRPr lang="en-US" dirty="0"/>
          </a:p>
          <a:p>
            <a:pPr lvl="1"/>
            <a:r>
              <a:rPr lang="en-US" b="1" dirty="0"/>
              <a:t>During the past twelve (12) months:</a:t>
            </a:r>
          </a:p>
          <a:p>
            <a:pPr lvl="2"/>
            <a:r>
              <a:rPr lang="en-US" sz="2800" b="1" dirty="0"/>
              <a:t>Unscheduled visits to doctor’s office</a:t>
            </a:r>
            <a:endParaRPr lang="en-US" sz="2800" dirty="0"/>
          </a:p>
          <a:p>
            <a:pPr lvl="2"/>
            <a:r>
              <a:rPr lang="en-US" sz="2800" b="1" dirty="0"/>
              <a:t>ED visits for asthma </a:t>
            </a:r>
            <a:endParaRPr lang="en-US" sz="2800" dirty="0"/>
          </a:p>
          <a:p>
            <a:pPr lvl="2"/>
            <a:r>
              <a:rPr lang="en-US" sz="2800" b="1" dirty="0"/>
              <a:t>Hospitalizations for asthma</a:t>
            </a:r>
            <a:endParaRPr lang="en-US" sz="2800" dirty="0"/>
          </a:p>
        </p:txBody>
      </p:sp>
    </p:spTree>
    <p:extLst>
      <p:ext uri="{BB962C8B-B14F-4D97-AF65-F5344CB8AC3E}">
        <p14:creationId xmlns:p14="http://schemas.microsoft.com/office/powerpoint/2010/main" val="3465069963"/>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Medications</a:t>
            </a:r>
          </a:p>
        </p:txBody>
      </p:sp>
      <p:graphicFrame>
        <p:nvGraphicFramePr>
          <p:cNvPr id="4" name="Table 3"/>
          <p:cNvGraphicFramePr>
            <a:graphicFrameLocks noGrp="1"/>
          </p:cNvGraphicFramePr>
          <p:nvPr>
            <p:extLst>
              <p:ext uri="{D42A27DB-BD31-4B8C-83A1-F6EECF244321}">
                <p14:modId xmlns:p14="http://schemas.microsoft.com/office/powerpoint/2010/main" val="1514465706"/>
              </p:ext>
            </p:extLst>
          </p:nvPr>
        </p:nvGraphicFramePr>
        <p:xfrm>
          <a:off x="370083" y="1215189"/>
          <a:ext cx="11379200" cy="4626864"/>
        </p:xfrm>
        <a:graphic>
          <a:graphicData uri="http://schemas.openxmlformats.org/drawingml/2006/table">
            <a:tbl>
              <a:tblPr firstRow="1" firstCol="1" bandRow="1">
                <a:tableStyleId>{5C22544A-7EE6-4342-B048-85BDC9FD1C3A}</a:tableStyleId>
              </a:tblPr>
              <a:tblGrid>
                <a:gridCol w="4474633"/>
                <a:gridCol w="2235200"/>
                <a:gridCol w="2654300"/>
                <a:gridCol w="2015067"/>
              </a:tblGrid>
              <a:tr h="420624">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Medications</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Baseline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Follow-up</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Change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least 1 medication</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253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253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0</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2 medications</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253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253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0</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3 medications</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141</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167</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26</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4 medications</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65</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68</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5 medications</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16</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9</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-7</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6 medications</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1</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Total Medications</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730</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753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23</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420624">
                <a:tc>
                  <a:txBody>
                    <a:bodyPr/>
                    <a:lstStyle/>
                    <a:p>
                      <a:pPr marL="0" marR="0">
                        <a:lnSpc>
                          <a:spcPct val="115000"/>
                        </a:lnSpc>
                        <a:spcBef>
                          <a:spcPts val="0"/>
                        </a:spcBef>
                        <a:spcAft>
                          <a:spcPts val="0"/>
                        </a:spcAft>
                      </a:pPr>
                      <a:r>
                        <a:rPr lang="en-US" sz="2400" dirty="0">
                          <a:solidFill>
                            <a:srgbClr val="FF0000"/>
                          </a:solidFill>
                          <a:effectLst/>
                          <a:latin typeface="Arial" panose="020B0604020202020204" pitchFamily="34" charset="0"/>
                          <a:cs typeface="Arial" panose="020B0604020202020204" pitchFamily="34" charset="0"/>
                        </a:rPr>
                        <a:t>Number </a:t>
                      </a:r>
                      <a:r>
                        <a:rPr lang="en-US" sz="2400" dirty="0" smtClean="0">
                          <a:solidFill>
                            <a:srgbClr val="FF0000"/>
                          </a:solidFill>
                          <a:effectLst/>
                          <a:latin typeface="Arial" panose="020B0604020202020204" pitchFamily="34" charset="0"/>
                          <a:cs typeface="Arial" panose="020B0604020202020204" pitchFamily="34" charset="0"/>
                        </a:rPr>
                        <a:t>(mean</a:t>
                      </a:r>
                      <a:r>
                        <a:rPr lang="en-US" sz="2400" dirty="0">
                          <a:solidFill>
                            <a:srgbClr val="FF0000"/>
                          </a:solidFill>
                          <a:effectLst/>
                          <a:latin typeface="Arial" panose="020B0604020202020204" pitchFamily="34" charset="0"/>
                          <a:cs typeface="Arial" panose="020B0604020202020204" pitchFamily="34" charset="0"/>
                        </a:rPr>
                        <a:t>)</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FF0000"/>
                          </a:solidFill>
                          <a:effectLst/>
                          <a:latin typeface="Arial" panose="020B0604020202020204" pitchFamily="34" charset="0"/>
                          <a:cs typeface="Arial" panose="020B0604020202020204" pitchFamily="34" charset="0"/>
                        </a:rPr>
                        <a:t>2.89</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FF0000"/>
                          </a:solidFill>
                          <a:effectLst/>
                          <a:latin typeface="Arial" panose="020B0604020202020204" pitchFamily="34" charset="0"/>
                          <a:cs typeface="Arial" panose="020B0604020202020204" pitchFamily="34" charset="0"/>
                        </a:rPr>
                        <a:t>2.98</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FF0000"/>
                          </a:solidFill>
                          <a:effectLst/>
                          <a:latin typeface="Arial" panose="020B0604020202020204" pitchFamily="34" charset="0"/>
                          <a:cs typeface="Arial" panose="020B0604020202020204" pitchFamily="34" charset="0"/>
                        </a:rPr>
                        <a:t>0.09</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841248">
                <a:tc>
                  <a:txBody>
                    <a:bodyPr/>
                    <a:lstStyle/>
                    <a:p>
                      <a:pPr marL="0" marR="0">
                        <a:lnSpc>
                          <a:spcPct val="115000"/>
                        </a:lnSpc>
                        <a:spcBef>
                          <a:spcPts val="0"/>
                        </a:spcBef>
                        <a:spcAft>
                          <a:spcPts val="0"/>
                        </a:spcAft>
                      </a:pPr>
                      <a:r>
                        <a:rPr lang="en-US" sz="2400" dirty="0" smtClean="0">
                          <a:solidFill>
                            <a:srgbClr val="FF0000"/>
                          </a:solidFill>
                          <a:effectLst/>
                          <a:latin typeface="Arial" panose="020B0604020202020204" pitchFamily="34" charset="0"/>
                          <a:cs typeface="Arial" panose="020B0604020202020204" pitchFamily="34" charset="0"/>
                        </a:rPr>
                        <a:t>Days medications skipped </a:t>
                      </a:r>
                      <a:r>
                        <a:rPr lang="en-US" sz="2400" dirty="0">
                          <a:solidFill>
                            <a:srgbClr val="FF0000"/>
                          </a:solidFill>
                          <a:effectLst/>
                          <a:latin typeface="Arial" panose="020B0604020202020204" pitchFamily="34" charset="0"/>
                          <a:cs typeface="Arial" panose="020B0604020202020204" pitchFamily="34" charset="0"/>
                        </a:rPr>
                        <a:t>(mean)</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FF0000"/>
                          </a:solidFill>
                          <a:effectLst/>
                          <a:latin typeface="Arial" panose="020B0604020202020204" pitchFamily="34" charset="0"/>
                          <a:cs typeface="Arial" panose="020B0604020202020204" pitchFamily="34" charset="0"/>
                        </a:rPr>
                        <a:t>  </a:t>
                      </a:r>
                      <a:r>
                        <a:rPr lang="en-US" sz="2400" dirty="0" smtClean="0">
                          <a:solidFill>
                            <a:srgbClr val="FF0000"/>
                          </a:solidFill>
                          <a:effectLst/>
                          <a:latin typeface="Arial" panose="020B0604020202020204" pitchFamily="34" charset="0"/>
                          <a:cs typeface="Arial" panose="020B0604020202020204" pitchFamily="34" charset="0"/>
                        </a:rPr>
                        <a:t>1.49 </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smtClean="0">
                          <a:solidFill>
                            <a:srgbClr val="FF0000"/>
                          </a:solidFill>
                          <a:effectLst/>
                          <a:latin typeface="Arial" panose="020B0604020202020204" pitchFamily="34" charset="0"/>
                          <a:cs typeface="Arial" panose="020B0604020202020204" pitchFamily="34" charset="0"/>
                        </a:rPr>
                        <a:t>1.20 </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smtClean="0">
                          <a:solidFill>
                            <a:srgbClr val="FF0000"/>
                          </a:solidFill>
                          <a:effectLst/>
                          <a:latin typeface="Arial" panose="020B0604020202020204" pitchFamily="34" charset="0"/>
                          <a:cs typeface="Arial" panose="020B0604020202020204" pitchFamily="34" charset="0"/>
                        </a:rPr>
                        <a:t>-0.29</a:t>
                      </a:r>
                      <a:endParaRPr lang="en-US" sz="2400" dirty="0">
                        <a:solidFill>
                          <a:srgbClr val="FF000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bl>
          </a:graphicData>
        </a:graphic>
      </p:graphicFrame>
    </p:spTree>
    <p:extLst>
      <p:ext uri="{BB962C8B-B14F-4D97-AF65-F5344CB8AC3E}">
        <p14:creationId xmlns:p14="http://schemas.microsoft.com/office/powerpoint/2010/main" val="2452547467"/>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Medications</a:t>
            </a:r>
          </a:p>
        </p:txBody>
      </p:sp>
      <p:graphicFrame>
        <p:nvGraphicFramePr>
          <p:cNvPr id="3" name="Table 2"/>
          <p:cNvGraphicFramePr>
            <a:graphicFrameLocks noGrp="1"/>
          </p:cNvGraphicFramePr>
          <p:nvPr>
            <p:extLst/>
          </p:nvPr>
        </p:nvGraphicFramePr>
        <p:xfrm>
          <a:off x="304802" y="1676402"/>
          <a:ext cx="11582403" cy="3810009"/>
        </p:xfrm>
        <a:graphic>
          <a:graphicData uri="http://schemas.openxmlformats.org/drawingml/2006/table">
            <a:tbl>
              <a:tblPr firstRow="1" firstCol="1" bandRow="1">
                <a:tableStyleId>{5C22544A-7EE6-4342-B048-85BDC9FD1C3A}</a:tableStyleId>
              </a:tblPr>
              <a:tblGrid>
                <a:gridCol w="3657600"/>
                <a:gridCol w="2946400"/>
                <a:gridCol w="2927352"/>
                <a:gridCol w="2051051"/>
              </a:tblGrid>
              <a:tr h="544287">
                <a:tc>
                  <a:txBody>
                    <a:bodyPr/>
                    <a:lstStyle/>
                    <a:p>
                      <a:pPr marL="0" marR="0">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Medications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Baseline</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Follow-up</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Change</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ALBUTEROL</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236</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242</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6</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FLOVENT</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221</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222</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1</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SINGULAIR</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109</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137</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28</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ADVAIR</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78</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94</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16</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ZYRTEC</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25</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31</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6</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44287">
                <a:tc>
                  <a:txBody>
                    <a:bodyPr/>
                    <a:lstStyle/>
                    <a:p>
                      <a:pPr marL="0" marR="0">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ALL OTHER</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61</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27</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-34</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bl>
          </a:graphicData>
        </a:graphic>
      </p:graphicFrame>
    </p:spTree>
    <p:extLst>
      <p:ext uri="{BB962C8B-B14F-4D97-AF65-F5344CB8AC3E}">
        <p14:creationId xmlns:p14="http://schemas.microsoft.com/office/powerpoint/2010/main" val="3514926677"/>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Medication Costs</a:t>
            </a:r>
          </a:p>
        </p:txBody>
      </p:sp>
      <p:graphicFrame>
        <p:nvGraphicFramePr>
          <p:cNvPr id="3" name="Table 2"/>
          <p:cNvGraphicFramePr>
            <a:graphicFrameLocks noGrp="1"/>
          </p:cNvGraphicFramePr>
          <p:nvPr>
            <p:extLst/>
          </p:nvPr>
        </p:nvGraphicFramePr>
        <p:xfrm>
          <a:off x="444416" y="1600200"/>
          <a:ext cx="11379200" cy="2133601"/>
        </p:xfrm>
        <a:graphic>
          <a:graphicData uri="http://schemas.openxmlformats.org/drawingml/2006/table">
            <a:tbl>
              <a:tblPr firstRow="1" firstCol="1" bandRow="1">
                <a:tableStyleId>{5C22544A-7EE6-4342-B048-85BDC9FD1C3A}</a:tableStyleId>
              </a:tblPr>
              <a:tblGrid>
                <a:gridCol w="4068233"/>
                <a:gridCol w="2641600"/>
                <a:gridCol w="2654300"/>
                <a:gridCol w="2015067"/>
              </a:tblGrid>
              <a:tr h="740639">
                <a:tc>
                  <a:txBody>
                    <a:bodyPr/>
                    <a:lstStyle/>
                    <a:p>
                      <a:pPr marL="0" marR="0">
                        <a:lnSpc>
                          <a:spcPct val="115000"/>
                        </a:lnSpc>
                        <a:spcBef>
                          <a:spcPts val="0"/>
                        </a:spcBef>
                        <a:spcAft>
                          <a:spcPts val="0"/>
                        </a:spcAft>
                      </a:pP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Baseline</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Follow-up</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800">
                          <a:solidFill>
                            <a:srgbClr val="002060"/>
                          </a:solidFill>
                          <a:effectLst/>
                          <a:latin typeface="Arial" panose="020B0604020202020204" pitchFamily="34" charset="0"/>
                          <a:cs typeface="Arial" panose="020B0604020202020204" pitchFamily="34" charset="0"/>
                        </a:rPr>
                        <a:t>Change</a:t>
                      </a:r>
                      <a:endParaRPr lang="en-US" sz="28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740639">
                <a:tc>
                  <a:txBody>
                    <a:bodyPr/>
                    <a:lstStyle/>
                    <a:p>
                      <a:pPr marL="0" marR="0">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Total </a:t>
                      </a:r>
                      <a:r>
                        <a:rPr lang="en-US" sz="2800" dirty="0" smtClean="0">
                          <a:solidFill>
                            <a:srgbClr val="002060"/>
                          </a:solidFill>
                          <a:effectLst/>
                          <a:latin typeface="Arial" panose="020B0604020202020204" pitchFamily="34" charset="0"/>
                          <a:cs typeface="Arial" panose="020B0604020202020204" pitchFamily="34" charset="0"/>
                        </a:rPr>
                        <a:t>Costs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$43,800 </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$45,180 </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$1,380 </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652323">
                <a:tc>
                  <a:txBody>
                    <a:bodyPr/>
                    <a:lstStyle/>
                    <a:p>
                      <a:pPr marL="0" marR="0">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Cost </a:t>
                      </a:r>
                      <a:r>
                        <a:rPr lang="en-US" sz="2800" dirty="0" smtClean="0">
                          <a:solidFill>
                            <a:srgbClr val="002060"/>
                          </a:solidFill>
                          <a:effectLst/>
                          <a:latin typeface="Arial" panose="020B0604020202020204" pitchFamily="34" charset="0"/>
                          <a:cs typeface="Arial" panose="020B0604020202020204" pitchFamily="34" charset="0"/>
                        </a:rPr>
                        <a:t>per Patient</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173</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179</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$5.46 </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3605859047"/>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Physician Visits</a:t>
            </a:r>
          </a:p>
        </p:txBody>
      </p:sp>
      <p:graphicFrame>
        <p:nvGraphicFramePr>
          <p:cNvPr id="3" name="Table 2"/>
          <p:cNvGraphicFramePr>
            <a:graphicFrameLocks noGrp="1"/>
          </p:cNvGraphicFramePr>
          <p:nvPr>
            <p:extLst/>
          </p:nvPr>
        </p:nvGraphicFramePr>
        <p:xfrm>
          <a:off x="402167" y="1600200"/>
          <a:ext cx="11379200" cy="2523744"/>
        </p:xfrm>
        <a:graphic>
          <a:graphicData uri="http://schemas.openxmlformats.org/drawingml/2006/table">
            <a:tbl>
              <a:tblPr firstRow="1" firstCol="1" bandRow="1">
                <a:tableStyleId>{5C22544A-7EE6-4342-B048-85BDC9FD1C3A}</a:tableStyleId>
              </a:tblPr>
              <a:tblGrid>
                <a:gridCol w="4982633"/>
                <a:gridCol w="2133600"/>
                <a:gridCol w="2247900"/>
                <a:gridCol w="2015067"/>
              </a:tblGrid>
              <a:tr h="420624">
                <a:tc>
                  <a:txBody>
                    <a:bodyPr/>
                    <a:lstStyle/>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Baseline</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Follow-up</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Change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1261872">
                <a:tc>
                  <a:txBody>
                    <a:bodyPr/>
                    <a:lstStyle/>
                    <a:p>
                      <a:pPr marL="0" marR="0">
                        <a:lnSpc>
                          <a:spcPct val="115000"/>
                        </a:lnSpc>
                        <a:spcBef>
                          <a:spcPts val="0"/>
                        </a:spcBef>
                        <a:spcAft>
                          <a:spcPts val="0"/>
                        </a:spcAft>
                      </a:pPr>
                      <a:r>
                        <a:rPr lang="en-US" sz="2400" dirty="0" smtClean="0">
                          <a:solidFill>
                            <a:srgbClr val="D20000"/>
                          </a:solidFill>
                          <a:effectLst/>
                          <a:latin typeface="Arial" panose="020B0604020202020204" pitchFamily="34" charset="0"/>
                          <a:cs typeface="Arial" panose="020B0604020202020204" pitchFamily="34" charset="0"/>
                        </a:rPr>
                        <a:t>Survey:</a:t>
                      </a:r>
                      <a:r>
                        <a:rPr lang="en-US" sz="2400" dirty="0" smtClean="0">
                          <a:solidFill>
                            <a:srgbClr val="002060"/>
                          </a:solidFill>
                          <a:effectLst/>
                          <a:latin typeface="Arial" panose="020B0604020202020204" pitchFamily="34" charset="0"/>
                          <a:cs typeface="Arial" panose="020B0604020202020204" pitchFamily="34" charset="0"/>
                        </a:rPr>
                        <a:t> Unscheduled </a:t>
                      </a:r>
                      <a:r>
                        <a:rPr lang="en-US" sz="2400" dirty="0">
                          <a:solidFill>
                            <a:srgbClr val="002060"/>
                          </a:solidFill>
                          <a:effectLst/>
                          <a:latin typeface="Arial" panose="020B0604020202020204" pitchFamily="34" charset="0"/>
                          <a:cs typeface="Arial" panose="020B0604020202020204" pitchFamily="34" charset="0"/>
                        </a:rPr>
                        <a:t>visits to </a:t>
                      </a:r>
                      <a:r>
                        <a:rPr lang="en-US" sz="2400" dirty="0" smtClean="0">
                          <a:solidFill>
                            <a:srgbClr val="002060"/>
                          </a:solidFill>
                          <a:effectLst/>
                          <a:latin typeface="Arial" panose="020B0604020202020204" pitchFamily="34" charset="0"/>
                          <a:cs typeface="Arial" panose="020B0604020202020204" pitchFamily="34" charset="0"/>
                        </a:rPr>
                        <a:t>doctor</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1.55</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0.85</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0.70</a:t>
                      </a:r>
                    </a:p>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ea typeface="MS Mincho" panose="02020609040205080304" pitchFamily="49" charset="-128"/>
                          <a:cs typeface="Arial" panose="020B0604020202020204" pitchFamily="34" charset="0"/>
                        </a:rPr>
                        <a:t>45%</a:t>
                      </a:r>
                    </a:p>
                    <a:p>
                      <a:pPr marL="0" marR="0" algn="r">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841248">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Cost of unscheduled </a:t>
                      </a:r>
                      <a:r>
                        <a:rPr lang="en-US" sz="2400" dirty="0" smtClean="0">
                          <a:solidFill>
                            <a:srgbClr val="002060"/>
                          </a:solidFill>
                          <a:effectLst/>
                          <a:latin typeface="Arial" panose="020B0604020202020204" pitchFamily="34" charset="0"/>
                          <a:cs typeface="Arial" panose="020B0604020202020204" pitchFamily="34" charset="0"/>
                        </a:rPr>
                        <a:t>visits, per patient</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163</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$90</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73</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15337126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391887"/>
            <a:ext cx="10347960" cy="1463040"/>
          </a:xfrm>
        </p:spPr>
        <p:txBody>
          <a:bodyPr>
            <a:normAutofit fontScale="90000"/>
          </a:bodyPr>
          <a:lstStyle/>
          <a:p>
            <a:r>
              <a:rPr lang="en-US" sz="6500" b="1" dirty="0">
                <a:latin typeface="+mn-lt"/>
              </a:rPr>
              <a:t>Federal Commitment to Reducing Asthma Disparities</a:t>
            </a:r>
          </a:p>
        </p:txBody>
      </p:sp>
      <p:sp>
        <p:nvSpPr>
          <p:cNvPr id="7" name="Title 1"/>
          <p:cNvSpPr txBox="1">
            <a:spLocks/>
          </p:cNvSpPr>
          <p:nvPr/>
        </p:nvSpPr>
        <p:spPr>
          <a:xfrm>
            <a:off x="0" y="152401"/>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Ruth </a:t>
            </a:r>
            <a:r>
              <a:rPr lang="en-US" sz="4000" dirty="0" err="1">
                <a:latin typeface="+mn-lt"/>
              </a:rPr>
              <a:t>Etzel</a:t>
            </a:r>
            <a:r>
              <a:rPr lang="en-US" sz="4000" dirty="0">
                <a:latin typeface="+mn-lt"/>
              </a:rPr>
              <a:t>, M.D., Ph.D., Director</a:t>
            </a:r>
          </a:p>
          <a:p>
            <a:r>
              <a:rPr lang="en-US" sz="4000" dirty="0">
                <a:latin typeface="+mn-lt"/>
              </a:rPr>
              <a:t>Office of Children’s Health Protection</a:t>
            </a:r>
          </a:p>
          <a:p>
            <a:r>
              <a:rPr lang="en-US" sz="4000" dirty="0">
                <a:latin typeface="+mn-lt"/>
              </a:rPr>
              <a:t>U.S. Environmental Protection Agency </a:t>
            </a:r>
          </a:p>
        </p:txBody>
      </p:sp>
    </p:spTree>
    <p:extLst>
      <p:ext uri="{BB962C8B-B14F-4D97-AF65-F5344CB8AC3E}">
        <p14:creationId xmlns:p14="http://schemas.microsoft.com/office/powerpoint/2010/main" val="3361570805"/>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Emergency Department Visits</a:t>
            </a:r>
          </a:p>
        </p:txBody>
      </p:sp>
      <p:graphicFrame>
        <p:nvGraphicFramePr>
          <p:cNvPr id="4" name="Table 3"/>
          <p:cNvGraphicFramePr>
            <a:graphicFrameLocks noGrp="1"/>
          </p:cNvGraphicFramePr>
          <p:nvPr>
            <p:extLst/>
          </p:nvPr>
        </p:nvGraphicFramePr>
        <p:xfrm>
          <a:off x="353884" y="1600200"/>
          <a:ext cx="11427485" cy="2215896"/>
        </p:xfrm>
        <a:graphic>
          <a:graphicData uri="http://schemas.openxmlformats.org/drawingml/2006/table">
            <a:tbl>
              <a:tblPr firstRow="1" firstCol="1" bandRow="1">
                <a:tableStyleId>{5C22544A-7EE6-4342-B048-85BDC9FD1C3A}</a:tableStyleId>
              </a:tblPr>
              <a:tblGrid>
                <a:gridCol w="4827719"/>
                <a:gridCol w="2235200"/>
                <a:gridCol w="2340949"/>
                <a:gridCol w="2023617"/>
              </a:tblGrid>
              <a:tr h="420624">
                <a:tc>
                  <a:txBody>
                    <a:bodyPr/>
                    <a:lstStyle/>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Baseline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Follow-up</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Change</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1261872">
                <a:tc>
                  <a:txBody>
                    <a:bodyPr/>
                    <a:lstStyle/>
                    <a:p>
                      <a:pPr marL="0" marR="0">
                        <a:lnSpc>
                          <a:spcPct val="115000"/>
                        </a:lnSpc>
                        <a:spcBef>
                          <a:spcPts val="0"/>
                        </a:spcBef>
                        <a:spcAft>
                          <a:spcPts val="0"/>
                        </a:spcAft>
                      </a:pPr>
                      <a:r>
                        <a:rPr lang="en-US" sz="2400" dirty="0" smtClean="0">
                          <a:solidFill>
                            <a:srgbClr val="D20000"/>
                          </a:solidFill>
                          <a:effectLst/>
                          <a:latin typeface="Arial" panose="020B0604020202020204" pitchFamily="34" charset="0"/>
                          <a:cs typeface="Arial" panose="020B0604020202020204" pitchFamily="34" charset="0"/>
                        </a:rPr>
                        <a:t>Survey: </a:t>
                      </a:r>
                      <a:r>
                        <a:rPr lang="en-US" sz="2400" dirty="0" smtClean="0">
                          <a:solidFill>
                            <a:srgbClr val="002060"/>
                          </a:solidFill>
                          <a:effectLst/>
                          <a:latin typeface="Arial" panose="020B0604020202020204" pitchFamily="34" charset="0"/>
                          <a:cs typeface="Arial" panose="020B0604020202020204" pitchFamily="34" charset="0"/>
                        </a:rPr>
                        <a:t>Any </a:t>
                      </a:r>
                      <a:r>
                        <a:rPr lang="en-US" sz="2400" dirty="0">
                          <a:solidFill>
                            <a:srgbClr val="002060"/>
                          </a:solidFill>
                          <a:effectLst/>
                          <a:latin typeface="Arial" panose="020B0604020202020204" pitchFamily="34" charset="0"/>
                          <a:cs typeface="Arial" panose="020B0604020202020204" pitchFamily="34" charset="0"/>
                        </a:rPr>
                        <a:t>ED </a:t>
                      </a:r>
                      <a:r>
                        <a:rPr lang="en-US" sz="2400" dirty="0" smtClean="0">
                          <a:solidFill>
                            <a:srgbClr val="002060"/>
                          </a:solidFill>
                          <a:effectLst/>
                          <a:latin typeface="Arial" panose="020B0604020202020204" pitchFamily="34" charset="0"/>
                          <a:cs typeface="Arial" panose="020B0604020202020204" pitchFamily="34" charset="0"/>
                        </a:rPr>
                        <a:t>visit for </a:t>
                      </a:r>
                      <a:r>
                        <a:rPr lang="en-US" sz="2400" dirty="0">
                          <a:solidFill>
                            <a:srgbClr val="002060"/>
                          </a:solidFill>
                          <a:effectLst/>
                          <a:latin typeface="Arial" panose="020B0604020202020204" pitchFamily="34" charset="0"/>
                          <a:cs typeface="Arial" panose="020B0604020202020204" pitchFamily="34" charset="0"/>
                        </a:rPr>
                        <a:t>asthma </a:t>
                      </a:r>
                      <a:r>
                        <a:rPr lang="en-US" sz="2400" dirty="0" smtClean="0">
                          <a:solidFill>
                            <a:srgbClr val="002060"/>
                          </a:solidFill>
                          <a:effectLst/>
                          <a:latin typeface="Arial" panose="020B0604020202020204" pitchFamily="34" charset="0"/>
                          <a:cs typeface="Arial" panose="020B0604020202020204" pitchFamily="34" charset="0"/>
                        </a:rPr>
                        <a:t>symptoms</a:t>
                      </a:r>
                    </a:p>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3.83</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1.41</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-2.43</a:t>
                      </a:r>
                    </a:p>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69%</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533400">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Cost of ED </a:t>
                      </a:r>
                      <a:r>
                        <a:rPr lang="en-US" sz="2400" dirty="0" smtClean="0">
                          <a:solidFill>
                            <a:srgbClr val="002060"/>
                          </a:solidFill>
                          <a:effectLst/>
                          <a:latin typeface="Arial" panose="020B0604020202020204" pitchFamily="34" charset="0"/>
                          <a:cs typeface="Arial" panose="020B0604020202020204" pitchFamily="34" charset="0"/>
                        </a:rPr>
                        <a:t>visits, per patient</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1,604</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589</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a:t>
                      </a:r>
                      <a:r>
                        <a:rPr lang="en-US" sz="2400" dirty="0" smtClean="0">
                          <a:solidFill>
                            <a:srgbClr val="002060"/>
                          </a:solidFill>
                          <a:effectLst/>
                          <a:latin typeface="Arial" panose="020B0604020202020204" pitchFamily="34" charset="0"/>
                          <a:cs typeface="Arial" panose="020B0604020202020204" pitchFamily="34" charset="0"/>
                        </a:rPr>
                        <a:t>1,015</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1247955719"/>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Hospitalizations</a:t>
            </a:r>
          </a:p>
        </p:txBody>
      </p:sp>
      <p:graphicFrame>
        <p:nvGraphicFramePr>
          <p:cNvPr id="4" name="Table 3"/>
          <p:cNvGraphicFramePr>
            <a:graphicFrameLocks noGrp="1"/>
          </p:cNvGraphicFramePr>
          <p:nvPr>
            <p:extLst/>
          </p:nvPr>
        </p:nvGraphicFramePr>
        <p:xfrm>
          <a:off x="353884" y="1600203"/>
          <a:ext cx="11427485" cy="2523744"/>
        </p:xfrm>
        <a:graphic>
          <a:graphicData uri="http://schemas.openxmlformats.org/drawingml/2006/table">
            <a:tbl>
              <a:tblPr firstRow="1" firstCol="1" bandRow="1">
                <a:tableStyleId>{5C22544A-7EE6-4342-B048-85BDC9FD1C3A}</a:tableStyleId>
              </a:tblPr>
              <a:tblGrid>
                <a:gridCol w="4827719"/>
                <a:gridCol w="2235200"/>
                <a:gridCol w="2340949"/>
                <a:gridCol w="2023617"/>
              </a:tblGrid>
              <a:tr h="420624">
                <a:tc>
                  <a:txBody>
                    <a:bodyPr/>
                    <a:lstStyle/>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Baseline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Follow-up</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Change</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1261872">
                <a:tc>
                  <a:txBody>
                    <a:bodyPr/>
                    <a:lstStyle/>
                    <a:p>
                      <a:pPr marL="0" marR="0">
                        <a:lnSpc>
                          <a:spcPct val="115000"/>
                        </a:lnSpc>
                        <a:spcBef>
                          <a:spcPts val="0"/>
                        </a:spcBef>
                        <a:spcAft>
                          <a:spcPts val="0"/>
                        </a:spcAft>
                      </a:pPr>
                      <a:r>
                        <a:rPr lang="en-US" sz="2400" dirty="0" smtClean="0">
                          <a:solidFill>
                            <a:srgbClr val="D20000"/>
                          </a:solidFill>
                          <a:effectLst/>
                          <a:latin typeface="Arial" panose="020B0604020202020204" pitchFamily="34" charset="0"/>
                          <a:cs typeface="Arial" panose="020B0604020202020204" pitchFamily="34" charset="0"/>
                        </a:rPr>
                        <a:t>Survey: </a:t>
                      </a:r>
                      <a:r>
                        <a:rPr lang="en-US" sz="2400" dirty="0" smtClean="0">
                          <a:solidFill>
                            <a:srgbClr val="002060"/>
                          </a:solidFill>
                          <a:effectLst/>
                          <a:latin typeface="Arial" panose="020B0604020202020204" pitchFamily="34" charset="0"/>
                          <a:cs typeface="Arial" panose="020B0604020202020204" pitchFamily="34" charset="0"/>
                        </a:rPr>
                        <a:t>Any hospitalization visit for </a:t>
                      </a:r>
                      <a:r>
                        <a:rPr lang="en-US" sz="2400" dirty="0">
                          <a:solidFill>
                            <a:srgbClr val="002060"/>
                          </a:solidFill>
                          <a:effectLst/>
                          <a:latin typeface="Arial" panose="020B0604020202020204" pitchFamily="34" charset="0"/>
                          <a:cs typeface="Arial" panose="020B0604020202020204" pitchFamily="34" charset="0"/>
                        </a:rPr>
                        <a:t>asthma </a:t>
                      </a:r>
                      <a:r>
                        <a:rPr lang="en-US" sz="2400" dirty="0" smtClean="0">
                          <a:solidFill>
                            <a:srgbClr val="002060"/>
                          </a:solidFill>
                          <a:effectLst/>
                          <a:latin typeface="Arial" panose="020B0604020202020204" pitchFamily="34" charset="0"/>
                          <a:cs typeface="Arial" panose="020B0604020202020204" pitchFamily="34" charset="0"/>
                        </a:rPr>
                        <a:t>symptoms</a:t>
                      </a:r>
                    </a:p>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1.89</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0.57</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-1.32</a:t>
                      </a:r>
                    </a:p>
                    <a:p>
                      <a:pPr marL="0" marR="0" algn="r">
                        <a:lnSpc>
                          <a:spcPct val="115000"/>
                        </a:lnSpc>
                        <a:spcBef>
                          <a:spcPts val="0"/>
                        </a:spcBef>
                        <a:spcAft>
                          <a:spcPts val="0"/>
                        </a:spcAft>
                      </a:pPr>
                      <a:r>
                        <a:rPr lang="en-US" sz="2400" dirty="0" smtClean="0">
                          <a:solidFill>
                            <a:srgbClr val="002060"/>
                          </a:solidFill>
                          <a:effectLst/>
                          <a:latin typeface="Arial" panose="020B0604020202020204" pitchFamily="34" charset="0"/>
                          <a:cs typeface="Arial" panose="020B0604020202020204" pitchFamily="34" charset="0"/>
                        </a:rPr>
                        <a:t>70%</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841248">
                <a:tc>
                  <a:txBody>
                    <a:bodyPr/>
                    <a:lstStyle/>
                    <a:p>
                      <a:pPr marL="0" marR="0">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Cost of </a:t>
                      </a:r>
                      <a:r>
                        <a:rPr lang="en-US" sz="2400" dirty="0" smtClean="0">
                          <a:solidFill>
                            <a:srgbClr val="002060"/>
                          </a:solidFill>
                          <a:effectLst/>
                          <a:latin typeface="Arial" panose="020B0604020202020204" pitchFamily="34" charset="0"/>
                          <a:cs typeface="Arial" panose="020B0604020202020204" pitchFamily="34" charset="0"/>
                        </a:rPr>
                        <a:t>hospitalizations, per patient</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13,728</a:t>
                      </a:r>
                      <a:endParaRPr lang="en-US" sz="24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4,116</a:t>
                      </a:r>
                      <a:endParaRPr lang="en-US" sz="24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9,612</a:t>
                      </a:r>
                      <a:endParaRPr lang="en-US" sz="24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283840781"/>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Total Costs per Patient</a:t>
            </a:r>
          </a:p>
        </p:txBody>
      </p:sp>
      <p:graphicFrame>
        <p:nvGraphicFramePr>
          <p:cNvPr id="4" name="Table 3"/>
          <p:cNvGraphicFramePr>
            <a:graphicFrameLocks noGrp="1"/>
          </p:cNvGraphicFramePr>
          <p:nvPr>
            <p:extLst/>
          </p:nvPr>
        </p:nvGraphicFramePr>
        <p:xfrm>
          <a:off x="353884" y="1600200"/>
          <a:ext cx="11427485" cy="3124200"/>
        </p:xfrm>
        <a:graphic>
          <a:graphicData uri="http://schemas.openxmlformats.org/drawingml/2006/table">
            <a:tbl>
              <a:tblPr firstRow="1" firstCol="1" bandRow="1">
                <a:tableStyleId>{5C22544A-7EE6-4342-B048-85BDC9FD1C3A}</a:tableStyleId>
              </a:tblPr>
              <a:tblGrid>
                <a:gridCol w="4827719"/>
                <a:gridCol w="2235200"/>
                <a:gridCol w="2340949"/>
                <a:gridCol w="2023617"/>
              </a:tblGrid>
              <a:tr h="420624">
                <a:tc>
                  <a:txBody>
                    <a:bodyPr/>
                    <a:lstStyle/>
                    <a:p>
                      <a:pPr marL="0" marR="0">
                        <a:lnSpc>
                          <a:spcPct val="115000"/>
                        </a:lnSpc>
                        <a:spcBef>
                          <a:spcPts val="0"/>
                        </a:spcBef>
                        <a:spcAft>
                          <a:spcPts val="0"/>
                        </a:spcAft>
                      </a:pP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Baseline</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a:solidFill>
                            <a:srgbClr val="002060"/>
                          </a:solidFill>
                          <a:effectLst/>
                          <a:latin typeface="Arial" panose="020B0604020202020204" pitchFamily="34" charset="0"/>
                          <a:cs typeface="Arial" panose="020B0604020202020204" pitchFamily="34" charset="0"/>
                        </a:rPr>
                        <a:t>Follow-up</a:t>
                      </a:r>
                      <a:endParaRPr lang="en-US" sz="240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c>
                  <a:txBody>
                    <a:bodyPr/>
                    <a:lstStyle/>
                    <a:p>
                      <a:pPr marL="0" marR="0" algn="r">
                        <a:lnSpc>
                          <a:spcPct val="115000"/>
                        </a:lnSpc>
                        <a:spcBef>
                          <a:spcPts val="0"/>
                        </a:spcBef>
                        <a:spcAft>
                          <a:spcPts val="0"/>
                        </a:spcAft>
                      </a:pPr>
                      <a:r>
                        <a:rPr lang="en-US" sz="2400" dirty="0">
                          <a:solidFill>
                            <a:srgbClr val="002060"/>
                          </a:solidFill>
                          <a:effectLst/>
                          <a:latin typeface="Arial" panose="020B0604020202020204" pitchFamily="34" charset="0"/>
                          <a:cs typeface="Arial" panose="020B0604020202020204" pitchFamily="34" charset="0"/>
                        </a:rPr>
                        <a:t>Change</a:t>
                      </a:r>
                      <a:endParaRPr lang="en-US" sz="24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b"/>
                </a:tc>
              </a:tr>
              <a:tr h="569976">
                <a:tc>
                  <a:txBody>
                    <a:bodyPr/>
                    <a:lstStyle/>
                    <a:p>
                      <a:pPr marL="0" marR="0">
                        <a:lnSpc>
                          <a:spcPct val="115000"/>
                        </a:lnSpc>
                        <a:spcBef>
                          <a:spcPts val="0"/>
                        </a:spcBef>
                        <a:spcAft>
                          <a:spcPts val="0"/>
                        </a:spcAft>
                      </a:pPr>
                      <a:r>
                        <a:rPr lang="en-US" sz="2800" dirty="0" smtClean="0">
                          <a:solidFill>
                            <a:srgbClr val="002060"/>
                          </a:solidFill>
                          <a:effectLst/>
                          <a:latin typeface="Arial" panose="020B0604020202020204" pitchFamily="34" charset="0"/>
                          <a:cs typeface="Arial" panose="020B0604020202020204" pitchFamily="34" charset="0"/>
                        </a:rPr>
                        <a:t>Medications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173</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179</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$5.46 </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533400">
                <a:tc>
                  <a:txBody>
                    <a:bodyPr/>
                    <a:lstStyle/>
                    <a:p>
                      <a:pPr marL="0" marR="0">
                        <a:lnSpc>
                          <a:spcPct val="115000"/>
                        </a:lnSpc>
                        <a:spcBef>
                          <a:spcPts val="0"/>
                        </a:spcBef>
                        <a:spcAft>
                          <a:spcPts val="0"/>
                        </a:spcAft>
                      </a:pPr>
                      <a:r>
                        <a:rPr lang="en-US" sz="2800" dirty="0" smtClean="0">
                          <a:solidFill>
                            <a:srgbClr val="002060"/>
                          </a:solidFill>
                          <a:effectLst/>
                          <a:latin typeface="Arial" panose="020B0604020202020204" pitchFamily="34" charset="0"/>
                          <a:ea typeface="MS Mincho" panose="02020609040205080304" pitchFamily="49" charset="-128"/>
                          <a:cs typeface="Arial" panose="020B0604020202020204" pitchFamily="34" charset="0"/>
                        </a:rPr>
                        <a:t>Physician Visits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163</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smtClean="0">
                          <a:solidFill>
                            <a:srgbClr val="002060"/>
                          </a:solidFill>
                          <a:effectLst/>
                          <a:latin typeface="Arial" panose="020B0604020202020204" pitchFamily="34" charset="0"/>
                          <a:cs typeface="Arial" panose="020B0604020202020204" pitchFamily="34" charset="0"/>
                        </a:rPr>
                        <a:t>$90</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73</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533400">
                <a:tc>
                  <a:txBody>
                    <a:bodyPr/>
                    <a:lstStyle/>
                    <a:p>
                      <a:pPr marL="0" marR="0">
                        <a:lnSpc>
                          <a:spcPct val="115000"/>
                        </a:lnSpc>
                        <a:spcBef>
                          <a:spcPts val="0"/>
                        </a:spcBef>
                        <a:spcAft>
                          <a:spcPts val="0"/>
                        </a:spcAft>
                      </a:pPr>
                      <a:r>
                        <a:rPr lang="en-US" sz="2800" dirty="0" smtClean="0">
                          <a:solidFill>
                            <a:srgbClr val="002060"/>
                          </a:solidFill>
                          <a:effectLst/>
                          <a:latin typeface="Arial" panose="020B0604020202020204" pitchFamily="34" charset="0"/>
                          <a:ea typeface="MS Mincho" panose="02020609040205080304" pitchFamily="49" charset="-128"/>
                          <a:cs typeface="Arial" panose="020B0604020202020204" pitchFamily="34" charset="0"/>
                        </a:rPr>
                        <a:t>Emergency</a:t>
                      </a:r>
                      <a:r>
                        <a:rPr lang="en-US" sz="2800" baseline="0" dirty="0" smtClean="0">
                          <a:solidFill>
                            <a:srgbClr val="002060"/>
                          </a:solidFill>
                          <a:effectLst/>
                          <a:latin typeface="Arial" panose="020B0604020202020204" pitchFamily="34" charset="0"/>
                          <a:ea typeface="MS Mincho" panose="02020609040205080304" pitchFamily="49" charset="-128"/>
                          <a:cs typeface="Arial" panose="020B0604020202020204" pitchFamily="34" charset="0"/>
                        </a:rPr>
                        <a:t> Visits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1,604</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589</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cs typeface="Arial" panose="020B0604020202020204" pitchFamily="34" charset="0"/>
                        </a:rPr>
                        <a:t>-$</a:t>
                      </a:r>
                      <a:r>
                        <a:rPr lang="en-US" sz="2800" dirty="0" smtClean="0">
                          <a:solidFill>
                            <a:srgbClr val="002060"/>
                          </a:solidFill>
                          <a:effectLst/>
                          <a:latin typeface="Arial" panose="020B0604020202020204" pitchFamily="34" charset="0"/>
                          <a:cs typeface="Arial" panose="020B0604020202020204" pitchFamily="34" charset="0"/>
                        </a:rPr>
                        <a:t>1,015</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533400">
                <a:tc>
                  <a:txBody>
                    <a:bodyPr/>
                    <a:lstStyle/>
                    <a:p>
                      <a:pPr marL="0" marR="0">
                        <a:lnSpc>
                          <a:spcPct val="115000"/>
                        </a:lnSpc>
                        <a:spcBef>
                          <a:spcPts val="0"/>
                        </a:spcBef>
                        <a:spcAft>
                          <a:spcPts val="0"/>
                        </a:spcAft>
                      </a:pPr>
                      <a:r>
                        <a:rPr lang="en-US" sz="2800" dirty="0" smtClean="0">
                          <a:solidFill>
                            <a:srgbClr val="002060"/>
                          </a:solidFill>
                          <a:effectLst/>
                          <a:latin typeface="Arial" panose="020B0604020202020204" pitchFamily="34" charset="0"/>
                          <a:cs typeface="Arial" panose="020B0604020202020204" pitchFamily="34" charset="0"/>
                        </a:rPr>
                        <a:t>Hospitalizations</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13,728</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4,116</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9,612</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tc>
              </a:tr>
              <a:tr h="533400">
                <a:tc>
                  <a:txBody>
                    <a:bodyPr/>
                    <a:lstStyle/>
                    <a:p>
                      <a:pPr marL="0" marR="0">
                        <a:lnSpc>
                          <a:spcPct val="115000"/>
                        </a:lnSpc>
                        <a:spcBef>
                          <a:spcPts val="0"/>
                        </a:spcBef>
                        <a:spcAft>
                          <a:spcPts val="0"/>
                        </a:spcAft>
                      </a:pPr>
                      <a:r>
                        <a:rPr lang="en-US" sz="2800" dirty="0" smtClean="0">
                          <a:solidFill>
                            <a:srgbClr val="002060"/>
                          </a:solidFill>
                          <a:effectLst/>
                          <a:latin typeface="Arial" panose="020B0604020202020204" pitchFamily="34" charset="0"/>
                          <a:ea typeface="MS Mincho" panose="02020609040205080304" pitchFamily="49" charset="-128"/>
                          <a:cs typeface="Arial" panose="020B0604020202020204" pitchFamily="34" charset="0"/>
                        </a:rPr>
                        <a:t>Total</a:t>
                      </a:r>
                      <a:endParaRPr lang="en-US" sz="2800" dirty="0">
                        <a:solidFill>
                          <a:srgbClr val="002060"/>
                        </a:solidFill>
                        <a:effectLst/>
                        <a:latin typeface="Arial" panose="020B0604020202020204" pitchFamily="34" charset="0"/>
                        <a:ea typeface="MS Mincho" panose="02020609040205080304" pitchFamily="49" charset="-128"/>
                        <a:cs typeface="Arial" panose="020B0604020202020204" pitchFamily="34" charset="0"/>
                      </a:endParaRPr>
                    </a:p>
                  </a:txBody>
                  <a:tcPr marT="0" marB="0" anchor="ctr"/>
                </a:tc>
                <a:tc>
                  <a:txBody>
                    <a:bodyPr/>
                    <a:lstStyle/>
                    <a:p>
                      <a:pPr marL="0" marR="0" algn="r">
                        <a:lnSpc>
                          <a:spcPct val="115000"/>
                        </a:lnSpc>
                        <a:spcBef>
                          <a:spcPts val="0"/>
                        </a:spcBef>
                        <a:spcAft>
                          <a:spcPts val="0"/>
                        </a:spcAft>
                      </a:pPr>
                      <a:r>
                        <a:rPr lang="en-US" sz="2800" dirty="0" smtClean="0">
                          <a:effectLst/>
                          <a:latin typeface="Arial" panose="020B0604020202020204" pitchFamily="34" charset="0"/>
                          <a:ea typeface="MS Mincho" panose="02020609040205080304" pitchFamily="49" charset="-128"/>
                          <a:cs typeface="Arial" panose="020B0604020202020204" pitchFamily="34" charset="0"/>
                        </a:rPr>
                        <a:t>$15,668</a:t>
                      </a:r>
                      <a:endParaRPr lang="en-US" sz="28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smtClean="0">
                          <a:effectLst/>
                          <a:latin typeface="Arial" panose="020B0604020202020204" pitchFamily="34" charset="0"/>
                          <a:ea typeface="MS Mincho" panose="02020609040205080304" pitchFamily="49" charset="-128"/>
                          <a:cs typeface="Arial" panose="020B0604020202020204" pitchFamily="34" charset="0"/>
                        </a:rPr>
                        <a:t>$4,974</a:t>
                      </a:r>
                      <a:endParaRPr lang="en-US" sz="28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c>
                  <a:txBody>
                    <a:bodyPr/>
                    <a:lstStyle/>
                    <a:p>
                      <a:pPr marL="0" marR="0" algn="r">
                        <a:lnSpc>
                          <a:spcPct val="115000"/>
                        </a:lnSpc>
                        <a:spcBef>
                          <a:spcPts val="0"/>
                        </a:spcBef>
                        <a:spcAft>
                          <a:spcPts val="0"/>
                        </a:spcAft>
                      </a:pPr>
                      <a:r>
                        <a:rPr lang="en-US" sz="2800" dirty="0" smtClean="0">
                          <a:effectLst/>
                          <a:latin typeface="Arial" panose="020B0604020202020204" pitchFamily="34" charset="0"/>
                          <a:ea typeface="MS Mincho" panose="02020609040205080304" pitchFamily="49" charset="-128"/>
                          <a:cs typeface="Arial" panose="020B0604020202020204" pitchFamily="34" charset="0"/>
                        </a:rPr>
                        <a:t>-10,694</a:t>
                      </a:r>
                      <a:endParaRPr lang="en-US" sz="2800" dirty="0">
                        <a:effectLst/>
                        <a:latin typeface="Arial" panose="020B0604020202020204" pitchFamily="34" charset="0"/>
                        <a:ea typeface="MS Mincho" panose="02020609040205080304" pitchFamily="49" charset="-128"/>
                        <a:cs typeface="Arial" panose="020B0604020202020204" pitchFamily="34" charset="0"/>
                      </a:endParaRPr>
                    </a:p>
                  </a:txBody>
                  <a:tcPr marT="0" marB="0"/>
                </a:tc>
              </a:tr>
            </a:tbl>
          </a:graphicData>
        </a:graphic>
      </p:graphicFrame>
    </p:spTree>
    <p:extLst>
      <p:ext uri="{BB962C8B-B14F-4D97-AF65-F5344CB8AC3E}">
        <p14:creationId xmlns:p14="http://schemas.microsoft.com/office/powerpoint/2010/main" val="437004565"/>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defRPr/>
            </a:pPr>
            <a:r>
              <a:rPr lang="en-US" sz="3600" b="1" dirty="0"/>
              <a:t>Summary </a:t>
            </a:r>
          </a:p>
        </p:txBody>
      </p:sp>
      <p:sp>
        <p:nvSpPr>
          <p:cNvPr id="17410" name="Rectangle 3"/>
          <p:cNvSpPr>
            <a:spLocks noGrp="1" noChangeArrowheads="1"/>
          </p:cNvSpPr>
          <p:nvPr>
            <p:ph type="body" idx="1"/>
          </p:nvPr>
        </p:nvSpPr>
        <p:spPr>
          <a:xfrm>
            <a:off x="402167" y="1527175"/>
            <a:ext cx="11338984" cy="4572000"/>
          </a:xfrm>
        </p:spPr>
        <p:txBody>
          <a:bodyPr>
            <a:normAutofit/>
          </a:bodyPr>
          <a:lstStyle/>
          <a:p>
            <a:r>
              <a:rPr lang="en-US" dirty="0" smtClean="0">
                <a:latin typeface="Arial" charset="0"/>
                <a:cs typeface="Arial" charset="0"/>
              </a:rPr>
              <a:t>Interaction with Asthma Navigators led to increased number of follow up visits to the pcp </a:t>
            </a:r>
            <a:endParaRPr lang="en-US" dirty="0">
              <a:latin typeface="Arial" charset="0"/>
              <a:cs typeface="Arial" charset="0"/>
            </a:endParaRPr>
          </a:p>
          <a:p>
            <a:r>
              <a:rPr lang="en-US" dirty="0">
                <a:latin typeface="Arial" charset="0"/>
                <a:cs typeface="Arial" charset="0"/>
              </a:rPr>
              <a:t>Asthma Navigators (CHWs)  were effective in reducing health care utilization resulting in reduce costs for high risk children diagnosed with asthma</a:t>
            </a:r>
          </a:p>
          <a:p>
            <a:r>
              <a:rPr lang="en-US" dirty="0">
                <a:latin typeface="Arial" charset="0"/>
                <a:cs typeface="Arial" charset="0"/>
              </a:rPr>
              <a:t> Asthma Navigators promoted national asthma guideline care in primary care practices</a:t>
            </a:r>
          </a:p>
          <a:p>
            <a:pPr marL="0" indent="0">
              <a:buNone/>
            </a:pPr>
            <a:endParaRPr lang="en-US" dirty="0">
              <a:latin typeface="Arial" charset="0"/>
              <a:cs typeface="Arial" charset="0"/>
            </a:endParaRPr>
          </a:p>
        </p:txBody>
      </p:sp>
    </p:spTree>
    <p:extLst>
      <p:ext uri="{BB962C8B-B14F-4D97-AF65-F5344CB8AC3E}">
        <p14:creationId xmlns:p14="http://schemas.microsoft.com/office/powerpoint/2010/main" val="2651727355"/>
      </p:ext>
    </p:extLst>
  </p:cSld>
  <p:clrMapOvr>
    <a:masterClrMapping/>
  </p:clrMapOvr>
  <p:transition spd="slow"/>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The </a:t>
            </a:r>
            <a:r>
              <a:rPr lang="en-US" dirty="0" smtClean="0"/>
              <a:t>Asthma Navigator program </a:t>
            </a:r>
            <a:r>
              <a:rPr lang="en-US" dirty="0"/>
              <a:t>successfully integrated </a:t>
            </a:r>
            <a:r>
              <a:rPr lang="en-US" dirty="0" smtClean="0"/>
              <a:t>CHWs </a:t>
            </a:r>
            <a:r>
              <a:rPr lang="en-US" dirty="0"/>
              <a:t>into the clinical setting while providing much-needed support to the caregivers of high risk children with asthma. </a:t>
            </a:r>
            <a:endParaRPr lang="en-US" dirty="0" smtClean="0"/>
          </a:p>
          <a:p>
            <a:r>
              <a:rPr lang="en-US" dirty="0" smtClean="0"/>
              <a:t>The </a:t>
            </a:r>
            <a:r>
              <a:rPr lang="en-US" dirty="0"/>
              <a:t>asthma navigators promoted national asthma-guideline based care in the home and in the office </a:t>
            </a:r>
            <a:r>
              <a:rPr lang="en-US" dirty="0" smtClean="0"/>
              <a:t>which resulted in  increased primary care office acute visits, reduced asthma symptoms and reduced healthcare </a:t>
            </a:r>
            <a:r>
              <a:rPr lang="en-US" dirty="0"/>
              <a:t>utilization</a:t>
            </a:r>
            <a:r>
              <a:rPr lang="en-US" dirty="0" smtClean="0"/>
              <a:t>.</a:t>
            </a:r>
          </a:p>
          <a:p>
            <a:r>
              <a:rPr lang="en-US" dirty="0" smtClean="0"/>
              <a:t>The </a:t>
            </a:r>
            <a:r>
              <a:rPr lang="en-US" dirty="0"/>
              <a:t>value added by this program has been acknowledged by the practices and the insurers evidenced by their willingness to support and sustain these asthma navigators</a:t>
            </a:r>
            <a:r>
              <a:rPr lang="en-US" dirty="0" smtClean="0"/>
              <a:t>.</a:t>
            </a:r>
          </a:p>
          <a:p>
            <a:pPr marL="0" indent="0">
              <a:buNone/>
            </a:pPr>
            <a:r>
              <a:rPr lang="en-US" dirty="0" smtClean="0"/>
              <a:t> </a:t>
            </a:r>
            <a:endParaRPr lang="en-US" dirty="0"/>
          </a:p>
          <a:p>
            <a:endParaRPr lang="en-US" dirty="0"/>
          </a:p>
          <a:p>
            <a:endParaRPr lang="en-US" dirty="0"/>
          </a:p>
        </p:txBody>
      </p:sp>
    </p:spTree>
    <p:extLst>
      <p:ext uri="{BB962C8B-B14F-4D97-AF65-F5344CB8AC3E}">
        <p14:creationId xmlns:p14="http://schemas.microsoft.com/office/powerpoint/2010/main" val="3946928361"/>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Implications</a:t>
            </a:r>
            <a:endParaRPr lang="en-US" dirty="0"/>
          </a:p>
        </p:txBody>
      </p:sp>
      <p:sp>
        <p:nvSpPr>
          <p:cNvPr id="3" name="Content Placeholder 2"/>
          <p:cNvSpPr>
            <a:spLocks noGrp="1"/>
          </p:cNvSpPr>
          <p:nvPr>
            <p:ph idx="1"/>
          </p:nvPr>
        </p:nvSpPr>
        <p:spPr/>
        <p:txBody>
          <a:bodyPr>
            <a:normAutofit/>
          </a:bodyPr>
          <a:lstStyle/>
          <a:p>
            <a:r>
              <a:rPr lang="en-US" dirty="0" smtClean="0"/>
              <a:t>Medical homes that incorporate CHW as asthma navigators into their health care team may promote parent/caregiver satisfaction with their health care providers.</a:t>
            </a:r>
          </a:p>
          <a:p>
            <a:r>
              <a:rPr lang="en-US" dirty="0" smtClean="0"/>
              <a:t>Integration of the CHW into the health care team may be helpful for other chronic diseases</a:t>
            </a:r>
          </a:p>
          <a:p>
            <a:r>
              <a:rPr lang="en-US" dirty="0" smtClean="0"/>
              <a:t>Pediatricians should consider advocating for reimbursement of care coordination services by nontraditional health workers </a:t>
            </a:r>
            <a:r>
              <a:rPr lang="en-US" dirty="0"/>
              <a:t>for all </a:t>
            </a:r>
            <a:r>
              <a:rPr lang="en-US" dirty="0" smtClean="0"/>
              <a:t>high risk asthmatic children.</a:t>
            </a:r>
            <a:endParaRPr lang="en-US" dirty="0"/>
          </a:p>
        </p:txBody>
      </p:sp>
    </p:spTree>
    <p:extLst>
      <p:ext uri="{BB962C8B-B14F-4D97-AF65-F5344CB8AC3E}">
        <p14:creationId xmlns:p14="http://schemas.microsoft.com/office/powerpoint/2010/main" val="1624091504"/>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a:xfrm>
            <a:off x="753978" y="1417638"/>
            <a:ext cx="10972800" cy="4525963"/>
          </a:xfrm>
        </p:spPr>
        <p:txBody>
          <a:bodyPr>
            <a:normAutofit fontScale="55000" lnSpcReduction="20000"/>
          </a:bodyPr>
          <a:lstStyle/>
          <a:p>
            <a:pPr>
              <a:buFont typeface="Wingdings" charset="2"/>
              <a:buChar char="v"/>
            </a:pPr>
            <a:r>
              <a:rPr lang="en-US" dirty="0" smtClean="0"/>
              <a:t>Caregivers and children of the CARE network practices</a:t>
            </a:r>
          </a:p>
          <a:p>
            <a:pPr>
              <a:buFont typeface="Wingdings" charset="2"/>
              <a:buChar char="v"/>
            </a:pPr>
            <a:r>
              <a:rPr lang="en-US" dirty="0" smtClean="0"/>
              <a:t>Asthma Navigators- </a:t>
            </a:r>
            <a:r>
              <a:rPr lang="en-US" dirty="0" err="1" smtClean="0"/>
              <a:t>Charmane</a:t>
            </a:r>
            <a:r>
              <a:rPr lang="en-US" dirty="0" smtClean="0"/>
              <a:t> Braxton, Carmen Perez</a:t>
            </a:r>
          </a:p>
          <a:p>
            <a:pPr>
              <a:buFont typeface="Wingdings" charset="2"/>
              <a:buChar char="v"/>
            </a:pPr>
            <a:r>
              <a:rPr lang="en-US" dirty="0" smtClean="0"/>
              <a:t>Svetlana </a:t>
            </a:r>
            <a:r>
              <a:rPr lang="en-US" dirty="0" err="1" smtClean="0"/>
              <a:t>Ostapenko</a:t>
            </a:r>
            <a:r>
              <a:rPr lang="en-US" dirty="0" smtClean="0"/>
              <a:t> and Marianne </a:t>
            </a:r>
            <a:r>
              <a:rPr lang="en-US" dirty="0" err="1" smtClean="0"/>
              <a:t>Chiutti</a:t>
            </a:r>
            <a:endParaRPr lang="en-US" dirty="0" smtClean="0"/>
          </a:p>
          <a:p>
            <a:pPr>
              <a:buFont typeface="Wingdings" charset="2"/>
              <a:buChar char="v"/>
            </a:pPr>
            <a:r>
              <a:rPr lang="en-US" dirty="0" smtClean="0"/>
              <a:t>Bob </a:t>
            </a:r>
            <a:r>
              <a:rPr lang="en-US" dirty="0" err="1" smtClean="0"/>
              <a:t>Grundmeir</a:t>
            </a:r>
            <a:r>
              <a:rPr lang="en-US" dirty="0" smtClean="0"/>
              <a:t> MD</a:t>
            </a:r>
          </a:p>
          <a:p>
            <a:pPr>
              <a:buFont typeface="Wingdings" charset="2"/>
              <a:buChar char="v"/>
            </a:pPr>
            <a:r>
              <a:rPr lang="en-US" dirty="0" smtClean="0"/>
              <a:t>Karabots Care Network- providers and staff</a:t>
            </a:r>
          </a:p>
          <a:p>
            <a:pPr>
              <a:buFont typeface="Wingdings" charset="2"/>
              <a:buChar char="v"/>
            </a:pPr>
            <a:r>
              <a:rPr lang="en-US" dirty="0" smtClean="0"/>
              <a:t>Cobbs Creek Care Network- providers and staff</a:t>
            </a:r>
          </a:p>
          <a:p>
            <a:pPr>
              <a:buFont typeface="Wingdings" charset="2"/>
              <a:buChar char="v"/>
            </a:pPr>
            <a:r>
              <a:rPr lang="en-US" dirty="0" smtClean="0"/>
              <a:t>South Philadelphia Care Network- providers and staff</a:t>
            </a:r>
          </a:p>
          <a:p>
            <a:pPr>
              <a:buFont typeface="Wingdings" charset="2"/>
              <a:buChar char="v"/>
            </a:pPr>
            <a:r>
              <a:rPr lang="en-US" dirty="0"/>
              <a:t>Nicole Brown, student </a:t>
            </a:r>
            <a:r>
              <a:rPr lang="en-US" dirty="0" smtClean="0"/>
              <a:t>intern</a:t>
            </a:r>
          </a:p>
          <a:p>
            <a:pPr>
              <a:buFont typeface="Wingdings" charset="2"/>
              <a:buChar char="v"/>
            </a:pPr>
            <a:r>
              <a:rPr lang="en-US" dirty="0" smtClean="0"/>
              <a:t>Asthma Champions</a:t>
            </a:r>
          </a:p>
          <a:p>
            <a:pPr lvl="1">
              <a:buFont typeface="Wingdings" charset="2"/>
              <a:buChar char="v"/>
            </a:pPr>
            <a:r>
              <a:rPr lang="en-US" dirty="0" smtClean="0"/>
              <a:t>Natalie </a:t>
            </a:r>
            <a:r>
              <a:rPr lang="en-US" dirty="0" err="1" smtClean="0"/>
              <a:t>Minto</a:t>
            </a:r>
            <a:r>
              <a:rPr lang="en-US" dirty="0" smtClean="0"/>
              <a:t> MD</a:t>
            </a:r>
          </a:p>
          <a:p>
            <a:pPr lvl="1">
              <a:buFont typeface="Wingdings" charset="2"/>
              <a:buChar char="v"/>
            </a:pPr>
            <a:r>
              <a:rPr lang="en-US" dirty="0" smtClean="0"/>
              <a:t>Debbie </a:t>
            </a:r>
            <a:r>
              <a:rPr lang="en-US" dirty="0" err="1" smtClean="0"/>
              <a:t>Voulalas</a:t>
            </a:r>
            <a:r>
              <a:rPr lang="en-US" dirty="0" smtClean="0"/>
              <a:t> MD</a:t>
            </a:r>
          </a:p>
          <a:p>
            <a:pPr lvl="1">
              <a:buFont typeface="Wingdings" charset="2"/>
              <a:buChar char="v"/>
            </a:pPr>
            <a:r>
              <a:rPr lang="en-US" dirty="0" smtClean="0"/>
              <a:t>Laura </a:t>
            </a:r>
            <a:r>
              <a:rPr lang="en-US" dirty="0" err="1" smtClean="0"/>
              <a:t>Gessman</a:t>
            </a:r>
            <a:r>
              <a:rPr lang="en-US" dirty="0" smtClean="0"/>
              <a:t> MD</a:t>
            </a:r>
          </a:p>
          <a:p>
            <a:pPr lvl="1">
              <a:buFont typeface="Wingdings" charset="2"/>
              <a:buChar char="v"/>
            </a:pPr>
            <a:r>
              <a:rPr lang="en-US" dirty="0" smtClean="0"/>
              <a:t>Susan Brennan RN</a:t>
            </a:r>
          </a:p>
          <a:p>
            <a:pPr lvl="1">
              <a:buFont typeface="Wingdings" charset="2"/>
              <a:buChar char="v"/>
            </a:pPr>
            <a:r>
              <a:rPr lang="en-US" dirty="0" smtClean="0"/>
              <a:t>Gail </a:t>
            </a:r>
            <a:r>
              <a:rPr lang="en-US" dirty="0" err="1" smtClean="0"/>
              <a:t>Benincasa</a:t>
            </a:r>
            <a:r>
              <a:rPr lang="en-US" dirty="0" smtClean="0"/>
              <a:t> RN</a:t>
            </a:r>
          </a:p>
          <a:p>
            <a:pPr>
              <a:buFont typeface="Wingdings" charset="2"/>
              <a:buChar char="v"/>
            </a:pPr>
            <a:r>
              <a:rPr lang="en-US" dirty="0" smtClean="0"/>
              <a:t>CHOP Asthma Care Committee</a:t>
            </a:r>
          </a:p>
          <a:p>
            <a:pPr>
              <a:buFont typeface="Wingdings" charset="2"/>
              <a:buChar char="v"/>
            </a:pPr>
            <a:r>
              <a:rPr lang="en-US" dirty="0" smtClean="0"/>
              <a:t>Lisa Biggs MD</a:t>
            </a:r>
          </a:p>
          <a:p>
            <a:pPr>
              <a:buFont typeface="Wingdings" charset="2"/>
              <a:buChar char="v"/>
            </a:pPr>
            <a:r>
              <a:rPr lang="en-US" dirty="0" smtClean="0"/>
              <a:t>Steve Wilmot</a:t>
            </a:r>
          </a:p>
          <a:p>
            <a:endParaRPr lang="en-US" dirty="0"/>
          </a:p>
        </p:txBody>
      </p:sp>
      <p:pic>
        <p:nvPicPr>
          <p:cNvPr id="5" name="Picture 4" descr="IMG_009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2024" y="2221455"/>
            <a:ext cx="2222623" cy="2329191"/>
          </a:xfrm>
          <a:prstGeom prst="rect">
            <a:avLst/>
          </a:prstGeom>
        </p:spPr>
      </p:pic>
    </p:spTree>
    <p:extLst>
      <p:ext uri="{BB962C8B-B14F-4D97-AF65-F5344CB8AC3E}">
        <p14:creationId xmlns:p14="http://schemas.microsoft.com/office/powerpoint/2010/main" val="3585142491"/>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0" y="0"/>
            <a:ext cx="12192000" cy="1463040"/>
          </a:xfrm>
        </p:spPr>
        <p:txBody>
          <a:bodyPr>
            <a:normAutofit/>
          </a:bodyPr>
          <a:lstStyle/>
          <a:p>
            <a:r>
              <a:rPr lang="en-US" sz="6500" b="1" dirty="0">
                <a:latin typeface="+mn-lt"/>
              </a:rPr>
              <a:t>Q&amp;A Discussion</a:t>
            </a:r>
          </a:p>
        </p:txBody>
      </p:sp>
      <p:sp>
        <p:nvSpPr>
          <p:cNvPr id="7" name="Rectangle 6"/>
          <p:cNvSpPr/>
          <p:nvPr/>
        </p:nvSpPr>
        <p:spPr>
          <a:xfrm>
            <a:off x="-22861" y="2158669"/>
            <a:ext cx="12237721" cy="3785652"/>
          </a:xfrm>
          <a:prstGeom prst="rect">
            <a:avLst/>
          </a:prstGeom>
        </p:spPr>
        <p:txBody>
          <a:bodyPr wrap="square">
            <a:spAutoFit/>
          </a:bodyPr>
          <a:lstStyle/>
          <a:p>
            <a:pPr algn="ctr"/>
            <a:r>
              <a:rPr lang="en-US" sz="4000" b="1" dirty="0"/>
              <a:t>Moderated by:</a:t>
            </a:r>
          </a:p>
          <a:p>
            <a:pPr algn="ctr"/>
            <a:r>
              <a:rPr lang="en-US" sz="4000" dirty="0"/>
              <a:t>Tyra Bryant-Stephens, M.D.</a:t>
            </a:r>
          </a:p>
          <a:p>
            <a:pPr algn="ctr"/>
            <a:r>
              <a:rPr lang="en-US" sz="4000" dirty="0"/>
              <a:t>Medical Director</a:t>
            </a:r>
          </a:p>
          <a:p>
            <a:pPr algn="ctr"/>
            <a:r>
              <a:rPr lang="en-US" sz="4000" dirty="0"/>
              <a:t>Community Asthma Prevention Program</a:t>
            </a:r>
          </a:p>
          <a:p>
            <a:pPr algn="ctr"/>
            <a:r>
              <a:rPr lang="en-US" sz="4000" dirty="0"/>
              <a:t>Children’s Hospital of Philadelphia</a:t>
            </a:r>
          </a:p>
          <a:p>
            <a:pPr algn="ctr"/>
            <a:endParaRPr lang="en-US" sz="4000" dirty="0"/>
          </a:p>
        </p:txBody>
      </p:sp>
    </p:spTree>
    <p:extLst>
      <p:ext uri="{BB962C8B-B14F-4D97-AF65-F5344CB8AC3E}">
        <p14:creationId xmlns:p14="http://schemas.microsoft.com/office/powerpoint/2010/main" val="465092153"/>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
            <a:ext cx="12192000" cy="6858000"/>
          </a:xfrm>
          <a:prstGeom prst="rect">
            <a:avLst/>
          </a:prstGeom>
        </p:spPr>
      </p:pic>
      <p:sp>
        <p:nvSpPr>
          <p:cNvPr id="2" name="TextBox 1"/>
          <p:cNvSpPr txBox="1"/>
          <p:nvPr/>
        </p:nvSpPr>
        <p:spPr>
          <a:xfrm>
            <a:off x="0" y="6545143"/>
            <a:ext cx="2371740" cy="276999"/>
          </a:xfrm>
          <a:prstGeom prst="rect">
            <a:avLst/>
          </a:prstGeom>
          <a:noFill/>
        </p:spPr>
        <p:txBody>
          <a:bodyPr wrap="none" rtlCol="0">
            <a:spAutoFit/>
          </a:bodyPr>
          <a:lstStyle/>
          <a:p>
            <a:r>
              <a:rPr lang="en-US" sz="1200" dirty="0" smtClean="0"/>
              <a:t>Reference: EPA Asthma Program</a:t>
            </a:r>
            <a:endParaRPr lang="en-US" sz="1200" dirty="0"/>
          </a:p>
        </p:txBody>
      </p:sp>
    </p:spTree>
    <p:extLst>
      <p:ext uri="{BB962C8B-B14F-4D97-AF65-F5344CB8AC3E}">
        <p14:creationId xmlns:p14="http://schemas.microsoft.com/office/powerpoint/2010/main" val="1011532843"/>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187118" y="1600200"/>
            <a:ext cx="9817769" cy="5257800"/>
          </a:xfrm>
        </p:spPr>
        <p:txBody>
          <a:bodyPr>
            <a:noAutofit/>
          </a:bodyPr>
          <a:lstStyle/>
          <a:p>
            <a:r>
              <a:rPr lang="en-US" sz="3000" dirty="0"/>
              <a:t>You will select two 20-minute small group discussions to attend:</a:t>
            </a:r>
          </a:p>
          <a:p>
            <a:pPr lvl="1"/>
            <a:r>
              <a:rPr lang="en-US" sz="3000" dirty="0"/>
              <a:t>Select 1</a:t>
            </a:r>
            <a:r>
              <a:rPr lang="en-US" sz="3000" baseline="30000" dirty="0"/>
              <a:t>st</a:t>
            </a:r>
            <a:r>
              <a:rPr lang="en-US" sz="3000" dirty="0"/>
              <a:t> topic and move to that group’s designated area</a:t>
            </a:r>
          </a:p>
          <a:p>
            <a:pPr lvl="1"/>
            <a:r>
              <a:rPr lang="en-US" sz="3000" dirty="0"/>
              <a:t>After 20 minutes, you will select 2</a:t>
            </a:r>
            <a:r>
              <a:rPr lang="en-US" sz="3000" baseline="30000" dirty="0"/>
              <a:t>nd</a:t>
            </a:r>
            <a:r>
              <a:rPr lang="en-US" sz="3000" dirty="0"/>
              <a:t> topic and move to that group’s designated area</a:t>
            </a:r>
          </a:p>
          <a:p>
            <a:pPr lvl="1"/>
            <a:r>
              <a:rPr lang="en-US" sz="3000" dirty="0"/>
              <a:t>Each group will ask for 1 volunteer to take notes and 1 volunteer to report out </a:t>
            </a:r>
          </a:p>
          <a:p>
            <a:pPr lvl="1"/>
            <a:r>
              <a:rPr lang="en-US" sz="3000" dirty="0"/>
              <a:t>Debrief will occur after 2</a:t>
            </a:r>
            <a:r>
              <a:rPr lang="en-US" sz="3000" baseline="30000" dirty="0"/>
              <a:t>nd</a:t>
            </a:r>
            <a:r>
              <a:rPr lang="en-US" sz="3000" dirty="0"/>
              <a:t> small group session</a:t>
            </a:r>
          </a:p>
        </p:txBody>
      </p:sp>
      <p:pic>
        <p:nvPicPr>
          <p:cNvPr id="6" name="Picture 5"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7" name="Picture 6"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8" name="Title 1"/>
          <p:cNvSpPr txBox="1">
            <a:spLocks/>
          </p:cNvSpPr>
          <p:nvPr/>
        </p:nvSpPr>
        <p:spPr>
          <a:xfrm>
            <a:off x="0" y="0"/>
            <a:ext cx="12192000" cy="14630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500" b="1" dirty="0">
                <a:latin typeface="+mn-lt"/>
              </a:rPr>
              <a:t>Small Group Discussions</a:t>
            </a:r>
          </a:p>
        </p:txBody>
      </p:sp>
    </p:spTree>
    <p:extLst>
      <p:ext uri="{BB962C8B-B14F-4D97-AF65-F5344CB8AC3E}">
        <p14:creationId xmlns:p14="http://schemas.microsoft.com/office/powerpoint/2010/main" val="34184538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b="1" dirty="0" smtClean="0"/>
              <a:t>Philadelphia Asthma Summit:</a:t>
            </a:r>
            <a:br>
              <a:rPr lang="en-US" sz="4800" b="1" dirty="0" smtClean="0"/>
            </a:br>
            <a:r>
              <a:rPr lang="en-US" sz="4800" b="1" dirty="0" smtClean="0"/>
              <a:t>Federal Commitment to Reducing Asthma Disparities</a:t>
            </a:r>
            <a:endParaRPr lang="en-US" sz="4800" b="1" dirty="0"/>
          </a:p>
        </p:txBody>
      </p:sp>
      <p:pic>
        <p:nvPicPr>
          <p:cNvPr id="5" name="Picture 4"/>
          <p:cNvPicPr>
            <a:picLocks noChangeAspect="1"/>
          </p:cNvPicPr>
          <p:nvPr/>
        </p:nvPicPr>
        <p:blipFill>
          <a:blip r:embed="rId3"/>
          <a:stretch>
            <a:fillRect/>
          </a:stretch>
        </p:blipFill>
        <p:spPr>
          <a:xfrm>
            <a:off x="1639438" y="3856878"/>
            <a:ext cx="8913124" cy="1322947"/>
          </a:xfrm>
          <a:prstGeom prst="rect">
            <a:avLst/>
          </a:prstGeom>
        </p:spPr>
      </p:pic>
      <p:pic>
        <p:nvPicPr>
          <p:cNvPr id="6" name="Picture 14" descr="epa_logo_horiz_sm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291" y="5922818"/>
            <a:ext cx="2857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9200616"/>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7" name="Picture 6"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8" name="Title 1"/>
          <p:cNvSpPr txBox="1">
            <a:spLocks/>
          </p:cNvSpPr>
          <p:nvPr/>
        </p:nvSpPr>
        <p:spPr>
          <a:xfrm>
            <a:off x="0" y="-326291"/>
            <a:ext cx="12192000" cy="14630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500" b="1" dirty="0">
                <a:latin typeface="+mn-lt"/>
              </a:rPr>
              <a:t>Small Group Discussion Topics</a:t>
            </a:r>
          </a:p>
        </p:txBody>
      </p:sp>
      <p:sp>
        <p:nvSpPr>
          <p:cNvPr id="9" name="Rectangle 8"/>
          <p:cNvSpPr/>
          <p:nvPr/>
        </p:nvSpPr>
        <p:spPr>
          <a:xfrm>
            <a:off x="334043" y="897417"/>
            <a:ext cx="11523916" cy="5172185"/>
          </a:xfrm>
          <a:prstGeom prst="rect">
            <a:avLst/>
          </a:prstGeom>
        </p:spPr>
        <p:txBody>
          <a:bodyPr wrap="square">
            <a:spAutoFit/>
          </a:bodyPr>
          <a:lstStyle/>
          <a:p>
            <a:r>
              <a:rPr lang="en-US" sz="2751" b="1" dirty="0"/>
              <a:t>Topic 1: </a:t>
            </a:r>
            <a:r>
              <a:rPr lang="en-US" sz="2751" dirty="0"/>
              <a:t>What key steps will help move Pennsylvania toward expanded reimbursement for in-home asthma services?</a:t>
            </a:r>
          </a:p>
          <a:p>
            <a:endParaRPr lang="en-US" sz="2751" dirty="0"/>
          </a:p>
          <a:p>
            <a:r>
              <a:rPr lang="en-US" sz="2751" b="1" dirty="0"/>
              <a:t>Topic 2: </a:t>
            </a:r>
            <a:r>
              <a:rPr lang="en-US" sz="2751" dirty="0"/>
              <a:t>How can we partner with housing, community development block grantees (low-income housing rehab programs), and other community services to address asthma triggers in homes?</a:t>
            </a:r>
          </a:p>
          <a:p>
            <a:endParaRPr lang="en-US" sz="2751" dirty="0"/>
          </a:p>
          <a:p>
            <a:r>
              <a:rPr lang="en-US" sz="2751" b="1" dirty="0"/>
              <a:t>Topic 3: </a:t>
            </a:r>
            <a:r>
              <a:rPr lang="en-US" sz="2751" dirty="0"/>
              <a:t>How do health and housing professionals partner in the effort to create expanded services for Community Health Worker asthma interventions?</a:t>
            </a:r>
          </a:p>
          <a:p>
            <a:endParaRPr lang="en-US" sz="2751" dirty="0"/>
          </a:p>
          <a:p>
            <a:r>
              <a:rPr lang="en-US" sz="2751" b="1" dirty="0"/>
              <a:t>Topic 4: </a:t>
            </a:r>
            <a:r>
              <a:rPr lang="en-US" sz="2751" dirty="0"/>
              <a:t>What process should we follow to recommend equipment and services for insurance coverage?</a:t>
            </a:r>
          </a:p>
        </p:txBody>
      </p:sp>
    </p:spTree>
    <p:extLst>
      <p:ext uri="{BB962C8B-B14F-4D97-AF65-F5344CB8AC3E}">
        <p14:creationId xmlns:p14="http://schemas.microsoft.com/office/powerpoint/2010/main" val="3444611654"/>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71716" y="1410124"/>
            <a:ext cx="12192000" cy="1463040"/>
          </a:xfrm>
        </p:spPr>
        <p:txBody>
          <a:bodyPr>
            <a:normAutofit/>
          </a:bodyPr>
          <a:lstStyle/>
          <a:p>
            <a:r>
              <a:rPr lang="en-US" sz="6500" b="1" dirty="0">
                <a:latin typeface="+mn-lt"/>
              </a:rPr>
              <a:t>Reflections on the Day</a:t>
            </a:r>
          </a:p>
        </p:txBody>
      </p:sp>
      <p:sp>
        <p:nvSpPr>
          <p:cNvPr id="7" name="Title 1"/>
          <p:cNvSpPr txBox="1">
            <a:spLocks/>
          </p:cNvSpPr>
          <p:nvPr/>
        </p:nvSpPr>
        <p:spPr>
          <a:xfrm>
            <a:off x="0" y="3605425"/>
            <a:ext cx="12192000" cy="1463040"/>
          </a:xfrm>
          <a:prstGeom prst="rect">
            <a:avLst/>
          </a:prstGeom>
        </p:spPr>
        <p:txBody>
          <a:bodyPr vert="horz" lIns="91440" tIns="45720" rIns="91440" bIns="45720" rtlCol="0" anchor="b">
            <a:normAutofit/>
          </a:bodyPr>
          <a:lstStyle>
            <a:lvl1pPr algn="ctr" defTabSz="914377" rtl="0" eaLnBrk="1" latinLnBrk="0" hangingPunct="1">
              <a:lnSpc>
                <a:spcPct val="90000"/>
              </a:lnSpc>
              <a:spcBef>
                <a:spcPct val="0"/>
              </a:spcBef>
              <a:buNone/>
              <a:defRPr sz="6000" kern="1200">
                <a:solidFill>
                  <a:schemeClr val="tx1"/>
                </a:solidFill>
                <a:latin typeface="+mj-lt"/>
                <a:ea typeface="+mj-ea"/>
                <a:cs typeface="+mj-cs"/>
              </a:defRPr>
            </a:lvl1pPr>
          </a:lstStyle>
          <a:p>
            <a:r>
              <a:rPr lang="en-US" sz="6500" b="1" dirty="0" smtClean="0">
                <a:latin typeface="+mn-lt"/>
              </a:rPr>
              <a:t>Closing Remarks</a:t>
            </a:r>
            <a:endParaRPr lang="en-US" sz="6500" b="1" dirty="0">
              <a:latin typeface="+mn-lt"/>
            </a:endParaRPr>
          </a:p>
        </p:txBody>
      </p:sp>
    </p:spTree>
    <p:extLst>
      <p:ext uri="{BB962C8B-B14F-4D97-AF65-F5344CB8AC3E}">
        <p14:creationId xmlns:p14="http://schemas.microsoft.com/office/powerpoint/2010/main" val="1365664285"/>
      </p:ext>
    </p:ext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6303" y="942977"/>
            <a:ext cx="10347960" cy="2387600"/>
          </a:xfrm>
        </p:spPr>
        <p:txBody>
          <a:bodyPr>
            <a:normAutofit/>
          </a:bodyPr>
          <a:lstStyle/>
          <a:p>
            <a:r>
              <a:rPr lang="en-US" sz="6500" b="1" dirty="0">
                <a:latin typeface="+mn-lt"/>
              </a:rPr>
              <a:t>Philadelphia Asthma Summit</a:t>
            </a:r>
          </a:p>
        </p:txBody>
      </p:sp>
      <p:sp>
        <p:nvSpPr>
          <p:cNvPr id="3" name="Subtitle 2"/>
          <p:cNvSpPr>
            <a:spLocks noGrp="1"/>
          </p:cNvSpPr>
          <p:nvPr>
            <p:ph type="subTitle" idx="1"/>
          </p:nvPr>
        </p:nvSpPr>
        <p:spPr>
          <a:xfrm>
            <a:off x="1920240" y="3330577"/>
            <a:ext cx="9144000" cy="1655763"/>
          </a:xfrm>
        </p:spPr>
        <p:txBody>
          <a:bodyPr>
            <a:normAutofit/>
          </a:bodyPr>
          <a:lstStyle/>
          <a:p>
            <a:pPr algn="r"/>
            <a:r>
              <a:rPr lang="en-US" dirty="0" smtClean="0">
                <a:solidFill>
                  <a:schemeClr val="tx1">
                    <a:lumMod val="75000"/>
                    <a:lumOff val="25000"/>
                  </a:schemeClr>
                </a:solidFill>
              </a:rPr>
              <a:t>June 26, 2015</a:t>
            </a:r>
          </a:p>
          <a:p>
            <a:pPr algn="r"/>
            <a:r>
              <a:rPr lang="en-US" dirty="0" smtClean="0">
                <a:solidFill>
                  <a:schemeClr val="tx1">
                    <a:lumMod val="75000"/>
                    <a:lumOff val="25000"/>
                  </a:schemeClr>
                </a:solidFill>
              </a:rPr>
              <a:t>Children’s Hospital of Philadelphia</a:t>
            </a:r>
          </a:p>
          <a:p>
            <a:pPr algn="r"/>
            <a:r>
              <a:rPr lang="en-US" dirty="0" smtClean="0">
                <a:solidFill>
                  <a:schemeClr val="tx1">
                    <a:lumMod val="75000"/>
                    <a:lumOff val="25000"/>
                  </a:schemeClr>
                </a:solidFill>
              </a:rPr>
              <a:t>Colket Translational Building – Room 1200AB</a:t>
            </a:r>
            <a:endParaRPr lang="en-US" dirty="0">
              <a:solidFill>
                <a:schemeClr val="tx1">
                  <a:lumMod val="75000"/>
                  <a:lumOff val="25000"/>
                </a:schemeClr>
              </a:solidFill>
            </a:endParaRPr>
          </a:p>
        </p:txBody>
      </p:sp>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Tree>
    <p:extLst>
      <p:ext uri="{BB962C8B-B14F-4D97-AF65-F5344CB8AC3E}">
        <p14:creationId xmlns:p14="http://schemas.microsoft.com/office/powerpoint/2010/main" val="4443158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0400" y="889000"/>
            <a:ext cx="10871200" cy="5080000"/>
          </a:xfrm>
        </p:spPr>
        <p:txBody>
          <a:bodyPr>
            <a:normAutofit fontScale="85000" lnSpcReduction="10000"/>
          </a:bodyPr>
          <a:lstStyle/>
          <a:p>
            <a:pPr marL="0" indent="0">
              <a:lnSpc>
                <a:spcPct val="150000"/>
              </a:lnSpc>
              <a:buNone/>
            </a:pPr>
            <a:r>
              <a:rPr lang="en-US" sz="3600" dirty="0" smtClean="0"/>
              <a:t>“</a:t>
            </a:r>
            <a:r>
              <a:rPr lang="en-US" sz="3200" dirty="0"/>
              <a:t>We must take action for our children's and grandchildren's sake, and we must work together to reduce risks from environmental exposure at home, school, and play areas. Through coordinated efforts like that of the President's Task Force on Environmental Health Risks and Safety Risks to Children, my Administration will continue to empower Federal interagency collaboration to help ensure healthy homes and communities exist for our children</a:t>
            </a:r>
            <a:r>
              <a:rPr lang="en-US" sz="3600" dirty="0" smtClean="0"/>
              <a:t>.”</a:t>
            </a:r>
          </a:p>
          <a:p>
            <a:pPr algn="r">
              <a:buFontTx/>
              <a:buChar char="-"/>
            </a:pPr>
            <a:r>
              <a:rPr lang="en-US" sz="2400" dirty="0" smtClean="0"/>
              <a:t>Excerpt from </a:t>
            </a:r>
            <a:r>
              <a:rPr lang="en-US" sz="2400" dirty="0"/>
              <a:t>the Presidential </a:t>
            </a:r>
            <a:r>
              <a:rPr lang="en-US" sz="2400" dirty="0" smtClean="0"/>
              <a:t>Proclamation -- Child </a:t>
            </a:r>
            <a:r>
              <a:rPr lang="en-US" sz="2400" dirty="0"/>
              <a:t>Health Day</a:t>
            </a:r>
            <a:r>
              <a:rPr lang="en-US" sz="2400" dirty="0" smtClean="0"/>
              <a:t> </a:t>
            </a:r>
          </a:p>
          <a:p>
            <a:pPr marL="0" indent="0" algn="r">
              <a:buNone/>
            </a:pPr>
            <a:r>
              <a:rPr lang="en-US" sz="2400" dirty="0" smtClean="0"/>
              <a:t>October </a:t>
            </a:r>
            <a:r>
              <a:rPr lang="en-US" sz="2400" dirty="0"/>
              <a:t>4, </a:t>
            </a:r>
            <a:r>
              <a:rPr lang="en-US" sz="2400" dirty="0" smtClean="0"/>
              <a:t>2010</a:t>
            </a:r>
            <a:endParaRPr lang="en-US" sz="2400" dirty="0"/>
          </a:p>
          <a:p>
            <a:pPr marL="0" indent="0" algn="r">
              <a:buNone/>
            </a:pPr>
            <a:endParaRPr lang="en-US" sz="3600" dirty="0"/>
          </a:p>
        </p:txBody>
      </p:sp>
      <p:sp>
        <p:nvSpPr>
          <p:cNvPr id="4" name="Slide Number Placeholder 3"/>
          <p:cNvSpPr>
            <a:spLocks noGrp="1"/>
          </p:cNvSpPr>
          <p:nvPr>
            <p:ph type="sldNum" sz="quarter" idx="12"/>
          </p:nvPr>
        </p:nvSpPr>
        <p:spPr/>
        <p:txBody>
          <a:bodyPr/>
          <a:lstStyle/>
          <a:p>
            <a:fld id="{594D0B12-D88A-48BD-959F-B25C102C66CB}" type="slidenum">
              <a:rPr lang="en-US" smtClean="0">
                <a:solidFill>
                  <a:prstClr val="black">
                    <a:tint val="75000"/>
                  </a:prstClr>
                </a:solidFill>
              </a:rPr>
              <a:pPr/>
              <a:t>28</a:t>
            </a:fld>
            <a:endParaRPr lang="en-US" dirty="0">
              <a:solidFill>
                <a:prstClr val="black">
                  <a:tint val="75000"/>
                </a:prstClr>
              </a:solidFill>
            </a:endParaRPr>
          </a:p>
        </p:txBody>
      </p:sp>
    </p:spTree>
    <p:extLst>
      <p:ext uri="{BB962C8B-B14F-4D97-AF65-F5344CB8AC3E}">
        <p14:creationId xmlns:p14="http://schemas.microsoft.com/office/powerpoint/2010/main" val="14187387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en-US" sz="3600" b="1" dirty="0" smtClean="0"/>
              <a:t>Coordinated Federal Action Plan to </a:t>
            </a:r>
            <a:br>
              <a:rPr lang="en-US" sz="3600" b="1" dirty="0" smtClean="0"/>
            </a:br>
            <a:r>
              <a:rPr lang="en-US" sz="3600" b="1" dirty="0" smtClean="0"/>
              <a:t>Reduce Racial and Ethnic Disparities</a:t>
            </a:r>
            <a:endParaRPr lang="en-US" sz="3600"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318289" y="1710768"/>
            <a:ext cx="3555423" cy="4735177"/>
          </a:xfrm>
        </p:spPr>
      </p:pic>
      <p:sp>
        <p:nvSpPr>
          <p:cNvPr id="5" name="Slide Number Placeholder 4"/>
          <p:cNvSpPr>
            <a:spLocks noGrp="1"/>
          </p:cNvSpPr>
          <p:nvPr>
            <p:ph type="sldNum" sz="quarter" idx="12"/>
          </p:nvPr>
        </p:nvSpPr>
        <p:spPr/>
        <p:txBody>
          <a:bodyPr/>
          <a:lstStyle/>
          <a:p>
            <a:fld id="{E3EB4FBC-EBF5-41FB-B601-9453E851D56C}" type="slidenum">
              <a:rPr lang="en-US" smtClean="0">
                <a:solidFill>
                  <a:prstClr val="black">
                    <a:tint val="75000"/>
                  </a:prstClr>
                </a:solidFill>
              </a:rPr>
              <a:pPr/>
              <a:t>29</a:t>
            </a:fld>
            <a:endParaRPr lang="en-US">
              <a:solidFill>
                <a:prstClr val="black">
                  <a:tint val="75000"/>
                </a:prstClr>
              </a:solidFill>
            </a:endParaRPr>
          </a:p>
        </p:txBody>
      </p:sp>
    </p:spTree>
    <p:extLst>
      <p:ext uri="{BB962C8B-B14F-4D97-AF65-F5344CB8AC3E}">
        <p14:creationId xmlns:p14="http://schemas.microsoft.com/office/powerpoint/2010/main" val="2705204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a:xfrm>
            <a:off x="2133600" y="385763"/>
            <a:ext cx="7772400" cy="1470025"/>
          </a:xfrm>
        </p:spPr>
        <p:txBody>
          <a:bodyPr>
            <a:normAutofit fontScale="90000"/>
          </a:bodyPr>
          <a:lstStyle/>
          <a:p>
            <a:pPr>
              <a:defRPr/>
            </a:pPr>
            <a:r>
              <a:rPr lang="en-US" sz="4000" dirty="0"/>
              <a:t>Welcome to the </a:t>
            </a:r>
            <a:r>
              <a:rPr lang="en-US" sz="4000" dirty="0" smtClean="0"/>
              <a:t> Philadelphia Asthma Housing Summit and the Seventh </a:t>
            </a:r>
            <a:r>
              <a:rPr lang="en-US" sz="4000" dirty="0"/>
              <a:t>Annual </a:t>
            </a:r>
            <a:br>
              <a:rPr lang="en-US" sz="4000" dirty="0"/>
            </a:br>
            <a:r>
              <a:rPr lang="en-US" sz="4000" dirty="0"/>
              <a:t>Fighting Asthma Disparities Summit</a:t>
            </a:r>
          </a:p>
        </p:txBody>
      </p:sp>
      <p:sp>
        <p:nvSpPr>
          <p:cNvPr id="1029" name="Rectangle 3"/>
          <p:cNvSpPr>
            <a:spLocks noGrp="1"/>
          </p:cNvSpPr>
          <p:nvPr>
            <p:ph sz="half" idx="1"/>
          </p:nvPr>
        </p:nvSpPr>
        <p:spPr>
          <a:xfrm>
            <a:off x="2819400" y="4267200"/>
            <a:ext cx="6400800" cy="1752600"/>
          </a:xfrm>
        </p:spPr>
        <p:txBody>
          <a:bodyPr/>
          <a:lstStyle/>
          <a:p>
            <a:pPr marL="0" indent="0" algn="ctr">
              <a:lnSpc>
                <a:spcPct val="80000"/>
              </a:lnSpc>
              <a:buNone/>
            </a:pPr>
            <a:r>
              <a:rPr lang="en-US" sz="2000" dirty="0"/>
              <a:t>Tyra Bryant-Stephens, MD, Director and Founder of the Community Asthma Prevention Program of Philadelphia</a:t>
            </a:r>
          </a:p>
          <a:p>
            <a:pPr marL="0" indent="0" algn="ctr">
              <a:lnSpc>
                <a:spcPct val="80000"/>
              </a:lnSpc>
              <a:buNone/>
            </a:pPr>
            <a:r>
              <a:rPr lang="en-US" sz="2000" dirty="0"/>
              <a:t>The Children’s Hospital of Philadelphia</a:t>
            </a:r>
          </a:p>
        </p:txBody>
      </p:sp>
      <p:pic>
        <p:nvPicPr>
          <p:cNvPr id="1031" name="Picture 6" descr="lvphilly.jpg"/>
          <p:cNvPicPr>
            <a:picLocks noChangeAspect="1"/>
          </p:cNvPicPr>
          <p:nvPr/>
        </p:nvPicPr>
        <p:blipFill>
          <a:blip r:embed="rId2" cstate="print"/>
          <a:srcRect/>
          <a:stretch>
            <a:fillRect/>
          </a:stretch>
        </p:blipFill>
        <p:spPr bwMode="auto">
          <a:xfrm>
            <a:off x="3657600" y="2667000"/>
            <a:ext cx="5380038" cy="1447800"/>
          </a:xfrm>
          <a:prstGeom prst="rect">
            <a:avLst/>
          </a:prstGeom>
          <a:noFill/>
          <a:ln w="9525">
            <a:noFill/>
            <a:miter lim="800000"/>
            <a:headEnd/>
            <a:tailEnd/>
          </a:ln>
        </p:spPr>
      </p:pic>
    </p:spTree>
    <p:extLst>
      <p:ext uri="{BB962C8B-B14F-4D97-AF65-F5344CB8AC3E}">
        <p14:creationId xmlns:p14="http://schemas.microsoft.com/office/powerpoint/2010/main" val="20192393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3EB4FBC-EBF5-41FB-B601-9453E851D56C}" type="slidenum">
              <a:rPr lang="en-US" smtClean="0">
                <a:solidFill>
                  <a:prstClr val="black">
                    <a:tint val="75000"/>
                  </a:prstClr>
                </a:solidFill>
              </a:rPr>
              <a:pPr/>
              <a:t>30</a:t>
            </a:fld>
            <a:endParaRPr lang="en-US">
              <a:solidFill>
                <a:prstClr val="black">
                  <a:tint val="75000"/>
                </a:prstClr>
              </a:solidFill>
            </a:endParaRPr>
          </a:p>
        </p:txBody>
      </p:sp>
      <p:sp>
        <p:nvSpPr>
          <p:cNvPr id="5" name="Title 1"/>
          <p:cNvSpPr txBox="1">
            <a:spLocks/>
          </p:cNvSpPr>
          <p:nvPr/>
        </p:nvSpPr>
        <p:spPr>
          <a:xfrm>
            <a:off x="43203" y="6334540"/>
            <a:ext cx="6624298" cy="52346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00" i="1" dirty="0" smtClean="0">
                <a:solidFill>
                  <a:prstClr val="black"/>
                </a:solidFill>
              </a:rPr>
              <a:t>Source:</a:t>
            </a:r>
          </a:p>
          <a:p>
            <a:r>
              <a:rPr lang="en-US" sz="1300" i="1" dirty="0" smtClean="0">
                <a:solidFill>
                  <a:prstClr val="black"/>
                </a:solidFill>
              </a:rPr>
              <a:t>Coordinated Federal Action Plan to Reduce Racial and Ethnic Asthma Disparities, </a:t>
            </a:r>
            <a:r>
              <a:rPr lang="en-US" sz="1300" i="1" dirty="0" smtClean="0">
                <a:solidFill>
                  <a:prstClr val="black"/>
                </a:solidFill>
                <a:hlinkClick r:id="rId3"/>
              </a:rPr>
              <a:t>www.epa.gov/childrenstaskforce/federal_asthma_disparities_action_plan.pdf</a:t>
            </a:r>
            <a:endParaRPr lang="en-US" sz="1300" i="1" dirty="0">
              <a:solidFill>
                <a:prstClr val="black"/>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2899" y="6471065"/>
            <a:ext cx="2797121" cy="386935"/>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6732"/>
          <a:stretch/>
        </p:blipFill>
        <p:spPr>
          <a:xfrm>
            <a:off x="1563757" y="94403"/>
            <a:ext cx="9064487" cy="6204590"/>
          </a:xfrm>
          <a:prstGeom prst="rect">
            <a:avLst/>
          </a:prstGeom>
        </p:spPr>
      </p:pic>
    </p:spTree>
    <p:extLst>
      <p:ext uri="{BB962C8B-B14F-4D97-AF65-F5344CB8AC3E}">
        <p14:creationId xmlns:p14="http://schemas.microsoft.com/office/powerpoint/2010/main" val="35052287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269" y="0"/>
            <a:ext cx="10991462" cy="1232452"/>
          </a:xfrm>
        </p:spPr>
        <p:txBody>
          <a:bodyPr>
            <a:noAutofit/>
          </a:bodyPr>
          <a:lstStyle/>
          <a:p>
            <a:pPr algn="ctr"/>
            <a:r>
              <a:rPr lang="en-US" sz="3600" b="1" dirty="0" smtClean="0"/>
              <a:t>Asthma Prevalence Among Children</a:t>
            </a:r>
            <a:br>
              <a:rPr lang="en-US" sz="3600" b="1" dirty="0" smtClean="0"/>
            </a:br>
            <a:r>
              <a:rPr lang="en-US" sz="3600" b="1" dirty="0" smtClean="0"/>
              <a:t>Percent of total U.S population of 0-17 year olds (2013)</a:t>
            </a:r>
            <a:endParaRPr lang="en-US" sz="3600" b="1" dirty="0"/>
          </a:p>
        </p:txBody>
      </p:sp>
      <p:sp>
        <p:nvSpPr>
          <p:cNvPr id="4" name="Title 1"/>
          <p:cNvSpPr txBox="1">
            <a:spLocks/>
          </p:cNvSpPr>
          <p:nvPr/>
        </p:nvSpPr>
        <p:spPr>
          <a:xfrm>
            <a:off x="-1" y="6334540"/>
            <a:ext cx="7968344" cy="52346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300" i="1" dirty="0" smtClean="0">
                <a:solidFill>
                  <a:prstClr val="black"/>
                </a:solidFill>
              </a:rPr>
              <a:t>Source:</a:t>
            </a:r>
          </a:p>
          <a:p>
            <a:r>
              <a:rPr lang="en-US" sz="1300" i="1" dirty="0" smtClean="0">
                <a:solidFill>
                  <a:prstClr val="black"/>
                </a:solidFill>
              </a:rPr>
              <a:t>CDC/NCHS, National Health Interview Survey, </a:t>
            </a:r>
            <a:r>
              <a:rPr lang="en-US" sz="1300" i="1" dirty="0" smtClean="0">
                <a:solidFill>
                  <a:prstClr val="black"/>
                </a:solidFill>
                <a:hlinkClick r:id="rId3"/>
              </a:rPr>
              <a:t>http</a:t>
            </a:r>
            <a:r>
              <a:rPr lang="en-US" sz="1300" i="1" dirty="0">
                <a:solidFill>
                  <a:prstClr val="black"/>
                </a:solidFill>
                <a:hlinkClick r:id="rId3"/>
              </a:rPr>
              <a:t>://www.cdc.gov/asthma/nhis/2013/table4-1.htm</a:t>
            </a:r>
            <a:endParaRPr lang="en-US" sz="1300" i="1" dirty="0">
              <a:solidFill>
                <a:prstClr val="black"/>
              </a:solidFill>
            </a:endParaRPr>
          </a:p>
        </p:txBody>
      </p:sp>
      <p:sp>
        <p:nvSpPr>
          <p:cNvPr id="3" name="Slide Number Placeholder 2"/>
          <p:cNvSpPr>
            <a:spLocks noGrp="1"/>
          </p:cNvSpPr>
          <p:nvPr>
            <p:ph type="sldNum" sz="quarter" idx="12"/>
          </p:nvPr>
        </p:nvSpPr>
        <p:spPr/>
        <p:txBody>
          <a:bodyPr/>
          <a:lstStyle/>
          <a:p>
            <a:fld id="{E3EB4FBC-EBF5-41FB-B601-9453E851D56C}" type="slidenum">
              <a:rPr lang="en-US" smtClean="0">
                <a:solidFill>
                  <a:prstClr val="black">
                    <a:tint val="75000"/>
                  </a:prstClr>
                </a:solidFill>
              </a:rPr>
              <a:pPr/>
              <a:t>31</a:t>
            </a:fld>
            <a:endParaRPr lang="en-US">
              <a:solidFill>
                <a:prstClr val="black">
                  <a:tint val="75000"/>
                </a:prstClr>
              </a:solidFill>
            </a:endParaRPr>
          </a:p>
        </p:txBody>
      </p:sp>
      <p:graphicFrame>
        <p:nvGraphicFramePr>
          <p:cNvPr id="8" name="Chart 7"/>
          <p:cNvGraphicFramePr/>
          <p:nvPr>
            <p:extLst/>
          </p:nvPr>
        </p:nvGraphicFramePr>
        <p:xfrm>
          <a:off x="1203559" y="660906"/>
          <a:ext cx="9784882" cy="606057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814867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DCD06BDE-47C1-46C4-888F-ECB209734587}" type="slidenum">
              <a:rPr lang="en-US" smtClean="0">
                <a:solidFill>
                  <a:prstClr val="black">
                    <a:tint val="75000"/>
                  </a:prstClr>
                </a:solidFill>
              </a:rPr>
              <a:pPr>
                <a:defRPr/>
              </a:pPr>
              <a:t>32</a:t>
            </a:fld>
            <a:endParaRPr lang="en-US" dirty="0">
              <a:solidFill>
                <a:prstClr val="black">
                  <a:tint val="75000"/>
                </a:prstClr>
              </a:solidFill>
            </a:endParaRPr>
          </a:p>
        </p:txBody>
      </p:sp>
      <p:sp>
        <p:nvSpPr>
          <p:cNvPr id="2" name="TextBox 1"/>
          <p:cNvSpPr txBox="1"/>
          <p:nvPr/>
        </p:nvSpPr>
        <p:spPr>
          <a:xfrm>
            <a:off x="2394145" y="1529834"/>
            <a:ext cx="7277100" cy="369332"/>
          </a:xfrm>
          <a:prstGeom prst="rect">
            <a:avLst/>
          </a:prstGeom>
          <a:noFill/>
        </p:spPr>
        <p:txBody>
          <a:bodyPr wrap="square" rtlCol="0">
            <a:spAutoFit/>
          </a:bodyPr>
          <a:lstStyle/>
          <a:p>
            <a:endParaRPr lang="en-US" dirty="0">
              <a:solidFill>
                <a:prstClr val="black"/>
              </a:solidFill>
            </a:endParaRPr>
          </a:p>
        </p:txBody>
      </p:sp>
      <p:graphicFrame>
        <p:nvGraphicFramePr>
          <p:cNvPr id="6" name="Object 5"/>
          <p:cNvGraphicFramePr>
            <a:graphicFrameLocks noChangeAspect="1"/>
          </p:cNvGraphicFramePr>
          <p:nvPr>
            <p:extLst/>
          </p:nvPr>
        </p:nvGraphicFramePr>
        <p:xfrm>
          <a:off x="8610600" y="1313934"/>
          <a:ext cx="2563368" cy="2744424"/>
        </p:xfrm>
        <a:graphic>
          <a:graphicData uri="http://schemas.openxmlformats.org/presentationml/2006/ole">
            <mc:AlternateContent xmlns:mc="http://schemas.openxmlformats.org/markup-compatibility/2006">
              <mc:Choice xmlns:v="urn:schemas-microsoft-com:vml" Requires="v">
                <p:oleObj spid="_x0000_s6150" name="Image" r:id="rId4" imgW="2539683" imgH="2717460" progId="">
                  <p:embed/>
                </p:oleObj>
              </mc:Choice>
              <mc:Fallback>
                <p:oleObj name="Image" r:id="rId4" imgW="2539683" imgH="27174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0600" y="1313934"/>
                        <a:ext cx="2563368" cy="2744424"/>
                      </a:xfrm>
                      <a:prstGeom prst="rect">
                        <a:avLst/>
                      </a:prstGeom>
                      <a:noFill/>
                      <a:ln w="9525">
                        <a:noFill/>
                        <a:miter lim="800000"/>
                        <a:headEnd/>
                        <a:tailEnd/>
                      </a:ln>
                      <a:extLst/>
                    </p:spPr>
                  </p:pic>
                </p:oleObj>
              </mc:Fallback>
            </mc:AlternateContent>
          </a:graphicData>
        </a:graphic>
      </p:graphicFrame>
      <p:sp>
        <p:nvSpPr>
          <p:cNvPr id="7" name="TextBox 6"/>
          <p:cNvSpPr txBox="1"/>
          <p:nvPr/>
        </p:nvSpPr>
        <p:spPr>
          <a:xfrm>
            <a:off x="707953" y="1313934"/>
            <a:ext cx="6340548" cy="5355312"/>
          </a:xfrm>
          <a:prstGeom prst="rect">
            <a:avLst/>
          </a:prstGeom>
          <a:noFill/>
        </p:spPr>
        <p:txBody>
          <a:bodyPr wrap="square" rtlCol="0">
            <a:spAutoFit/>
          </a:bodyPr>
          <a:lstStyle/>
          <a:p>
            <a:pPr>
              <a:lnSpc>
                <a:spcPct val="90000"/>
              </a:lnSpc>
            </a:pPr>
            <a:r>
              <a:rPr lang="en-US" altLang="en-US" sz="2400" dirty="0">
                <a:solidFill>
                  <a:srgbClr val="595959"/>
                </a:solidFill>
              </a:rPr>
              <a:t>A national call-to-action to prompt parental and community action through a research-based, public service campaign developed by EPA and the Ad Council.</a:t>
            </a:r>
          </a:p>
          <a:p>
            <a:pPr marL="0" lvl="1">
              <a:lnSpc>
                <a:spcPct val="90000"/>
              </a:lnSpc>
            </a:pPr>
            <a:endParaRPr lang="en-US" altLang="en-US" sz="2400" i="1" dirty="0">
              <a:solidFill>
                <a:srgbClr val="595959"/>
              </a:solidFill>
            </a:endParaRPr>
          </a:p>
          <a:p>
            <a:pPr marL="1828800" lvl="1" indent="-1828800">
              <a:lnSpc>
                <a:spcPct val="90000"/>
              </a:lnSpc>
            </a:pPr>
            <a:r>
              <a:rPr lang="en-US" altLang="en-US" sz="2400" i="1" dirty="0">
                <a:solidFill>
                  <a:srgbClr val="595959"/>
                </a:solidFill>
              </a:rPr>
              <a:t>Audience:</a:t>
            </a:r>
            <a:r>
              <a:rPr lang="en-US" altLang="en-US" sz="2400" dirty="0">
                <a:solidFill>
                  <a:srgbClr val="595959"/>
                </a:solidFill>
              </a:rPr>
              <a:t>	Parents/caregivers/youth, especially urban, low-income communities</a:t>
            </a:r>
          </a:p>
          <a:p>
            <a:pPr marL="0" lvl="1">
              <a:lnSpc>
                <a:spcPct val="90000"/>
              </a:lnSpc>
            </a:pPr>
            <a:endParaRPr lang="en-US" altLang="en-US" sz="2400" i="1" dirty="0">
              <a:solidFill>
                <a:srgbClr val="595959"/>
              </a:solidFill>
            </a:endParaRPr>
          </a:p>
          <a:p>
            <a:pPr marL="1828800" lvl="1" indent="-1828800">
              <a:lnSpc>
                <a:spcPct val="90000"/>
              </a:lnSpc>
            </a:pPr>
            <a:r>
              <a:rPr lang="en-US" altLang="en-US" sz="2400" i="1" dirty="0">
                <a:solidFill>
                  <a:srgbClr val="595959"/>
                </a:solidFill>
              </a:rPr>
              <a:t>Media:</a:t>
            </a:r>
            <a:r>
              <a:rPr lang="en-US" altLang="en-US" sz="2400" dirty="0">
                <a:solidFill>
                  <a:srgbClr val="595959"/>
                </a:solidFill>
              </a:rPr>
              <a:t>	Radio, newspaper, outdoor, web, social media, posters (English &amp; Spanish)</a:t>
            </a:r>
          </a:p>
          <a:p>
            <a:pPr marL="0" lvl="1">
              <a:lnSpc>
                <a:spcPct val="90000"/>
              </a:lnSpc>
            </a:pPr>
            <a:endParaRPr lang="en-US" altLang="en-US" sz="2400" i="1" dirty="0">
              <a:solidFill>
                <a:srgbClr val="595959"/>
              </a:solidFill>
            </a:endParaRPr>
          </a:p>
          <a:p>
            <a:pPr marL="1776413" lvl="1" indent="-1776413">
              <a:lnSpc>
                <a:spcPct val="90000"/>
              </a:lnSpc>
            </a:pPr>
            <a:r>
              <a:rPr lang="en-US" altLang="en-US" sz="2400" i="1" dirty="0">
                <a:solidFill>
                  <a:srgbClr val="595959"/>
                </a:solidFill>
              </a:rPr>
              <a:t>Resources:</a:t>
            </a:r>
            <a:r>
              <a:rPr lang="en-US" altLang="en-US" sz="2400" dirty="0">
                <a:solidFill>
                  <a:srgbClr val="595959"/>
                </a:solidFill>
              </a:rPr>
              <a:t>	Website </a:t>
            </a:r>
            <a:r>
              <a:rPr lang="en-US" altLang="en-US" sz="2400" i="1" dirty="0">
                <a:solidFill>
                  <a:prstClr val="black"/>
                </a:solidFill>
                <a:hlinkClick r:id="rId6"/>
              </a:rPr>
              <a:t>www.noattacks.org/breathe-easies</a:t>
            </a:r>
            <a:endParaRPr lang="en-US" altLang="en-US" sz="2400" dirty="0">
              <a:solidFill>
                <a:prstClr val="black"/>
              </a:solidFill>
            </a:endParaRPr>
          </a:p>
          <a:p>
            <a:endParaRPr lang="en-US" dirty="0">
              <a:solidFill>
                <a:prstClr val="black"/>
              </a:solidFill>
            </a:endParaRPr>
          </a:p>
        </p:txBody>
      </p:sp>
      <p:sp>
        <p:nvSpPr>
          <p:cNvPr id="8" name="Rectangle 2"/>
          <p:cNvSpPr txBox="1">
            <a:spLocks/>
          </p:cNvSpPr>
          <p:nvPr/>
        </p:nvSpPr>
        <p:spPr bwMode="auto">
          <a:xfrm>
            <a:off x="585381" y="266701"/>
            <a:ext cx="8792775" cy="796556"/>
          </a:xfrm>
          <a:prstGeom prst="rect">
            <a:avLst/>
          </a:prstGeom>
        </p:spPr>
        <p:txBody>
          <a:bodyPr vert="horz" lIns="91440" tIns="45720" rIns="91440" bIns="45720" rtlCol="0" anchor="ctr">
            <a:noAutofit/>
          </a:bodyPr>
          <a:lstStyle>
            <a:lvl1pPr algn="ctr">
              <a:lnSpc>
                <a:spcPct val="90000"/>
              </a:lnSpc>
              <a:spcBef>
                <a:spcPct val="0"/>
              </a:spcBef>
              <a:buNone/>
              <a:defRPr sz="3600" b="1">
                <a:latin typeface="+mj-lt"/>
                <a:ea typeface="+mj-ea"/>
                <a:cs typeface="+mj-cs"/>
              </a:defRPr>
            </a:lvl1pPr>
          </a:lstStyle>
          <a:p>
            <a:r>
              <a:rPr lang="en-US" dirty="0">
                <a:solidFill>
                  <a:prstClr val="black"/>
                </a:solidFill>
              </a:rPr>
              <a:t>A National Call to Action</a:t>
            </a:r>
          </a:p>
        </p:txBody>
      </p:sp>
      <p:pic>
        <p:nvPicPr>
          <p:cNvPr id="9"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59938" y="4309035"/>
            <a:ext cx="4103448" cy="217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15328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041205" y="239380"/>
            <a:ext cx="8109591" cy="1138846"/>
          </a:xfrm>
        </p:spPr>
        <p:txBody>
          <a:bodyPr vert="horz" lIns="91440" tIns="45720" rIns="91440" bIns="45720" rtlCol="0" anchor="ctr">
            <a:normAutofit/>
          </a:bodyPr>
          <a:lstStyle/>
          <a:p>
            <a:pPr algn="ctr"/>
            <a:r>
              <a:rPr lang="en-US" b="1" dirty="0"/>
              <a:t>EPA Partnerships</a:t>
            </a:r>
          </a:p>
        </p:txBody>
      </p:sp>
      <p:sp>
        <p:nvSpPr>
          <p:cNvPr id="3" name="Slide Number Placeholder 2"/>
          <p:cNvSpPr>
            <a:spLocks noGrp="1"/>
          </p:cNvSpPr>
          <p:nvPr>
            <p:ph type="sldNum" sz="quarter" idx="12"/>
          </p:nvPr>
        </p:nvSpPr>
        <p:spPr/>
        <p:txBody>
          <a:bodyPr/>
          <a:lstStyle/>
          <a:p>
            <a:fld id="{594D0B12-D88A-48BD-959F-B25C102C66CB}" type="slidenum">
              <a:rPr lang="en-US" smtClean="0">
                <a:solidFill>
                  <a:prstClr val="black">
                    <a:tint val="75000"/>
                  </a:prstClr>
                </a:solidFill>
              </a:rPr>
              <a:pPr/>
              <a:t>33</a:t>
            </a:fld>
            <a:endParaRPr lang="en-US" dirty="0">
              <a:solidFill>
                <a:prstClr val="black">
                  <a:tint val="75000"/>
                </a:prstClr>
              </a:solidFill>
            </a:endParaRPr>
          </a:p>
        </p:txBody>
      </p:sp>
      <p:graphicFrame>
        <p:nvGraphicFramePr>
          <p:cNvPr id="4" name="Diagram 3"/>
          <p:cNvGraphicFramePr/>
          <p:nvPr>
            <p:extLst/>
          </p:nvPr>
        </p:nvGraphicFramePr>
        <p:xfrm>
          <a:off x="1020073" y="1011975"/>
          <a:ext cx="9643261" cy="6004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30689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l="55513" t="24517" r="8847" b="2612"/>
          <a:stretch/>
        </p:blipFill>
        <p:spPr bwMode="auto">
          <a:xfrm>
            <a:off x="1750944" y="84245"/>
            <a:ext cx="8690113" cy="6689511"/>
          </a:xfrm>
          <a:prstGeom prst="rect">
            <a:avLst/>
          </a:prstGeom>
          <a:ln>
            <a:noFill/>
          </a:ln>
          <a:extLst>
            <a:ext uri="{53640926-AAD7-44D8-BBD7-CCE9431645EC}">
              <a14:shadowObscured xmlns:a14="http://schemas.microsoft.com/office/drawing/2010/main"/>
            </a:ext>
          </a:extLst>
        </p:spPr>
      </p:pic>
      <p:sp>
        <p:nvSpPr>
          <p:cNvPr id="9" name="Slide Number Placeholder 8"/>
          <p:cNvSpPr>
            <a:spLocks noGrp="1"/>
          </p:cNvSpPr>
          <p:nvPr>
            <p:ph type="sldNum" sz="quarter" idx="12"/>
          </p:nvPr>
        </p:nvSpPr>
        <p:spPr/>
        <p:txBody>
          <a:bodyPr/>
          <a:lstStyle/>
          <a:p>
            <a:fld id="{594D0B12-D88A-48BD-959F-B25C102C66CB}" type="slidenum">
              <a:rPr lang="en-US" smtClean="0">
                <a:solidFill>
                  <a:prstClr val="black">
                    <a:tint val="75000"/>
                  </a:prstClr>
                </a:solidFill>
              </a:rPr>
              <a:pPr/>
              <a:t>34</a:t>
            </a:fld>
            <a:endParaRPr lang="en-US" dirty="0">
              <a:solidFill>
                <a:prstClr val="black">
                  <a:tint val="75000"/>
                </a:prstClr>
              </a:solidFill>
            </a:endParaRPr>
          </a:p>
        </p:txBody>
      </p:sp>
    </p:spTree>
    <p:extLst>
      <p:ext uri="{BB962C8B-B14F-4D97-AF65-F5344CB8AC3E}">
        <p14:creationId xmlns:p14="http://schemas.microsoft.com/office/powerpoint/2010/main" val="16308827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5314" y="246350"/>
            <a:ext cx="7170057" cy="909900"/>
          </a:xfrm>
        </p:spPr>
        <p:txBody>
          <a:bodyPr vert="horz" lIns="91440" tIns="45720" rIns="91440" bIns="45720" rtlCol="0" anchor="ctr">
            <a:normAutofit/>
          </a:bodyPr>
          <a:lstStyle/>
          <a:p>
            <a:pPr algn="ctr"/>
            <a:r>
              <a:rPr lang="en-US" b="1" dirty="0" smtClean="0"/>
              <a:t>Contacts</a:t>
            </a:r>
            <a:endParaRPr lang="en-US" b="1" dirty="0"/>
          </a:p>
        </p:txBody>
      </p:sp>
      <p:sp>
        <p:nvSpPr>
          <p:cNvPr id="3" name="Content Placeholder 2"/>
          <p:cNvSpPr>
            <a:spLocks noGrp="1"/>
          </p:cNvSpPr>
          <p:nvPr>
            <p:ph idx="1"/>
          </p:nvPr>
        </p:nvSpPr>
        <p:spPr>
          <a:xfrm>
            <a:off x="3557104" y="1345089"/>
            <a:ext cx="5266477" cy="2193239"/>
          </a:xfrm>
        </p:spPr>
        <p:txBody>
          <a:bodyPr>
            <a:normAutofit fontScale="92500" lnSpcReduction="10000"/>
          </a:bodyPr>
          <a:lstStyle/>
          <a:p>
            <a:pPr marL="0" indent="0" algn="ctr">
              <a:buNone/>
            </a:pPr>
            <a:r>
              <a:rPr lang="en-US" dirty="0"/>
              <a:t>Ruth Etzel, M.D., Ph.D., Director</a:t>
            </a:r>
          </a:p>
          <a:p>
            <a:pPr marL="0" indent="0" algn="ctr">
              <a:buNone/>
            </a:pPr>
            <a:r>
              <a:rPr lang="en-US" dirty="0"/>
              <a:t>Office of Children’s Health Protection</a:t>
            </a:r>
          </a:p>
          <a:p>
            <a:pPr marL="0" indent="0" algn="ctr">
              <a:buNone/>
            </a:pPr>
            <a:r>
              <a:rPr lang="en-US" dirty="0"/>
              <a:t>Environmental Protection Agency</a:t>
            </a:r>
          </a:p>
          <a:p>
            <a:pPr marL="0" indent="0" algn="ctr">
              <a:buNone/>
            </a:pPr>
            <a:r>
              <a:rPr lang="en-US" b="1" cap="small" dirty="0">
                <a:solidFill>
                  <a:srgbClr val="5B9BD5"/>
                </a:solidFill>
                <a:cs typeface="Arial" panose="020B0604020202020204" pitchFamily="34" charset="0"/>
                <a:hlinkClick r:id="rId3"/>
              </a:rPr>
              <a:t>http://www2.epa.gov/children</a:t>
            </a:r>
            <a:endParaRPr lang="en-US" b="1" cap="small" dirty="0">
              <a:solidFill>
                <a:srgbClr val="5B9BD5"/>
              </a:solidFill>
              <a:cs typeface="Arial" panose="020B0604020202020204" pitchFamily="34" charset="0"/>
            </a:endParaRPr>
          </a:p>
          <a:p>
            <a:pPr marL="0" indent="0" algn="ctr">
              <a:buNone/>
            </a:pPr>
            <a:r>
              <a:rPr lang="en-US" dirty="0" smtClean="0"/>
              <a:t>(202) 564-2188</a:t>
            </a:r>
            <a:endParaRPr lang="en-US" dirty="0"/>
          </a:p>
        </p:txBody>
      </p:sp>
      <p:sp>
        <p:nvSpPr>
          <p:cNvPr id="5" name="Slide Number Placeholder 4"/>
          <p:cNvSpPr>
            <a:spLocks noGrp="1"/>
          </p:cNvSpPr>
          <p:nvPr>
            <p:ph type="sldNum" sz="quarter" idx="12"/>
          </p:nvPr>
        </p:nvSpPr>
        <p:spPr/>
        <p:txBody>
          <a:bodyPr/>
          <a:lstStyle/>
          <a:p>
            <a:fld id="{594D0B12-D88A-48BD-959F-B25C102C66CB}" type="slidenum">
              <a:rPr lang="en-US" smtClean="0">
                <a:solidFill>
                  <a:prstClr val="black">
                    <a:tint val="75000"/>
                  </a:prstClr>
                </a:solidFill>
              </a:rPr>
              <a:pPr/>
              <a:t>35</a:t>
            </a:fld>
            <a:endParaRPr lang="en-US" dirty="0">
              <a:solidFill>
                <a:prstClr val="black">
                  <a:tint val="75000"/>
                </a:prstClr>
              </a:solidFill>
            </a:endParaRPr>
          </a:p>
        </p:txBody>
      </p:sp>
      <p:sp>
        <p:nvSpPr>
          <p:cNvPr id="8" name="Content Placeholder 2"/>
          <p:cNvSpPr txBox="1">
            <a:spLocks/>
          </p:cNvSpPr>
          <p:nvPr/>
        </p:nvSpPr>
        <p:spPr>
          <a:xfrm>
            <a:off x="3557104" y="4257257"/>
            <a:ext cx="5266477" cy="212393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prstClr val="black"/>
                </a:solidFill>
              </a:rPr>
              <a:t>Dave </a:t>
            </a:r>
            <a:r>
              <a:rPr lang="en-US" dirty="0" err="1">
                <a:solidFill>
                  <a:prstClr val="black"/>
                </a:solidFill>
              </a:rPr>
              <a:t>Rowson</a:t>
            </a:r>
            <a:r>
              <a:rPr lang="en-US" dirty="0">
                <a:solidFill>
                  <a:prstClr val="black"/>
                </a:solidFill>
              </a:rPr>
              <a:t>, Director</a:t>
            </a:r>
          </a:p>
          <a:p>
            <a:pPr marL="0" indent="0" algn="ctr">
              <a:buFont typeface="Arial" panose="020B0604020202020204" pitchFamily="34" charset="0"/>
              <a:buNone/>
            </a:pPr>
            <a:r>
              <a:rPr lang="en-US" dirty="0">
                <a:solidFill>
                  <a:prstClr val="black"/>
                </a:solidFill>
              </a:rPr>
              <a:t>Indoor Environments Division</a:t>
            </a:r>
          </a:p>
          <a:p>
            <a:pPr marL="0" indent="0" algn="ctr">
              <a:buFont typeface="Arial" panose="020B0604020202020204" pitchFamily="34" charset="0"/>
              <a:buNone/>
            </a:pPr>
            <a:r>
              <a:rPr lang="en-US" dirty="0">
                <a:solidFill>
                  <a:prstClr val="black"/>
                </a:solidFill>
              </a:rPr>
              <a:t>Environmental Protection Agency</a:t>
            </a:r>
          </a:p>
          <a:p>
            <a:pPr marL="0" indent="0" algn="ctr">
              <a:buFont typeface="Arial" panose="020B0604020202020204" pitchFamily="34" charset="0"/>
              <a:buNone/>
            </a:pPr>
            <a:r>
              <a:rPr lang="en-US" b="1" u="sng" dirty="0">
                <a:solidFill>
                  <a:prstClr val="black"/>
                </a:solidFill>
                <a:hlinkClick r:id="rId4"/>
              </a:rPr>
              <a:t>www.epa.gov/asthma</a:t>
            </a:r>
            <a:endParaRPr lang="en-US" b="1" cap="small" dirty="0">
              <a:solidFill>
                <a:srgbClr val="5B9BD5"/>
              </a:solidFill>
              <a:cs typeface="Arial" panose="020B0604020202020204" pitchFamily="34" charset="0"/>
            </a:endParaRPr>
          </a:p>
          <a:p>
            <a:pPr marL="0" indent="0" algn="ctr">
              <a:buFont typeface="Arial" panose="020B0604020202020204" pitchFamily="34" charset="0"/>
              <a:buNone/>
            </a:pPr>
            <a:r>
              <a:rPr lang="en-US" dirty="0" smtClean="0">
                <a:solidFill>
                  <a:prstClr val="black"/>
                </a:solidFill>
              </a:rPr>
              <a:t>202.343.9370</a:t>
            </a:r>
            <a:endParaRPr lang="en-US" dirty="0">
              <a:solidFill>
                <a:prstClr val="black"/>
              </a:solidFill>
            </a:endParaRPr>
          </a:p>
        </p:txBody>
      </p:sp>
    </p:spTree>
    <p:extLst>
      <p:ext uri="{BB962C8B-B14F-4D97-AF65-F5344CB8AC3E}">
        <p14:creationId xmlns:p14="http://schemas.microsoft.com/office/powerpoint/2010/main" val="33397919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391887"/>
            <a:ext cx="10347960" cy="1463040"/>
          </a:xfrm>
        </p:spPr>
        <p:txBody>
          <a:bodyPr>
            <a:normAutofit fontScale="90000"/>
          </a:bodyPr>
          <a:lstStyle/>
          <a:p>
            <a:r>
              <a:rPr lang="en-US" sz="6500" b="1" dirty="0">
                <a:latin typeface="+mn-lt"/>
              </a:rPr>
              <a:t>Federal Commitment to Reducing Asthma Disparities</a:t>
            </a:r>
          </a:p>
        </p:txBody>
      </p:sp>
      <p:sp>
        <p:nvSpPr>
          <p:cNvPr id="7" name="Title 1"/>
          <p:cNvSpPr txBox="1">
            <a:spLocks/>
          </p:cNvSpPr>
          <p:nvPr/>
        </p:nvSpPr>
        <p:spPr>
          <a:xfrm>
            <a:off x="0" y="152401"/>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Dalton Paxman, Ph.D.</a:t>
            </a:r>
          </a:p>
          <a:p>
            <a:r>
              <a:rPr lang="en-US" sz="4000" dirty="0">
                <a:latin typeface="+mn-lt"/>
              </a:rPr>
              <a:t>Regional Health Administrator, Region III</a:t>
            </a:r>
          </a:p>
          <a:p>
            <a:r>
              <a:rPr lang="en-US" sz="4000" dirty="0">
                <a:latin typeface="+mn-lt"/>
              </a:rPr>
              <a:t>U.S. Department of Health and Human Services </a:t>
            </a:r>
          </a:p>
        </p:txBody>
      </p:sp>
    </p:spTree>
    <p:extLst>
      <p:ext uri="{BB962C8B-B14F-4D97-AF65-F5344CB8AC3E}">
        <p14:creationId xmlns:p14="http://schemas.microsoft.com/office/powerpoint/2010/main" val="21970727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ctrTitle"/>
          </p:nvPr>
        </p:nvSpPr>
        <p:spPr>
          <a:xfrm>
            <a:off x="2209800" y="2209800"/>
            <a:ext cx="7772400" cy="1066800"/>
          </a:xfrm>
        </p:spPr>
        <p:txBody>
          <a:bodyPr>
            <a:normAutofit fontScale="90000"/>
          </a:bodyPr>
          <a:lstStyle/>
          <a:p>
            <a:r>
              <a:rPr lang="en-US" sz="3200" dirty="0"/>
              <a:t/>
            </a:r>
            <a:br>
              <a:rPr lang="en-US" sz="3200" dirty="0"/>
            </a:br>
            <a:r>
              <a:rPr lang="en-US" sz="3200" dirty="0"/>
              <a:t/>
            </a:r>
            <a:br>
              <a:rPr lang="en-US" sz="3200" dirty="0"/>
            </a:br>
            <a:r>
              <a:rPr lang="en-US" sz="3200" dirty="0"/>
              <a:t/>
            </a:r>
            <a:br>
              <a:rPr lang="en-US" sz="3200" dirty="0"/>
            </a:br>
            <a:r>
              <a:rPr lang="en-US" sz="3200" dirty="0"/>
              <a:t>Office of the Assistant Secretary for Health</a:t>
            </a:r>
          </a:p>
        </p:txBody>
      </p:sp>
      <p:sp>
        <p:nvSpPr>
          <p:cNvPr id="13" name="Subtitle 2"/>
          <p:cNvSpPr>
            <a:spLocks noGrp="1"/>
          </p:cNvSpPr>
          <p:nvPr>
            <p:ph type="subTitle" idx="1"/>
          </p:nvPr>
        </p:nvSpPr>
        <p:spPr>
          <a:xfrm>
            <a:off x="2895600" y="3429000"/>
            <a:ext cx="6400800" cy="1600200"/>
          </a:xfrm>
        </p:spPr>
        <p:txBody>
          <a:bodyPr/>
          <a:lstStyle/>
          <a:p>
            <a:r>
              <a:rPr lang="en-US" dirty="0" smtClean="0"/>
              <a:t>Dalton G. Paxman, Ph.D., MA, FCPP</a:t>
            </a:r>
          </a:p>
          <a:p>
            <a:r>
              <a:rPr lang="en-US" sz="2800" dirty="0"/>
              <a:t>Regional Health Administrator</a:t>
            </a:r>
          </a:p>
          <a:p>
            <a:r>
              <a:rPr lang="en-US" dirty="0"/>
              <a:t>Region III, Philadelphia, PA</a:t>
            </a:r>
          </a:p>
        </p:txBody>
      </p:sp>
      <p:sp>
        <p:nvSpPr>
          <p:cNvPr id="22" name="Slide Number Placeholder 21"/>
          <p:cNvSpPr>
            <a:spLocks noGrp="1"/>
          </p:cNvSpPr>
          <p:nvPr>
            <p:ph type="sldNum" sz="quarter" idx="12"/>
          </p:nvPr>
        </p:nvSpPr>
        <p:spPr/>
        <p:txBody>
          <a:bodyPr/>
          <a:lstStyle/>
          <a:p>
            <a:fld id="{C4A6C2D0-270E-4126-85B8-270B44BACFE7}" type="slidenum">
              <a:rPr lang="en-US" smtClean="0"/>
              <a:pPr/>
              <a:t>37</a:t>
            </a:fld>
            <a:endParaRPr lang="en-US" dirty="0"/>
          </a:p>
        </p:txBody>
      </p:sp>
      <p:sp>
        <p:nvSpPr>
          <p:cNvPr id="19" name="TextBox 18"/>
          <p:cNvSpPr txBox="1"/>
          <p:nvPr/>
        </p:nvSpPr>
        <p:spPr>
          <a:xfrm>
            <a:off x="1524000" y="6553200"/>
            <a:ext cx="9067800" cy="261610"/>
          </a:xfrm>
          <a:prstGeom prst="rect">
            <a:avLst/>
          </a:prstGeom>
          <a:noFill/>
        </p:spPr>
        <p:txBody>
          <a:bodyPr wrap="square" rtlCol="0">
            <a:spAutoFit/>
          </a:bodyPr>
          <a:lstStyle/>
          <a:p>
            <a:r>
              <a:rPr lang="en-US" sz="1100" dirty="0">
                <a:solidFill>
                  <a:srgbClr val="292934"/>
                </a:solidFill>
              </a:rPr>
              <a:t>We encourage the electronic dissemination of this document. Please avoid printing to influence a positive environmental impact.</a:t>
            </a: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9800" y="5257801"/>
            <a:ext cx="5547108" cy="91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0538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360558"/>
            <a:ext cx="10972800" cy="990600"/>
          </a:xfrm>
        </p:spPr>
        <p:txBody>
          <a:bodyPr/>
          <a:lstStyle/>
          <a:p>
            <a:r>
              <a:rPr lang="en-US" dirty="0" smtClean="0"/>
              <a:t>HHS Region III--OASH</a:t>
            </a:r>
            <a:endParaRPr lang="en-US" dirty="0"/>
          </a:p>
        </p:txBody>
      </p:sp>
      <p:sp>
        <p:nvSpPr>
          <p:cNvPr id="2" name="Slide Number Placeholder 1"/>
          <p:cNvSpPr>
            <a:spLocks noGrp="1"/>
          </p:cNvSpPr>
          <p:nvPr>
            <p:ph type="sldNum" sz="quarter" idx="12"/>
          </p:nvPr>
        </p:nvSpPr>
        <p:spPr/>
        <p:txBody>
          <a:bodyPr/>
          <a:lstStyle/>
          <a:p>
            <a:fld id="{C4A6C2D0-270E-4126-85B8-270B44BACFE7}" type="slidenum">
              <a:rPr lang="en-US" smtClean="0"/>
              <a:pPr/>
              <a:t>38</a:t>
            </a:fld>
            <a:endParaRPr lang="en-US"/>
          </a:p>
        </p:txBody>
      </p:sp>
      <p:pic>
        <p:nvPicPr>
          <p:cNvPr id="3" name="Picture 2" descr="http://www.hhs.gov/about/images/hhsregions7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433" y="2041968"/>
            <a:ext cx="4963472" cy="32854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788337" y="1295402"/>
            <a:ext cx="4937174" cy="510539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7" name="Picture 6"/>
          <p:cNvPicPr>
            <a:picLocks noChangeAspect="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916623" y="3686830"/>
            <a:ext cx="1071418" cy="9144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5000" y="2818348"/>
            <a:ext cx="415114" cy="839252"/>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60747" y="4119850"/>
            <a:ext cx="1675320" cy="92024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42847" y="1249108"/>
            <a:ext cx="2743200" cy="1722692"/>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76400" y="4666911"/>
            <a:ext cx="3884026" cy="1685338"/>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24742" y="3160848"/>
            <a:ext cx="1980140" cy="1792152"/>
          </a:xfrm>
          <a:prstGeom prst="rect">
            <a:avLst/>
          </a:prstGeom>
        </p:spPr>
      </p:pic>
      <p:sp>
        <p:nvSpPr>
          <p:cNvPr id="13" name="TextBox 12"/>
          <p:cNvSpPr txBox="1"/>
          <p:nvPr/>
        </p:nvSpPr>
        <p:spPr>
          <a:xfrm>
            <a:off x="5129738" y="5638801"/>
            <a:ext cx="1004957" cy="769441"/>
          </a:xfrm>
          <a:prstGeom prst="rect">
            <a:avLst/>
          </a:prstGeom>
          <a:noFill/>
        </p:spPr>
        <p:txBody>
          <a:bodyPr wrap="square" rtlCol="0">
            <a:spAutoFit/>
          </a:bodyPr>
          <a:lstStyle/>
          <a:p>
            <a:pPr algn="ctr"/>
            <a:r>
              <a:rPr lang="en-US" sz="4400" b="1" dirty="0">
                <a:solidFill>
                  <a:srgbClr val="292934"/>
                </a:solidFill>
              </a:rPr>
              <a:t>VA</a:t>
            </a:r>
          </a:p>
        </p:txBody>
      </p:sp>
      <p:sp>
        <p:nvSpPr>
          <p:cNvPr id="14" name="TextBox 13"/>
          <p:cNvSpPr txBox="1"/>
          <p:nvPr/>
        </p:nvSpPr>
        <p:spPr>
          <a:xfrm>
            <a:off x="1905000" y="1574200"/>
            <a:ext cx="945694" cy="1631216"/>
          </a:xfrm>
          <a:prstGeom prst="rect">
            <a:avLst/>
          </a:prstGeom>
          <a:noFill/>
        </p:spPr>
        <p:txBody>
          <a:bodyPr wrap="square" rtlCol="0">
            <a:spAutoFit/>
          </a:bodyPr>
          <a:lstStyle/>
          <a:p>
            <a:pPr algn="ctr"/>
            <a:r>
              <a:rPr lang="en-US" sz="5000" b="1" dirty="0">
                <a:solidFill>
                  <a:srgbClr val="292934"/>
                </a:solidFill>
              </a:rPr>
              <a:t>PA</a:t>
            </a:r>
          </a:p>
        </p:txBody>
      </p:sp>
      <p:sp>
        <p:nvSpPr>
          <p:cNvPr id="15" name="TextBox 14"/>
          <p:cNvSpPr txBox="1"/>
          <p:nvPr/>
        </p:nvSpPr>
        <p:spPr>
          <a:xfrm>
            <a:off x="1694544" y="3124200"/>
            <a:ext cx="1232602" cy="861774"/>
          </a:xfrm>
          <a:prstGeom prst="rect">
            <a:avLst/>
          </a:prstGeom>
          <a:noFill/>
        </p:spPr>
        <p:txBody>
          <a:bodyPr wrap="square" rtlCol="0">
            <a:spAutoFit/>
          </a:bodyPr>
          <a:lstStyle/>
          <a:p>
            <a:pPr algn="ctr"/>
            <a:r>
              <a:rPr lang="en-US" sz="5000" b="1" dirty="0">
                <a:solidFill>
                  <a:srgbClr val="292934"/>
                </a:solidFill>
              </a:rPr>
              <a:t>WV</a:t>
            </a:r>
          </a:p>
        </p:txBody>
      </p:sp>
      <p:sp>
        <p:nvSpPr>
          <p:cNvPr id="16" name="TextBox 15"/>
          <p:cNvSpPr txBox="1"/>
          <p:nvPr/>
        </p:nvSpPr>
        <p:spPr>
          <a:xfrm>
            <a:off x="3720352" y="3240745"/>
            <a:ext cx="1371600" cy="861774"/>
          </a:xfrm>
          <a:prstGeom prst="rect">
            <a:avLst/>
          </a:prstGeom>
          <a:noFill/>
        </p:spPr>
        <p:txBody>
          <a:bodyPr wrap="square" rtlCol="0">
            <a:spAutoFit/>
          </a:bodyPr>
          <a:lstStyle/>
          <a:p>
            <a:pPr algn="ctr"/>
            <a:r>
              <a:rPr lang="en-US" sz="5000" b="1" dirty="0">
                <a:solidFill>
                  <a:srgbClr val="292934"/>
                </a:solidFill>
              </a:rPr>
              <a:t>DC</a:t>
            </a:r>
          </a:p>
        </p:txBody>
      </p:sp>
      <p:sp>
        <p:nvSpPr>
          <p:cNvPr id="17" name="TextBox 16"/>
          <p:cNvSpPr txBox="1"/>
          <p:nvPr/>
        </p:nvSpPr>
        <p:spPr>
          <a:xfrm>
            <a:off x="4829629" y="4176662"/>
            <a:ext cx="1186467" cy="861774"/>
          </a:xfrm>
          <a:prstGeom prst="rect">
            <a:avLst/>
          </a:prstGeom>
          <a:noFill/>
        </p:spPr>
        <p:txBody>
          <a:bodyPr wrap="square" rtlCol="0">
            <a:spAutoFit/>
          </a:bodyPr>
          <a:lstStyle/>
          <a:p>
            <a:pPr algn="ctr"/>
            <a:r>
              <a:rPr lang="en-US" sz="5000" b="1" dirty="0">
                <a:solidFill>
                  <a:srgbClr val="292934"/>
                </a:solidFill>
              </a:rPr>
              <a:t>MD</a:t>
            </a:r>
          </a:p>
        </p:txBody>
      </p:sp>
      <p:sp>
        <p:nvSpPr>
          <p:cNvPr id="18" name="TextBox 17"/>
          <p:cNvSpPr txBox="1"/>
          <p:nvPr/>
        </p:nvSpPr>
        <p:spPr>
          <a:xfrm>
            <a:off x="5734826" y="2659801"/>
            <a:ext cx="1134341" cy="861774"/>
          </a:xfrm>
          <a:prstGeom prst="rect">
            <a:avLst/>
          </a:prstGeom>
          <a:noFill/>
        </p:spPr>
        <p:txBody>
          <a:bodyPr wrap="square" rtlCol="0">
            <a:spAutoFit/>
          </a:bodyPr>
          <a:lstStyle/>
          <a:p>
            <a:pPr algn="ctr"/>
            <a:r>
              <a:rPr lang="en-US" sz="5000" b="1" dirty="0">
                <a:solidFill>
                  <a:srgbClr val="292934"/>
                </a:solidFill>
              </a:rPr>
              <a:t>DE</a:t>
            </a:r>
          </a:p>
        </p:txBody>
      </p:sp>
      <p:graphicFrame>
        <p:nvGraphicFramePr>
          <p:cNvPr id="20" name="Table 19"/>
          <p:cNvGraphicFramePr>
            <a:graphicFrameLocks noGrp="1"/>
          </p:cNvGraphicFramePr>
          <p:nvPr>
            <p:extLst/>
          </p:nvPr>
        </p:nvGraphicFramePr>
        <p:xfrm>
          <a:off x="6858000" y="1295399"/>
          <a:ext cx="3581400" cy="5086928"/>
        </p:xfrm>
        <a:graphic>
          <a:graphicData uri="http://schemas.openxmlformats.org/drawingml/2006/table">
            <a:tbl>
              <a:tblPr firstRow="1" bandRow="1">
                <a:tableStyleId>{5C22544A-7EE6-4342-B048-85BDC9FD1C3A}</a:tableStyleId>
              </a:tblPr>
              <a:tblGrid>
                <a:gridCol w="3581400"/>
              </a:tblGrid>
              <a:tr h="2543464">
                <a:tc>
                  <a:txBody>
                    <a:bodyPr/>
                    <a:lstStyle/>
                    <a:p>
                      <a:endParaRPr lang="en-US" dirty="0"/>
                    </a:p>
                  </a:txBody>
                  <a:tcPr/>
                </a:tc>
              </a:tr>
              <a:tr h="2543464">
                <a:tc>
                  <a:txBody>
                    <a:bodyPr/>
                    <a:lstStyle/>
                    <a:p>
                      <a:endParaRPr lang="en-US" dirty="0"/>
                    </a:p>
                  </a:txBody>
                  <a:tcPr/>
                </a:tc>
              </a:tr>
            </a:tbl>
          </a:graphicData>
        </a:graphic>
      </p:graphicFrame>
      <p:grpSp>
        <p:nvGrpSpPr>
          <p:cNvPr id="22" name="Group 21"/>
          <p:cNvGrpSpPr/>
          <p:nvPr/>
        </p:nvGrpSpPr>
        <p:grpSpPr>
          <a:xfrm>
            <a:off x="6858000" y="1321475"/>
            <a:ext cx="3581400" cy="4687840"/>
            <a:chOff x="5334000" y="1321475"/>
            <a:chExt cx="3581400" cy="4687840"/>
          </a:xfrm>
        </p:grpSpPr>
        <p:sp>
          <p:nvSpPr>
            <p:cNvPr id="19" name="TextBox 18"/>
            <p:cNvSpPr txBox="1"/>
            <p:nvPr/>
          </p:nvSpPr>
          <p:spPr>
            <a:xfrm>
              <a:off x="5334000" y="1321475"/>
              <a:ext cx="3581400" cy="2308324"/>
            </a:xfrm>
            <a:prstGeom prst="rect">
              <a:avLst/>
            </a:prstGeom>
            <a:noFill/>
          </p:spPr>
          <p:txBody>
            <a:bodyPr wrap="square" rtlCol="0">
              <a:spAutoFit/>
            </a:bodyPr>
            <a:lstStyle/>
            <a:p>
              <a:pPr algn="ctr"/>
              <a:r>
                <a:rPr lang="en-US" b="1" dirty="0">
                  <a:solidFill>
                    <a:srgbClr val="292934"/>
                  </a:solidFill>
                </a:rPr>
                <a:t>Offices</a:t>
              </a:r>
            </a:p>
            <a:p>
              <a:pPr algn="ctr"/>
              <a:endParaRPr lang="en-US" dirty="0">
                <a:solidFill>
                  <a:srgbClr val="292934"/>
                </a:solidFill>
              </a:endParaRPr>
            </a:p>
            <a:p>
              <a:pPr algn="ctr"/>
              <a:r>
                <a:rPr lang="en-US" dirty="0">
                  <a:solidFill>
                    <a:srgbClr val="292934"/>
                  </a:solidFill>
                </a:rPr>
                <a:t>Women’s Health</a:t>
              </a:r>
            </a:p>
            <a:p>
              <a:pPr algn="ctr"/>
              <a:r>
                <a:rPr lang="en-US" dirty="0">
                  <a:solidFill>
                    <a:srgbClr val="292934"/>
                  </a:solidFill>
                </a:rPr>
                <a:t>Minority Health</a:t>
              </a:r>
            </a:p>
            <a:p>
              <a:pPr algn="ctr"/>
              <a:r>
                <a:rPr lang="en-US" dirty="0">
                  <a:solidFill>
                    <a:srgbClr val="292934"/>
                  </a:solidFill>
                </a:rPr>
                <a:t>Regional Resources (HIV/AIDS)</a:t>
              </a:r>
            </a:p>
            <a:p>
              <a:pPr algn="ctr"/>
              <a:r>
                <a:rPr lang="en-US" dirty="0">
                  <a:solidFill>
                    <a:srgbClr val="292934"/>
                  </a:solidFill>
                </a:rPr>
                <a:t>Medical Reserve Corps</a:t>
              </a:r>
            </a:p>
            <a:p>
              <a:pPr algn="ctr"/>
              <a:r>
                <a:rPr lang="en-US" dirty="0">
                  <a:solidFill>
                    <a:srgbClr val="292934"/>
                  </a:solidFill>
                </a:rPr>
                <a:t>Population Affairs (Family Planning)</a:t>
              </a:r>
            </a:p>
          </p:txBody>
        </p:sp>
        <p:sp>
          <p:nvSpPr>
            <p:cNvPr id="21" name="TextBox 20"/>
            <p:cNvSpPr txBox="1"/>
            <p:nvPr/>
          </p:nvSpPr>
          <p:spPr>
            <a:xfrm>
              <a:off x="5334000" y="3977990"/>
              <a:ext cx="3581400" cy="2031325"/>
            </a:xfrm>
            <a:prstGeom prst="rect">
              <a:avLst/>
            </a:prstGeom>
            <a:noFill/>
          </p:spPr>
          <p:txBody>
            <a:bodyPr wrap="square" rtlCol="0">
              <a:spAutoFit/>
            </a:bodyPr>
            <a:lstStyle/>
            <a:p>
              <a:pPr algn="ctr"/>
              <a:r>
                <a:rPr lang="en-US" b="1" dirty="0">
                  <a:solidFill>
                    <a:srgbClr val="292934"/>
                  </a:solidFill>
                </a:rPr>
                <a:t>Initiatives</a:t>
              </a:r>
            </a:p>
            <a:p>
              <a:pPr algn="ctr"/>
              <a:endParaRPr lang="en-US" dirty="0">
                <a:solidFill>
                  <a:srgbClr val="292934"/>
                </a:solidFill>
              </a:endParaRPr>
            </a:p>
            <a:p>
              <a:pPr algn="ctr"/>
              <a:r>
                <a:rPr lang="en-US" dirty="0">
                  <a:solidFill>
                    <a:srgbClr val="292934"/>
                  </a:solidFill>
                </a:rPr>
                <a:t>Affordable Care Act Outreach</a:t>
              </a:r>
            </a:p>
            <a:p>
              <a:pPr algn="ctr"/>
              <a:r>
                <a:rPr lang="en-US" dirty="0">
                  <a:solidFill>
                    <a:srgbClr val="292934"/>
                  </a:solidFill>
                </a:rPr>
                <a:t>Let’s Move!</a:t>
              </a:r>
            </a:p>
            <a:p>
              <a:pPr algn="ctr"/>
              <a:r>
                <a:rPr lang="en-US" dirty="0">
                  <a:solidFill>
                    <a:srgbClr val="292934"/>
                  </a:solidFill>
                </a:rPr>
                <a:t>Million Hearts</a:t>
              </a:r>
            </a:p>
            <a:p>
              <a:pPr algn="ctr"/>
              <a:r>
                <a:rPr lang="en-US" dirty="0">
                  <a:solidFill>
                    <a:srgbClr val="292934"/>
                  </a:solidFill>
                </a:rPr>
                <a:t>Tobacco-Free College Campuses</a:t>
              </a:r>
            </a:p>
            <a:p>
              <a:pPr algn="ctr"/>
              <a:r>
                <a:rPr lang="en-US" dirty="0">
                  <a:solidFill>
                    <a:srgbClr val="292934"/>
                  </a:solidFill>
                </a:rPr>
                <a:t>Vaccines</a:t>
              </a:r>
            </a:p>
          </p:txBody>
        </p:sp>
      </p:grpSp>
    </p:spTree>
    <p:extLst>
      <p:ext uri="{BB962C8B-B14F-4D97-AF65-F5344CB8AC3E}">
        <p14:creationId xmlns:p14="http://schemas.microsoft.com/office/powerpoint/2010/main" val="28448678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61266"/>
            <a:ext cx="8229600" cy="1371600"/>
          </a:xfrm>
          <a:noFill/>
          <a:scene3d>
            <a:camera prst="perspectiveAbove"/>
            <a:lightRig rig="threePt" dir="t"/>
          </a:scene3d>
        </p:spPr>
        <p:txBody>
          <a:bodyPr>
            <a:normAutofit/>
          </a:bodyPr>
          <a:lstStyle/>
          <a:p>
            <a:r>
              <a:rPr lang="en-US" b="1" dirty="0" smtClean="0">
                <a:ea typeface="ＭＳ Ｐゴシック" charset="-128"/>
              </a:rPr>
              <a:t>Overriding </a:t>
            </a:r>
            <a:r>
              <a:rPr lang="en-US" b="1" dirty="0">
                <a:ea typeface="ＭＳ Ｐゴシック" charset="-128"/>
              </a:rPr>
              <a:t>Themes </a:t>
            </a:r>
            <a:r>
              <a:rPr lang="en-US" b="1" dirty="0" smtClean="0">
                <a:ea typeface="ＭＳ Ｐゴシック" charset="-128"/>
              </a:rPr>
              <a:t>of</a:t>
            </a:r>
            <a:br>
              <a:rPr lang="en-US" b="1" dirty="0" smtClean="0">
                <a:ea typeface="ＭＳ Ｐゴシック" charset="-128"/>
              </a:rPr>
            </a:br>
            <a:r>
              <a:rPr lang="en-US" b="1" dirty="0" smtClean="0">
                <a:ea typeface="ＭＳ Ｐゴシック" charset="-128"/>
              </a:rPr>
              <a:t> </a:t>
            </a:r>
            <a:r>
              <a:rPr lang="en-US" b="1" dirty="0">
                <a:ea typeface="ＭＳ Ｐゴシック" charset="-128"/>
              </a:rPr>
              <a:t>the Affordable Care </a:t>
            </a:r>
            <a:r>
              <a:rPr lang="en-US" b="1" dirty="0" smtClean="0">
                <a:ea typeface="ＭＳ Ｐゴシック" charset="-128"/>
              </a:rPr>
              <a:t>Act</a:t>
            </a:r>
            <a:endParaRPr lang="en-US" dirty="0"/>
          </a:p>
        </p:txBody>
      </p:sp>
      <p:graphicFrame>
        <p:nvGraphicFramePr>
          <p:cNvPr id="5" name="Diagram 4"/>
          <p:cNvGraphicFramePr/>
          <p:nvPr>
            <p:extLst/>
          </p:nvPr>
        </p:nvGraphicFramePr>
        <p:xfrm>
          <a:off x="1752600" y="1803401"/>
          <a:ext cx="8686800" cy="4714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014109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Summit Objectives</a:t>
            </a:r>
            <a:endParaRPr lang="en-US" dirty="0"/>
          </a:p>
        </p:txBody>
      </p:sp>
      <p:sp>
        <p:nvSpPr>
          <p:cNvPr id="3" name="Content Placeholder 2"/>
          <p:cNvSpPr>
            <a:spLocks noGrp="1"/>
          </p:cNvSpPr>
          <p:nvPr>
            <p:ph idx="1"/>
          </p:nvPr>
        </p:nvSpPr>
        <p:spPr>
          <a:xfrm>
            <a:off x="677334" y="1556951"/>
            <a:ext cx="8596668" cy="4484411"/>
          </a:xfrm>
        </p:spPr>
        <p:txBody>
          <a:bodyPr>
            <a:normAutofit fontScale="55000" lnSpcReduction="20000"/>
          </a:bodyPr>
          <a:lstStyle/>
          <a:p>
            <a:pPr lvl="0"/>
            <a:r>
              <a:rPr lang="en-US" b="1" dirty="0"/>
              <a:t>Improve participants’ knowledge of the evidence base and business case for in-home asthma services to facilitate an understanding of:</a:t>
            </a:r>
            <a:endParaRPr lang="en-US" dirty="0"/>
          </a:p>
          <a:p>
            <a:pPr lvl="1"/>
            <a:r>
              <a:rPr lang="en-US" sz="1900" dirty="0"/>
              <a:t>How to leverage these as tools to convince insurers to expand coverage</a:t>
            </a:r>
          </a:p>
          <a:p>
            <a:pPr lvl="1"/>
            <a:r>
              <a:rPr lang="en-US" sz="1900" dirty="0"/>
              <a:t>Cost-savings are that insurers can realize</a:t>
            </a:r>
          </a:p>
          <a:p>
            <a:pPr lvl="1"/>
            <a:r>
              <a:rPr lang="en-US" sz="1900" dirty="0"/>
              <a:t>What in-home asthma services are covered by insurers in other states</a:t>
            </a:r>
          </a:p>
          <a:p>
            <a:pPr lvl="1"/>
            <a:r>
              <a:rPr lang="en-US" sz="1900" dirty="0"/>
              <a:t>What elements go into a business case and how to create one</a:t>
            </a:r>
          </a:p>
          <a:p>
            <a:pPr lvl="0"/>
            <a:r>
              <a:rPr lang="en-US" sz="1900" b="1" dirty="0"/>
              <a:t>Improve participants’ understanding of the mechanisms to change Medicaid coverage to facilitate awareness of:</a:t>
            </a:r>
            <a:endParaRPr lang="en-US" sz="1900" dirty="0"/>
          </a:p>
          <a:p>
            <a:pPr lvl="1"/>
            <a:r>
              <a:rPr lang="en-US" sz="1900" dirty="0"/>
              <a:t>The options available within the Medicaid framework</a:t>
            </a:r>
          </a:p>
          <a:p>
            <a:pPr lvl="1"/>
            <a:r>
              <a:rPr lang="en-US" sz="1900" dirty="0"/>
              <a:t>Which option is the best fit for the state</a:t>
            </a:r>
          </a:p>
          <a:p>
            <a:pPr lvl="1"/>
            <a:r>
              <a:rPr lang="en-US" sz="1900" dirty="0"/>
              <a:t>Who needs to be engaged and how to get started</a:t>
            </a:r>
          </a:p>
          <a:p>
            <a:pPr lvl="1"/>
            <a:r>
              <a:rPr lang="en-US" sz="1900" dirty="0"/>
              <a:t>What activities need to be accomplished in the process</a:t>
            </a:r>
          </a:p>
          <a:p>
            <a:pPr lvl="0"/>
            <a:r>
              <a:rPr lang="en-US" sz="1900" b="1" dirty="0"/>
              <a:t>Provide examples of housing and health partnerships that improve residents’ asthma to educate participants on:</a:t>
            </a:r>
            <a:endParaRPr lang="en-US" sz="1900" dirty="0"/>
          </a:p>
          <a:p>
            <a:pPr lvl="1"/>
            <a:r>
              <a:rPr lang="en-US" sz="1900" dirty="0"/>
              <a:t>What impact on asthma outcomes benefits have been achieved by health and housing partnerships in other states</a:t>
            </a:r>
          </a:p>
          <a:p>
            <a:pPr lvl="1"/>
            <a:r>
              <a:rPr lang="en-US" sz="1900" dirty="0"/>
              <a:t>Existing community policies and programs that can be leveraged</a:t>
            </a:r>
          </a:p>
          <a:p>
            <a:pPr lvl="1"/>
            <a:r>
              <a:rPr lang="en-US" sz="1900" dirty="0"/>
              <a:t>Prospective local and state-wide partners for structural remediation</a:t>
            </a:r>
          </a:p>
          <a:p>
            <a:pPr lvl="0"/>
            <a:r>
              <a:rPr lang="en-US" sz="1900" b="1" dirty="0"/>
              <a:t>Obtain commitment from stakeholders to form a working group that is ready to: </a:t>
            </a:r>
            <a:endParaRPr lang="en-US" sz="1900" dirty="0"/>
          </a:p>
          <a:p>
            <a:pPr lvl="1"/>
            <a:r>
              <a:rPr lang="en-US" sz="1900" dirty="0"/>
              <a:t>Take steps to obtain coverage from state Medicaid and commercial insurers for in-home services</a:t>
            </a:r>
          </a:p>
          <a:p>
            <a:pPr lvl="1"/>
            <a:r>
              <a:rPr lang="en-US" sz="1900" dirty="0"/>
              <a:t>Build linkages between health and housing that aim to remediate triggers such as mold in the homes of children whose asthma causes them to be high health care utilizers </a:t>
            </a:r>
          </a:p>
          <a:p>
            <a:pPr>
              <a:buFont typeface="Wingdings" charset="2"/>
              <a:buChar char="²"/>
            </a:pPr>
            <a:endParaRPr lang="en-US" sz="1900" dirty="0"/>
          </a:p>
        </p:txBody>
      </p:sp>
    </p:spTree>
    <p:extLst>
      <p:ext uri="{BB962C8B-B14F-4D97-AF65-F5344CB8AC3E}">
        <p14:creationId xmlns:p14="http://schemas.microsoft.com/office/powerpoint/2010/main" val="20418055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Healthy Self</a:t>
            </a:r>
          </a:p>
        </p:txBody>
      </p:sp>
      <p:sp>
        <p:nvSpPr>
          <p:cNvPr id="4" name="Text Placeholder 3"/>
          <p:cNvSpPr>
            <a:spLocks noGrp="1"/>
          </p:cNvSpPr>
          <p:nvPr>
            <p:ph type="body" sz="half" idx="2"/>
          </p:nvPr>
        </p:nvSpPr>
        <p:spPr/>
        <p:txBody>
          <a:bodyPr>
            <a:normAutofit/>
          </a:bodyPr>
          <a:lstStyle/>
          <a:p>
            <a:r>
              <a:rPr lang="en-US" sz="3200" dirty="0"/>
              <a:t>Preventive Care Campaign</a:t>
            </a:r>
          </a:p>
        </p:txBody>
      </p:sp>
      <p:pic>
        <p:nvPicPr>
          <p:cNvPr id="2050" name="Picture 2" descr="Embedded image permalink">
            <a:hlinkClick r:id="rId3"/>
          </p:cNvPr>
          <p:cNvPicPr>
            <a:picLocks noGrp="1" noChangeAspect="1" noChangeArrowheads="1"/>
          </p:cNvPicPr>
          <p:nvPr>
            <p:ph type="pic" idx="1"/>
          </p:nvPr>
        </p:nvPicPr>
        <p:blipFill>
          <a:blip r:embed="rId4">
            <a:extLst>
              <a:ext uri="{28A0092B-C50C-407E-A947-70E740481C1C}">
                <a14:useLocalDpi xmlns:a14="http://schemas.microsoft.com/office/drawing/2010/main" val="0"/>
              </a:ext>
            </a:extLst>
          </a:blip>
          <a:srcRect t="15061" b="15061"/>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44141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2"/>
          <p:cNvSpPr>
            <a:spLocks noGrp="1"/>
          </p:cNvSpPr>
          <p:nvPr>
            <p:ph type="title"/>
          </p:nvPr>
        </p:nvSpPr>
        <p:spPr>
          <a:xfrm>
            <a:off x="1828800" y="787400"/>
            <a:ext cx="4191000" cy="5181600"/>
          </a:xfrm>
          <a:solidFill>
            <a:schemeClr val="tx2">
              <a:lumMod val="60000"/>
              <a:lumOff val="40000"/>
            </a:schemeClr>
          </a:solidFill>
          <a:effectLst>
            <a:outerShdw blurRad="76200" dir="18900000" sy="23000" kx="-1200000" algn="bl" rotWithShape="0">
              <a:prstClr val="black">
                <a:alpha val="20000"/>
              </a:prstClr>
            </a:outerShdw>
          </a:effectLst>
          <a:scene3d>
            <a:camera prst="perspectiveLeft"/>
            <a:lightRig rig="threePt" dir="t"/>
          </a:scene3d>
        </p:spPr>
        <p:txBody>
          <a:bodyPr>
            <a:noAutofit/>
          </a:bodyPr>
          <a:lstStyle/>
          <a:p>
            <a:pPr>
              <a:defRPr/>
            </a:pPr>
            <a:r>
              <a:rPr lang="en-US" sz="4800" b="1" dirty="0">
                <a:solidFill>
                  <a:schemeClr val="tx1"/>
                </a:solidFill>
                <a:effectLst>
                  <a:outerShdw blurRad="38100" dist="38100" dir="2700000" algn="tl">
                    <a:srgbClr val="000000">
                      <a:alpha val="43137"/>
                    </a:srgbClr>
                  </a:outerShdw>
                </a:effectLst>
              </a:rPr>
              <a:t>The Affordable Care Act: </a:t>
            </a:r>
            <a:br>
              <a:rPr lang="en-US" sz="4800" b="1" dirty="0">
                <a:solidFill>
                  <a:schemeClr val="tx1"/>
                </a:solidFill>
                <a:effectLst>
                  <a:outerShdw blurRad="38100" dist="38100" dir="2700000" algn="tl">
                    <a:srgbClr val="000000">
                      <a:alpha val="43137"/>
                    </a:srgbClr>
                  </a:outerShdw>
                </a:effectLst>
              </a:rPr>
            </a:br>
            <a:r>
              <a:rPr lang="en-US" sz="4800" b="1" dirty="0">
                <a:solidFill>
                  <a:schemeClr val="tx1"/>
                </a:solidFill>
                <a:effectLst>
                  <a:outerShdw blurRad="38100" dist="38100" dir="2700000" algn="tl">
                    <a:srgbClr val="000000">
                      <a:alpha val="43137"/>
                    </a:srgbClr>
                  </a:outerShdw>
                </a:effectLst>
              </a:rPr>
              <a:t>Tobacco Prevention and Cessation</a:t>
            </a:r>
          </a:p>
        </p:txBody>
      </p:sp>
      <p:sp>
        <p:nvSpPr>
          <p:cNvPr id="2" name="Content Placeholder 1"/>
          <p:cNvSpPr>
            <a:spLocks noGrp="1"/>
          </p:cNvSpPr>
          <p:nvPr>
            <p:ph idx="1"/>
          </p:nvPr>
        </p:nvSpPr>
        <p:spPr>
          <a:xfrm>
            <a:off x="6172200" y="787400"/>
            <a:ext cx="4495800" cy="5588000"/>
          </a:xfrm>
          <a:solidFill>
            <a:schemeClr val="accent2">
              <a:lumMod val="50000"/>
            </a:schemeClr>
          </a:solidFill>
          <a:scene3d>
            <a:camera prst="perspectiveRight"/>
            <a:lightRig rig="threePt" dir="t"/>
          </a:scene3d>
        </p:spPr>
        <p:txBody>
          <a:bodyPr>
            <a:noAutofit/>
          </a:bodyPr>
          <a:lstStyle/>
          <a:p>
            <a:pPr>
              <a:lnSpc>
                <a:spcPct val="90000"/>
              </a:lnSpc>
              <a:spcBef>
                <a:spcPts val="1200"/>
              </a:spcBef>
              <a:defRPr/>
            </a:pPr>
            <a:r>
              <a:rPr lang="en-US" dirty="0">
                <a:solidFill>
                  <a:schemeClr val="bg1"/>
                </a:solidFill>
              </a:rPr>
              <a:t>Expands private health insurance coverage for proven treatments that help smokers quit</a:t>
            </a:r>
          </a:p>
          <a:p>
            <a:pPr>
              <a:lnSpc>
                <a:spcPct val="90000"/>
              </a:lnSpc>
              <a:spcBef>
                <a:spcPts val="1200"/>
              </a:spcBef>
              <a:defRPr/>
            </a:pPr>
            <a:r>
              <a:rPr lang="en-US" dirty="0">
                <a:solidFill>
                  <a:schemeClr val="bg1"/>
                </a:solidFill>
              </a:rPr>
              <a:t>Requires state Medicaid programs to cover smoking cessation treatment for pregnant women</a:t>
            </a:r>
          </a:p>
          <a:p>
            <a:pPr>
              <a:lnSpc>
                <a:spcPct val="90000"/>
              </a:lnSpc>
              <a:spcBef>
                <a:spcPts val="1200"/>
              </a:spcBef>
              <a:defRPr/>
            </a:pPr>
            <a:r>
              <a:rPr lang="en-US" dirty="0">
                <a:solidFill>
                  <a:schemeClr val="bg1"/>
                </a:solidFill>
              </a:rPr>
              <a:t>Medicare coverage of cessation</a:t>
            </a:r>
          </a:p>
          <a:p>
            <a:pPr>
              <a:lnSpc>
                <a:spcPct val="90000"/>
              </a:lnSpc>
              <a:spcBef>
                <a:spcPts val="1200"/>
              </a:spcBef>
              <a:defRPr/>
            </a:pPr>
            <a:r>
              <a:rPr lang="en-US" dirty="0">
                <a:solidFill>
                  <a:schemeClr val="bg1"/>
                </a:solidFill>
              </a:rPr>
              <a:t>Prevention and Public Health Fund</a:t>
            </a:r>
          </a:p>
        </p:txBody>
      </p:sp>
      <p:sp>
        <p:nvSpPr>
          <p:cNvPr id="4" name="Slide Number Placeholder 3"/>
          <p:cNvSpPr>
            <a:spLocks noGrp="1"/>
          </p:cNvSpPr>
          <p:nvPr>
            <p:ph type="sldNum" sz="quarter" idx="12"/>
          </p:nvPr>
        </p:nvSpPr>
        <p:spPr/>
        <p:txBody>
          <a:bodyPr/>
          <a:lstStyle/>
          <a:p>
            <a:pPr>
              <a:defRPr/>
            </a:pPr>
            <a:fld id="{496C2C91-6A02-4965-A800-DAE1DE3D51E0}" type="slidenum">
              <a:rPr lang="en-US" smtClean="0"/>
              <a:pPr>
                <a:defRPr/>
              </a:pPr>
              <a:t>41</a:t>
            </a:fld>
            <a:endParaRPr lang="en-US"/>
          </a:p>
        </p:txBody>
      </p:sp>
    </p:spTree>
    <p:extLst>
      <p:ext uri="{BB962C8B-B14F-4D97-AF65-F5344CB8AC3E}">
        <p14:creationId xmlns:p14="http://schemas.microsoft.com/office/powerpoint/2010/main" val="4155702143"/>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4A6C2D0-270E-4126-85B8-270B44BACFE7}" type="slidenum">
              <a:rPr lang="en-US" smtClean="0"/>
              <a:pPr/>
              <a:t>42</a:t>
            </a:fld>
            <a:endParaRPr lang="en-US"/>
          </a:p>
        </p:txBody>
      </p:sp>
      <p:sp>
        <p:nvSpPr>
          <p:cNvPr id="5" name="Title 1"/>
          <p:cNvSpPr txBox="1">
            <a:spLocks/>
          </p:cNvSpPr>
          <p:nvPr/>
        </p:nvSpPr>
        <p:spPr>
          <a:xfrm>
            <a:off x="1554480" y="76200"/>
            <a:ext cx="9067800" cy="1143000"/>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solidFill>
                  <a:srgbClr val="D2533C"/>
                </a:solidFill>
              </a:rPr>
              <a:t>Office of the Surgeon General</a:t>
            </a:r>
          </a:p>
        </p:txBody>
      </p:sp>
      <p:sp>
        <p:nvSpPr>
          <p:cNvPr id="6" name="Rectangle 3"/>
          <p:cNvSpPr txBox="1">
            <a:spLocks noRot="1" noChangeArrowheads="1"/>
          </p:cNvSpPr>
          <p:nvPr/>
        </p:nvSpPr>
        <p:spPr>
          <a:xfrm>
            <a:off x="2130426" y="1524000"/>
            <a:ext cx="4111625" cy="464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80000"/>
              </a:lnSpc>
              <a:defRPr/>
            </a:pPr>
            <a:r>
              <a:rPr lang="en-US" sz="2800" dirty="0">
                <a:solidFill>
                  <a:srgbClr val="292934"/>
                </a:solidFill>
              </a:rPr>
              <a:t>Serves as the Nation’s Doctor</a:t>
            </a:r>
          </a:p>
          <a:p>
            <a:pPr>
              <a:lnSpc>
                <a:spcPct val="80000"/>
              </a:lnSpc>
              <a:buFont typeface="Wingdings" pitchFamily="2" charset="2"/>
              <a:buNone/>
              <a:defRPr/>
            </a:pPr>
            <a:endParaRPr lang="en-US" sz="2800" dirty="0">
              <a:solidFill>
                <a:srgbClr val="292934"/>
              </a:solidFill>
            </a:endParaRPr>
          </a:p>
          <a:p>
            <a:pPr>
              <a:lnSpc>
                <a:spcPct val="80000"/>
              </a:lnSpc>
              <a:defRPr/>
            </a:pPr>
            <a:r>
              <a:rPr lang="en-US" sz="2800" dirty="0">
                <a:solidFill>
                  <a:srgbClr val="292934"/>
                </a:solidFill>
              </a:rPr>
              <a:t>Leads the National Prevention, Promotion and Public Health Council</a:t>
            </a:r>
          </a:p>
          <a:p>
            <a:pPr>
              <a:lnSpc>
                <a:spcPct val="80000"/>
              </a:lnSpc>
              <a:buFont typeface="Wingdings" pitchFamily="2" charset="2"/>
              <a:buNone/>
              <a:defRPr/>
            </a:pPr>
            <a:endParaRPr lang="en-US" sz="2800" dirty="0">
              <a:solidFill>
                <a:srgbClr val="292934"/>
              </a:solidFill>
            </a:endParaRPr>
          </a:p>
          <a:p>
            <a:pPr>
              <a:lnSpc>
                <a:spcPct val="80000"/>
              </a:lnSpc>
              <a:defRPr/>
            </a:pPr>
            <a:r>
              <a:rPr lang="en-US" sz="2800" dirty="0">
                <a:solidFill>
                  <a:srgbClr val="292934"/>
                </a:solidFill>
              </a:rPr>
              <a:t>Oversees US PHS Commissioned Corps – 6500 officers</a:t>
            </a:r>
          </a:p>
        </p:txBody>
      </p:sp>
      <p:sp>
        <p:nvSpPr>
          <p:cNvPr id="8" name="TextBox 7"/>
          <p:cNvSpPr txBox="1"/>
          <p:nvPr/>
        </p:nvSpPr>
        <p:spPr>
          <a:xfrm>
            <a:off x="6453010" y="5334000"/>
            <a:ext cx="3962400" cy="838200"/>
          </a:xfrm>
          <a:prstGeom prst="rect">
            <a:avLst/>
          </a:prstGeom>
          <a:solidFill>
            <a:schemeClr val="bg2">
              <a:lumMod val="60000"/>
              <a:lumOff val="40000"/>
            </a:schemeClr>
          </a:solidFill>
          <a:ln>
            <a:solidFill>
              <a:schemeClr val="tx1"/>
            </a:solidFill>
          </a:ln>
        </p:spPr>
        <p:txBody>
          <a:bodyPr wrap="square" rtlCol="0" anchor="ctr" anchorCtr="0">
            <a:noAutofit/>
          </a:bodyPr>
          <a:lstStyle/>
          <a:p>
            <a:pPr algn="ctr"/>
            <a:r>
              <a:rPr lang="en-US" sz="1600" b="1" dirty="0">
                <a:solidFill>
                  <a:srgbClr val="292934"/>
                </a:solidFill>
              </a:rPr>
              <a:t>VADM </a:t>
            </a:r>
            <a:r>
              <a:rPr lang="en-US" sz="1600" b="1" dirty="0" err="1">
                <a:solidFill>
                  <a:srgbClr val="292934"/>
                </a:solidFill>
              </a:rPr>
              <a:t>Vivek</a:t>
            </a:r>
            <a:r>
              <a:rPr lang="en-US" sz="1600" b="1" dirty="0">
                <a:solidFill>
                  <a:srgbClr val="292934"/>
                </a:solidFill>
              </a:rPr>
              <a:t> Murthy, M.D., MBA.</a:t>
            </a:r>
          </a:p>
          <a:p>
            <a:pPr algn="ctr"/>
            <a:r>
              <a:rPr lang="en-US" sz="1600" b="1" dirty="0">
                <a:solidFill>
                  <a:srgbClr val="292934"/>
                </a:solidFill>
              </a:rPr>
              <a:t>Surgeon General</a:t>
            </a:r>
            <a:endParaRPr lang="en-US" sz="1600" dirty="0">
              <a:solidFill>
                <a:srgbClr val="292934"/>
              </a:solidFill>
            </a:endParaRPr>
          </a:p>
        </p:txBody>
      </p:sp>
      <p:pic>
        <p:nvPicPr>
          <p:cNvPr id="2050" name="Picture 2" descr="http://upload.wikimedia.org/wikipedia/commons/a/a5/Vice_Admiral_Vivek_H._Murthy,_USPH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4354" y="1833960"/>
            <a:ext cx="2779712" cy="3474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4965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4A6C2D0-270E-4126-85B8-270B44BACFE7}" type="slidenum">
              <a:rPr lang="en-US" smtClean="0"/>
              <a:pPr/>
              <a:t>43</a:t>
            </a:fld>
            <a:endParaRPr lang="en-US"/>
          </a:p>
        </p:txBody>
      </p:sp>
      <p:sp>
        <p:nvSpPr>
          <p:cNvPr id="9" name="TextBox 8"/>
          <p:cNvSpPr txBox="1"/>
          <p:nvPr/>
        </p:nvSpPr>
        <p:spPr>
          <a:xfrm>
            <a:off x="5722620" y="6391245"/>
            <a:ext cx="4335780" cy="400110"/>
          </a:xfrm>
          <a:prstGeom prst="rect">
            <a:avLst/>
          </a:prstGeom>
          <a:noFill/>
        </p:spPr>
        <p:txBody>
          <a:bodyPr wrap="square" rtlCol="0">
            <a:spAutoFit/>
          </a:bodyPr>
          <a:lstStyle/>
          <a:p>
            <a:r>
              <a:rPr lang="en-US" sz="2000" b="1" dirty="0">
                <a:solidFill>
                  <a:srgbClr val="292934"/>
                </a:solidFill>
                <a:cs typeface="Times New Roman" panose="02020603050405020304" pitchFamily="18" charset="0"/>
              </a:rPr>
              <a:t>TOBACCOFREECAMPUS.ORG</a:t>
            </a:r>
          </a:p>
        </p:txBody>
      </p:sp>
      <p:graphicFrame>
        <p:nvGraphicFramePr>
          <p:cNvPr id="11" name="Diagram 10"/>
          <p:cNvGraphicFramePr/>
          <p:nvPr>
            <p:extLst/>
          </p:nvPr>
        </p:nvGraphicFramePr>
        <p:xfrm>
          <a:off x="1828801" y="1371601"/>
          <a:ext cx="8466859" cy="4676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p:cNvSpPr txBox="1">
            <a:spLocks/>
          </p:cNvSpPr>
          <p:nvPr/>
        </p:nvSpPr>
        <p:spPr>
          <a:xfrm>
            <a:off x="1981200" y="76200"/>
            <a:ext cx="8229600" cy="1143000"/>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400" dirty="0">
                <a:solidFill>
                  <a:srgbClr val="292934"/>
                </a:solidFill>
              </a:rPr>
              <a:t>Tobacco-Free College Campus Initiative</a:t>
            </a:r>
            <a:endParaRPr lang="en-US" sz="3200" dirty="0">
              <a:solidFill>
                <a:srgbClr val="292934"/>
              </a:solidFill>
            </a:endParaRPr>
          </a:p>
        </p:txBody>
      </p:sp>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9200" t="2440" r="10160" b="2480"/>
          <a:stretch/>
        </p:blipFill>
        <p:spPr bwMode="auto">
          <a:xfrm>
            <a:off x="5318760" y="2799946"/>
            <a:ext cx="1490004" cy="1756815"/>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2065020" y="1767089"/>
            <a:ext cx="8077200" cy="3906345"/>
            <a:chOff x="457200" y="6990255"/>
            <a:chExt cx="8077200" cy="3906345"/>
          </a:xfrm>
        </p:grpSpPr>
        <p:sp>
          <p:nvSpPr>
            <p:cNvPr id="7" name="TextBox 6"/>
            <p:cNvSpPr txBox="1"/>
            <p:nvPr/>
          </p:nvSpPr>
          <p:spPr>
            <a:xfrm>
              <a:off x="457200" y="6997005"/>
              <a:ext cx="3657600" cy="1061829"/>
            </a:xfrm>
            <a:prstGeom prst="rect">
              <a:avLst/>
            </a:prstGeom>
            <a:noFill/>
          </p:spPr>
          <p:txBody>
            <a:bodyPr wrap="square" rtlCol="0" anchor="ctr" anchorCtr="0">
              <a:noAutofit/>
            </a:bodyPr>
            <a:lstStyle/>
            <a:p>
              <a:pPr algn="ctr"/>
              <a:r>
                <a:rPr lang="en-US" sz="3000" dirty="0">
                  <a:solidFill>
                    <a:srgbClr val="292934"/>
                  </a:solidFill>
                </a:rPr>
                <a:t>99% of smokers start before the age of 26</a:t>
              </a:r>
            </a:p>
          </p:txBody>
        </p:sp>
        <p:sp>
          <p:nvSpPr>
            <p:cNvPr id="8" name="TextBox 7"/>
            <p:cNvSpPr txBox="1"/>
            <p:nvPr/>
          </p:nvSpPr>
          <p:spPr>
            <a:xfrm>
              <a:off x="4876800" y="6990255"/>
              <a:ext cx="3657600" cy="1061829"/>
            </a:xfrm>
            <a:prstGeom prst="rect">
              <a:avLst/>
            </a:prstGeom>
            <a:noFill/>
          </p:spPr>
          <p:txBody>
            <a:bodyPr wrap="square" rtlCol="0" anchor="ctr" anchorCtr="0">
              <a:noAutofit/>
            </a:bodyPr>
            <a:lstStyle/>
            <a:p>
              <a:pPr algn="ctr"/>
              <a:r>
                <a:rPr lang="en-US" sz="3000" dirty="0">
                  <a:solidFill>
                    <a:srgbClr val="292934"/>
                  </a:solidFill>
                </a:rPr>
                <a:t>1/4 of college students smoke</a:t>
              </a:r>
            </a:p>
          </p:txBody>
        </p:sp>
        <p:sp>
          <p:nvSpPr>
            <p:cNvPr id="12" name="TextBox 11"/>
            <p:cNvSpPr txBox="1"/>
            <p:nvPr/>
          </p:nvSpPr>
          <p:spPr>
            <a:xfrm>
              <a:off x="457200" y="9511605"/>
              <a:ext cx="3657600" cy="1384995"/>
            </a:xfrm>
            <a:prstGeom prst="rect">
              <a:avLst/>
            </a:prstGeom>
            <a:noFill/>
          </p:spPr>
          <p:txBody>
            <a:bodyPr wrap="square" rtlCol="0" anchor="ctr" anchorCtr="0">
              <a:noAutofit/>
            </a:bodyPr>
            <a:lstStyle/>
            <a:p>
              <a:pPr algn="ctr"/>
              <a:r>
                <a:rPr lang="en-US" sz="3000" dirty="0">
                  <a:solidFill>
                    <a:srgbClr val="292934"/>
                  </a:solidFill>
                </a:rPr>
                <a:t>75% of teenage smokers will smoke for the rest of their lives</a:t>
              </a:r>
            </a:p>
          </p:txBody>
        </p:sp>
        <p:sp>
          <p:nvSpPr>
            <p:cNvPr id="13" name="TextBox 12"/>
            <p:cNvSpPr txBox="1"/>
            <p:nvPr/>
          </p:nvSpPr>
          <p:spPr>
            <a:xfrm>
              <a:off x="4869180" y="9504855"/>
              <a:ext cx="3657600" cy="1391745"/>
            </a:xfrm>
            <a:prstGeom prst="rect">
              <a:avLst/>
            </a:prstGeom>
            <a:noFill/>
          </p:spPr>
          <p:txBody>
            <a:bodyPr wrap="square" rtlCol="0" anchor="ctr" anchorCtr="0">
              <a:noAutofit/>
            </a:bodyPr>
            <a:lstStyle/>
            <a:p>
              <a:pPr algn="ctr"/>
              <a:r>
                <a:rPr lang="en-US" sz="3000" dirty="0">
                  <a:solidFill>
                    <a:srgbClr val="292934"/>
                  </a:solidFill>
                </a:rPr>
                <a:t>“Perimeter” policies aren’t working</a:t>
              </a:r>
            </a:p>
          </p:txBody>
        </p:sp>
      </p:grpSp>
    </p:spTree>
    <p:extLst>
      <p:ext uri="{BB962C8B-B14F-4D97-AF65-F5344CB8AC3E}">
        <p14:creationId xmlns:p14="http://schemas.microsoft.com/office/powerpoint/2010/main" val="32498715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4A6C2D0-270E-4126-85B8-270B44BACFE7}" type="slidenum">
              <a:rPr lang="en-US" smtClean="0"/>
              <a:pPr/>
              <a:t>44</a:t>
            </a:fld>
            <a:endParaRPr lang="en-US"/>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80" t="8594" r="62441" b="30282"/>
          <a:stretch/>
        </p:blipFill>
        <p:spPr bwMode="auto">
          <a:xfrm>
            <a:off x="6197768" y="1752601"/>
            <a:ext cx="4409617" cy="3253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preferRelativeResize="0">
            <a:picLocks noChangeArrowheads="1"/>
          </p:cNvPicPr>
          <p:nvPr/>
        </p:nvPicPr>
        <p:blipFill rotWithShape="1">
          <a:blip r:embed="rId4">
            <a:extLst>
              <a:ext uri="{28A0092B-C50C-407E-A947-70E740481C1C}">
                <a14:useLocalDpi xmlns:a14="http://schemas.microsoft.com/office/drawing/2010/main" val="0"/>
              </a:ext>
            </a:extLst>
          </a:blip>
          <a:srcRect l="9356" t="8466" r="63860" b="31191"/>
          <a:stretch/>
        </p:blipFill>
        <p:spPr bwMode="auto">
          <a:xfrm>
            <a:off x="1600200" y="1752598"/>
            <a:ext cx="4407808" cy="3255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http://www.hhs.gov/ash/images/tfcci-logo.png"/>
          <p:cNvPicPr>
            <a:picLocks noChangeAspect="1" noChangeArrowheads="1"/>
          </p:cNvPicPr>
          <p:nvPr/>
        </p:nvPicPr>
        <p:blipFill>
          <a:blip r:embed="rId5" cstate="print"/>
          <a:srcRect/>
          <a:stretch>
            <a:fillRect/>
          </a:stretch>
        </p:blipFill>
        <p:spPr bwMode="auto">
          <a:xfrm>
            <a:off x="2971801" y="6169235"/>
            <a:ext cx="488867" cy="614500"/>
          </a:xfrm>
          <a:prstGeom prst="rect">
            <a:avLst/>
          </a:prstGeom>
          <a:noFill/>
        </p:spPr>
      </p:pic>
      <p:sp>
        <p:nvSpPr>
          <p:cNvPr id="8" name="TextBox 7"/>
          <p:cNvSpPr txBox="1"/>
          <p:nvPr/>
        </p:nvSpPr>
        <p:spPr>
          <a:xfrm>
            <a:off x="6034232" y="6383625"/>
            <a:ext cx="4481368" cy="400110"/>
          </a:xfrm>
          <a:prstGeom prst="rect">
            <a:avLst/>
          </a:prstGeom>
          <a:noFill/>
        </p:spPr>
        <p:txBody>
          <a:bodyPr wrap="square" rtlCol="0">
            <a:spAutoFit/>
          </a:bodyPr>
          <a:lstStyle/>
          <a:p>
            <a:r>
              <a:rPr lang="en-US" sz="2000" b="1" dirty="0">
                <a:solidFill>
                  <a:srgbClr val="292934"/>
                </a:solidFill>
                <a:cs typeface="Times New Roman" panose="02020603050405020304" pitchFamily="18" charset="0"/>
              </a:rPr>
              <a:t>TOBACCOFREECAMPUS.ORG</a:t>
            </a:r>
          </a:p>
        </p:txBody>
      </p:sp>
      <p:sp>
        <p:nvSpPr>
          <p:cNvPr id="6" name="Rounded Rectangle 5"/>
          <p:cNvSpPr/>
          <p:nvPr/>
        </p:nvSpPr>
        <p:spPr>
          <a:xfrm>
            <a:off x="2737304" y="5257800"/>
            <a:ext cx="2133600" cy="533400"/>
          </a:xfrm>
          <a:prstGeom prst="round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B050"/>
                </a:solidFill>
              </a:rPr>
              <a:t>2005</a:t>
            </a:r>
          </a:p>
        </p:txBody>
      </p:sp>
      <p:sp>
        <p:nvSpPr>
          <p:cNvPr id="9" name="Rounded Rectangle 8"/>
          <p:cNvSpPr/>
          <p:nvPr/>
        </p:nvSpPr>
        <p:spPr>
          <a:xfrm>
            <a:off x="7373216" y="5257800"/>
            <a:ext cx="2133600" cy="533400"/>
          </a:xfrm>
          <a:prstGeom prst="roundRect">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B050"/>
                </a:solidFill>
              </a:rPr>
              <a:t>2013</a:t>
            </a:r>
          </a:p>
        </p:txBody>
      </p:sp>
      <p:sp>
        <p:nvSpPr>
          <p:cNvPr id="10" name="Title 1"/>
          <p:cNvSpPr txBox="1">
            <a:spLocks/>
          </p:cNvSpPr>
          <p:nvPr/>
        </p:nvSpPr>
        <p:spPr>
          <a:xfrm>
            <a:off x="1596736" y="1143001"/>
            <a:ext cx="9010649" cy="50855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a:solidFill>
                  <a:srgbClr val="292934"/>
                </a:solidFill>
              </a:rPr>
              <a:t>1,514 Campuses Smoke Free // 1,014 are Tobacco Free</a:t>
            </a:r>
          </a:p>
        </p:txBody>
      </p:sp>
      <p:sp>
        <p:nvSpPr>
          <p:cNvPr id="12" name="Title 1"/>
          <p:cNvSpPr txBox="1">
            <a:spLocks/>
          </p:cNvSpPr>
          <p:nvPr/>
        </p:nvSpPr>
        <p:spPr>
          <a:xfrm>
            <a:off x="1981200" y="76200"/>
            <a:ext cx="8229600" cy="1143000"/>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400" dirty="0">
                <a:solidFill>
                  <a:srgbClr val="292934"/>
                </a:solidFill>
              </a:rPr>
              <a:t>Tobacco Free College Campus Initiative</a:t>
            </a:r>
            <a:endParaRPr lang="en-US" sz="3200" dirty="0">
              <a:solidFill>
                <a:srgbClr val="292934"/>
              </a:solidFill>
            </a:endParaRPr>
          </a:p>
        </p:txBody>
      </p:sp>
    </p:spTree>
    <p:extLst>
      <p:ext uri="{BB962C8B-B14F-4D97-AF65-F5344CB8AC3E}">
        <p14:creationId xmlns:p14="http://schemas.microsoft.com/office/powerpoint/2010/main" val="74340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Historically Black Colleges and </a:t>
            </a:r>
            <a:r>
              <a:rPr lang="en-US" dirty="0" smtClean="0"/>
              <a:t>Universities/TFCCI</a:t>
            </a:r>
            <a:endParaRPr lang="en-US" dirty="0"/>
          </a:p>
        </p:txBody>
      </p:sp>
      <p:sp>
        <p:nvSpPr>
          <p:cNvPr id="3" name="Content Placeholder 2"/>
          <p:cNvSpPr>
            <a:spLocks noGrp="1"/>
          </p:cNvSpPr>
          <p:nvPr>
            <p:ph idx="1"/>
          </p:nvPr>
        </p:nvSpPr>
        <p:spPr>
          <a:xfrm>
            <a:off x="1981200" y="1752600"/>
            <a:ext cx="8229600" cy="4724400"/>
          </a:xfrm>
        </p:spPr>
        <p:txBody>
          <a:bodyPr/>
          <a:lstStyle/>
          <a:p>
            <a:pPr marL="0" indent="0">
              <a:buNone/>
            </a:pPr>
            <a:r>
              <a:rPr lang="en-US" sz="3200" dirty="0"/>
              <a:t>HBCUs: 16 in Region III</a:t>
            </a:r>
          </a:p>
          <a:p>
            <a:pPr lvl="1"/>
            <a:r>
              <a:rPr lang="en-US" sz="3200" dirty="0"/>
              <a:t>TFCCI Webinar</a:t>
            </a:r>
          </a:p>
          <a:p>
            <a:pPr lvl="1"/>
            <a:r>
              <a:rPr lang="en-US" sz="3200" dirty="0"/>
              <a:t>TFCCI/MH</a:t>
            </a:r>
          </a:p>
          <a:p>
            <a:pPr lvl="2"/>
            <a:r>
              <a:rPr lang="en-US" sz="3000" dirty="0"/>
              <a:t>Bluefield State College</a:t>
            </a:r>
          </a:p>
          <a:p>
            <a:endParaRPr lang="en-US" dirty="0"/>
          </a:p>
        </p:txBody>
      </p:sp>
      <p:pic>
        <p:nvPicPr>
          <p:cNvPr id="3074" name="Picture 2" descr="C:\Users\dalton.paxman\AppData\Local\Microsoft\Windows\Temporary Internet Files\Content.Outlook\0WT9X96S\IMG_20150414_101625_957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3254" y="1524000"/>
            <a:ext cx="3065172"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3495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Faith-Based </a:t>
            </a:r>
            <a:r>
              <a:rPr lang="en-US" dirty="0" smtClean="0"/>
              <a:t>Organizations</a:t>
            </a:r>
            <a:endParaRPr lang="en-US" dirty="0"/>
          </a:p>
        </p:txBody>
      </p:sp>
      <p:sp>
        <p:nvSpPr>
          <p:cNvPr id="3" name="Content Placeholder 2"/>
          <p:cNvSpPr>
            <a:spLocks noGrp="1"/>
          </p:cNvSpPr>
          <p:nvPr>
            <p:ph idx="1"/>
          </p:nvPr>
        </p:nvSpPr>
        <p:spPr>
          <a:xfrm>
            <a:off x="2209800" y="1371600"/>
            <a:ext cx="7772400" cy="5105400"/>
          </a:xfrm>
        </p:spPr>
        <p:txBody>
          <a:bodyPr>
            <a:normAutofit fontScale="92500" lnSpcReduction="20000"/>
          </a:bodyPr>
          <a:lstStyle/>
          <a:p>
            <a:pPr marL="274320" lvl="1" indent="0">
              <a:buNone/>
            </a:pPr>
            <a:r>
              <a:rPr lang="en-US" sz="2800" i="1" dirty="0">
                <a:solidFill>
                  <a:schemeClr val="tx2"/>
                </a:solidFill>
              </a:rPr>
              <a:t>Million Hearts 100 Congregation Program</a:t>
            </a:r>
          </a:p>
          <a:p>
            <a:pPr lvl="1"/>
            <a:r>
              <a:rPr lang="en-US" sz="2800" dirty="0"/>
              <a:t>American Heart Association</a:t>
            </a:r>
          </a:p>
          <a:p>
            <a:pPr lvl="1"/>
            <a:endParaRPr lang="en-US" sz="2800" dirty="0"/>
          </a:p>
          <a:p>
            <a:pPr lvl="1"/>
            <a:r>
              <a:rPr lang="en-US" sz="2800" dirty="0"/>
              <a:t>Faith Communities </a:t>
            </a:r>
          </a:p>
          <a:p>
            <a:pPr lvl="2"/>
            <a:r>
              <a:rPr lang="en-US" sz="2600" dirty="0"/>
              <a:t>Erie PA; MD</a:t>
            </a:r>
          </a:p>
          <a:p>
            <a:pPr lvl="1"/>
            <a:endParaRPr lang="en-US" sz="2800" dirty="0"/>
          </a:p>
          <a:p>
            <a:pPr lvl="1"/>
            <a:r>
              <a:rPr lang="en-US" sz="2800" dirty="0"/>
              <a:t>State Office of Minority Health Directors</a:t>
            </a:r>
          </a:p>
          <a:p>
            <a:pPr lvl="2"/>
            <a:r>
              <a:rPr lang="en-US" sz="2600" dirty="0"/>
              <a:t>Maryland  (41 pledges)</a:t>
            </a:r>
          </a:p>
          <a:p>
            <a:pPr lvl="2"/>
            <a:r>
              <a:rPr lang="en-US" sz="2600" dirty="0"/>
              <a:t>Pennsylvania (7)</a:t>
            </a:r>
          </a:p>
          <a:p>
            <a:pPr lvl="2"/>
            <a:r>
              <a:rPr lang="en-US" sz="2600" dirty="0"/>
              <a:t>Washington DC (2)</a:t>
            </a:r>
          </a:p>
          <a:p>
            <a:pPr lvl="2"/>
            <a:r>
              <a:rPr lang="en-US" sz="2600" dirty="0"/>
              <a:t>Virginia  (50)</a:t>
            </a:r>
          </a:p>
          <a:p>
            <a:pPr marL="274320" lvl="1" indent="0">
              <a:buNone/>
            </a:pPr>
            <a:endParaRPr lang="en-US" sz="2800" dirty="0"/>
          </a:p>
          <a:p>
            <a:pPr marL="274320" lvl="1" indent="0">
              <a:buNone/>
            </a:pPr>
            <a:r>
              <a:rPr lang="en-US" sz="2800" dirty="0">
                <a:solidFill>
                  <a:schemeClr val="tx2"/>
                </a:solidFill>
              </a:rPr>
              <a:t>	Region III with 100 Congregations!!</a:t>
            </a:r>
          </a:p>
          <a:p>
            <a:pPr lvl="1"/>
            <a:endParaRPr lang="en-US" dirty="0"/>
          </a:p>
        </p:txBody>
      </p:sp>
    </p:spTree>
    <p:extLst>
      <p:ext uri="{BB962C8B-B14F-4D97-AF65-F5344CB8AC3E}">
        <p14:creationId xmlns:p14="http://schemas.microsoft.com/office/powerpoint/2010/main" val="65243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animEffect transition="in" filter="fade">
                                      <p:cBhvr>
                                        <p:cTn id="7" dur="1000"/>
                                        <p:tgtEl>
                                          <p:spTgt spid="3">
                                            <p:txEl>
                                              <p:pRg st="12" end="12"/>
                                            </p:txEl>
                                          </p:spTgt>
                                        </p:tgtEl>
                                      </p:cBhvr>
                                    </p:animEffect>
                                    <p:anim calcmode="lin" valueType="num">
                                      <p:cBhvr>
                                        <p:cTn id="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3">
                                            <p:txEl>
                                              <p:pRg st="12" end="12"/>
                                            </p:txEl>
                                          </p:spTgt>
                                        </p:tgtEl>
                                        <p:attrNameLst>
                                          <p:attrName>r</p:attrName>
                                        </p:attrNameLst>
                                      </p:cBhvr>
                                    </p:animRot>
                                    <p:animRot by="-240000">
                                      <p:cBhvr>
                                        <p:cTn id="14" dur="200" fill="hold">
                                          <p:stCondLst>
                                            <p:cond delay="200"/>
                                          </p:stCondLst>
                                        </p:cTn>
                                        <p:tgtEl>
                                          <p:spTgt spid="3">
                                            <p:txEl>
                                              <p:pRg st="12" end="12"/>
                                            </p:txEl>
                                          </p:spTgt>
                                        </p:tgtEl>
                                        <p:attrNameLst>
                                          <p:attrName>r</p:attrName>
                                        </p:attrNameLst>
                                      </p:cBhvr>
                                    </p:animRot>
                                    <p:animRot by="240000">
                                      <p:cBhvr>
                                        <p:cTn id="15" dur="200" fill="hold">
                                          <p:stCondLst>
                                            <p:cond delay="400"/>
                                          </p:stCondLst>
                                        </p:cTn>
                                        <p:tgtEl>
                                          <p:spTgt spid="3">
                                            <p:txEl>
                                              <p:pRg st="12" end="12"/>
                                            </p:txEl>
                                          </p:spTgt>
                                        </p:tgtEl>
                                        <p:attrNameLst>
                                          <p:attrName>r</p:attrName>
                                        </p:attrNameLst>
                                      </p:cBhvr>
                                    </p:animRot>
                                    <p:animRot by="-240000">
                                      <p:cBhvr>
                                        <p:cTn id="16" dur="200" fill="hold">
                                          <p:stCondLst>
                                            <p:cond delay="600"/>
                                          </p:stCondLst>
                                        </p:cTn>
                                        <p:tgtEl>
                                          <p:spTgt spid="3">
                                            <p:txEl>
                                              <p:pRg st="12" end="12"/>
                                            </p:txEl>
                                          </p:spTgt>
                                        </p:tgtEl>
                                        <p:attrNameLst>
                                          <p:attrName>r</p:attrName>
                                        </p:attrNameLst>
                                      </p:cBhvr>
                                    </p:animRot>
                                    <p:animRot by="120000">
                                      <p:cBhvr>
                                        <p:cTn id="17" dur="200" fill="hold">
                                          <p:stCondLst>
                                            <p:cond delay="800"/>
                                          </p:stCondLst>
                                        </p:cTn>
                                        <p:tgtEl>
                                          <p:spTgt spid="3">
                                            <p:txEl>
                                              <p:pRg st="12" end="1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sz="3600" dirty="0"/>
              <a:t>Dalton Paxman</a:t>
            </a:r>
          </a:p>
          <a:p>
            <a:r>
              <a:rPr lang="en-US" sz="3600" dirty="0">
                <a:hlinkClick r:id="rId3"/>
              </a:rPr>
              <a:t>dalton.paxman@hhs.gov</a:t>
            </a:r>
            <a:endParaRPr lang="en-US" sz="3600" dirty="0"/>
          </a:p>
          <a:p>
            <a:r>
              <a:rPr lang="en-US" sz="3600" dirty="0"/>
              <a:t>215 861-4639</a:t>
            </a:r>
          </a:p>
          <a:p>
            <a:r>
              <a:rPr lang="en-US" sz="3600" dirty="0"/>
              <a:t>http://www.hhs.gov/ash/</a:t>
            </a:r>
          </a:p>
        </p:txBody>
      </p:sp>
    </p:spTree>
    <p:extLst>
      <p:ext uri="{BB962C8B-B14F-4D97-AF65-F5344CB8AC3E}">
        <p14:creationId xmlns:p14="http://schemas.microsoft.com/office/powerpoint/2010/main" val="39781254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152401"/>
            <a:ext cx="10347960" cy="1463040"/>
          </a:xfrm>
        </p:spPr>
        <p:txBody>
          <a:bodyPr>
            <a:normAutofit/>
          </a:bodyPr>
          <a:lstStyle/>
          <a:p>
            <a:r>
              <a:rPr lang="en-US" sz="6500" b="1" dirty="0">
                <a:latin typeface="+mn-lt"/>
              </a:rPr>
              <a:t>Q&amp;A Discussion</a:t>
            </a:r>
          </a:p>
        </p:txBody>
      </p:sp>
      <p:sp>
        <p:nvSpPr>
          <p:cNvPr id="2" name="Rectangle 1"/>
          <p:cNvSpPr/>
          <p:nvPr/>
        </p:nvSpPr>
        <p:spPr>
          <a:xfrm>
            <a:off x="0" y="2442697"/>
            <a:ext cx="12192000" cy="2554545"/>
          </a:xfrm>
          <a:prstGeom prst="rect">
            <a:avLst/>
          </a:prstGeom>
        </p:spPr>
        <p:txBody>
          <a:bodyPr wrap="square">
            <a:spAutoFit/>
          </a:bodyPr>
          <a:lstStyle/>
          <a:p>
            <a:pPr algn="ctr"/>
            <a:r>
              <a:rPr lang="en-US" sz="4000" b="1" dirty="0"/>
              <a:t>Moderated by:</a:t>
            </a:r>
          </a:p>
          <a:p>
            <a:pPr algn="ctr"/>
            <a:r>
              <a:rPr lang="en-US" sz="4000" dirty="0"/>
              <a:t>Jane Vincent</a:t>
            </a:r>
          </a:p>
          <a:p>
            <a:pPr algn="ctr"/>
            <a:r>
              <a:rPr lang="en-US" sz="4000" dirty="0"/>
              <a:t>HUD Regional Administrator, Region III</a:t>
            </a:r>
          </a:p>
          <a:p>
            <a:pPr algn="ctr"/>
            <a:r>
              <a:rPr lang="en-US" sz="4000" dirty="0"/>
              <a:t>U.S. Department of Housing and Urban Development</a:t>
            </a:r>
          </a:p>
        </p:txBody>
      </p:sp>
    </p:spTree>
    <p:extLst>
      <p:ext uri="{BB962C8B-B14F-4D97-AF65-F5344CB8AC3E}">
        <p14:creationId xmlns:p14="http://schemas.microsoft.com/office/powerpoint/2010/main" val="30851795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195941"/>
            <a:ext cx="10347960" cy="1463040"/>
          </a:xfrm>
        </p:spPr>
        <p:txBody>
          <a:bodyPr>
            <a:normAutofit/>
          </a:bodyPr>
          <a:lstStyle/>
          <a:p>
            <a:r>
              <a:rPr lang="en-US" sz="6500" b="1" dirty="0">
                <a:latin typeface="+mn-lt"/>
              </a:rPr>
              <a:t>Keynote Speaker</a:t>
            </a:r>
          </a:p>
        </p:txBody>
      </p:sp>
      <p:sp>
        <p:nvSpPr>
          <p:cNvPr id="7" name="Title 1"/>
          <p:cNvSpPr txBox="1">
            <a:spLocks/>
          </p:cNvSpPr>
          <p:nvPr/>
        </p:nvSpPr>
        <p:spPr>
          <a:xfrm>
            <a:off x="0" y="152401"/>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Mary-Beth </a:t>
            </a:r>
            <a:r>
              <a:rPr lang="en-US" sz="4000" dirty="0" err="1">
                <a:latin typeface="+mn-lt"/>
              </a:rPr>
              <a:t>Malcarney</a:t>
            </a:r>
            <a:r>
              <a:rPr lang="en-US" sz="4000" dirty="0">
                <a:latin typeface="+mn-lt"/>
              </a:rPr>
              <a:t>, J.D., M.P.H.</a:t>
            </a:r>
          </a:p>
          <a:p>
            <a:r>
              <a:rPr lang="en-US" sz="4000" dirty="0">
                <a:latin typeface="+mn-lt"/>
              </a:rPr>
              <a:t>Assistant Research Professor</a:t>
            </a:r>
          </a:p>
          <a:p>
            <a:r>
              <a:rPr lang="en-US" sz="4000" dirty="0">
                <a:latin typeface="+mn-lt"/>
              </a:rPr>
              <a:t>Milken Institute, School of Public Health</a:t>
            </a:r>
          </a:p>
          <a:p>
            <a:r>
              <a:rPr lang="en-US" sz="4000" dirty="0">
                <a:latin typeface="+mn-lt"/>
              </a:rPr>
              <a:t>George Washington University </a:t>
            </a:r>
          </a:p>
        </p:txBody>
      </p:sp>
    </p:spTree>
    <p:extLst>
      <p:ext uri="{BB962C8B-B14F-4D97-AF65-F5344CB8AC3E}">
        <p14:creationId xmlns:p14="http://schemas.microsoft.com/office/powerpoint/2010/main" val="2496835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defRPr/>
            </a:pPr>
            <a:r>
              <a:rPr lang="en-US" dirty="0" smtClean="0">
                <a:solidFill>
                  <a:schemeClr val="tx2">
                    <a:satMod val="130000"/>
                  </a:schemeClr>
                </a:solidFill>
                <a:latin typeface="Verdana" charset="0"/>
              </a:rPr>
              <a:t>Asthma Morbidity and Mortality</a:t>
            </a:r>
            <a:endParaRPr lang="en-US" dirty="0">
              <a:solidFill>
                <a:schemeClr val="tx2">
                  <a:satMod val="130000"/>
                </a:schemeClr>
              </a:solidFill>
              <a:latin typeface="Verdana" charset="0"/>
              <a:ea typeface="+mj-ea"/>
              <a:cs typeface="+mj-cs"/>
            </a:endParaRPr>
          </a:p>
        </p:txBody>
      </p:sp>
      <p:sp>
        <p:nvSpPr>
          <p:cNvPr id="53250" name="Rectangle 3"/>
          <p:cNvSpPr>
            <a:spLocks noGrp="1" noChangeArrowheads="1"/>
          </p:cNvSpPr>
          <p:nvPr>
            <p:ph idx="1"/>
          </p:nvPr>
        </p:nvSpPr>
        <p:spPr>
          <a:xfrm>
            <a:off x="1458097" y="1930401"/>
            <a:ext cx="8676503" cy="4622800"/>
          </a:xfrm>
        </p:spPr>
        <p:txBody>
          <a:bodyPr>
            <a:normAutofit/>
          </a:bodyPr>
          <a:lstStyle/>
          <a:p>
            <a:pPr>
              <a:lnSpc>
                <a:spcPct val="90000"/>
              </a:lnSpc>
            </a:pPr>
            <a:r>
              <a:rPr lang="en-US" sz="2800" dirty="0">
                <a:latin typeface="Verdana" charset="0"/>
              </a:rPr>
              <a:t>Death rates from asthma are </a:t>
            </a:r>
            <a:r>
              <a:rPr lang="en-US" sz="2800" i="1" u="sng" dirty="0">
                <a:solidFill>
                  <a:srgbClr val="CC3300"/>
                </a:solidFill>
                <a:latin typeface="Verdana" charset="0"/>
              </a:rPr>
              <a:t>5x</a:t>
            </a:r>
            <a:r>
              <a:rPr lang="en-US" sz="2800" dirty="0">
                <a:latin typeface="Verdana" charset="0"/>
              </a:rPr>
              <a:t> as high among African Americans.</a:t>
            </a:r>
          </a:p>
          <a:p>
            <a:pPr>
              <a:lnSpc>
                <a:spcPct val="90000"/>
              </a:lnSpc>
            </a:pPr>
            <a:r>
              <a:rPr lang="en-US" sz="2800" dirty="0">
                <a:latin typeface="Verdana" charset="0"/>
              </a:rPr>
              <a:t>Emergency room-visit rates and hospitalization rates are </a:t>
            </a:r>
            <a:r>
              <a:rPr lang="en-US" sz="2800" i="1" u="sng" dirty="0">
                <a:solidFill>
                  <a:srgbClr val="CC3300"/>
                </a:solidFill>
                <a:latin typeface="Verdana" charset="0"/>
              </a:rPr>
              <a:t>3-4x</a:t>
            </a:r>
            <a:r>
              <a:rPr lang="en-US" sz="2800" dirty="0">
                <a:latin typeface="Verdana" charset="0"/>
              </a:rPr>
              <a:t> times higher among African Americans</a:t>
            </a:r>
          </a:p>
          <a:p>
            <a:pPr>
              <a:lnSpc>
                <a:spcPct val="90000"/>
              </a:lnSpc>
            </a:pPr>
            <a:r>
              <a:rPr lang="en-US" sz="2800" dirty="0">
                <a:latin typeface="Verdana" charset="0"/>
              </a:rPr>
              <a:t>In 2007, PA African Americans had </a:t>
            </a:r>
            <a:r>
              <a:rPr lang="en-US" sz="2800" i="1" u="sng" dirty="0">
                <a:solidFill>
                  <a:srgbClr val="CC3300"/>
                </a:solidFill>
                <a:latin typeface="Verdana" charset="0"/>
              </a:rPr>
              <a:t>4x</a:t>
            </a:r>
            <a:r>
              <a:rPr lang="en-US" sz="2800" dirty="0">
                <a:latin typeface="Verdana" charset="0"/>
              </a:rPr>
              <a:t> the death rate of Whites from asthma</a:t>
            </a:r>
          </a:p>
        </p:txBody>
      </p:sp>
    </p:spTree>
    <p:extLst>
      <p:ext uri="{BB962C8B-B14F-4D97-AF65-F5344CB8AC3E}">
        <p14:creationId xmlns:p14="http://schemas.microsoft.com/office/powerpoint/2010/main" val="22262339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000" b="1" dirty="0" smtClean="0">
                <a:solidFill>
                  <a:schemeClr val="accent2">
                    <a:lumMod val="50000"/>
                  </a:schemeClr>
                </a:solidFill>
              </a:rPr>
              <a:t>Health Reform &amp; Recent Medicaid Changes: A New Environment for the Intersection of </a:t>
            </a:r>
            <a:br>
              <a:rPr lang="en-US" sz="4000" b="1" dirty="0" smtClean="0">
                <a:solidFill>
                  <a:schemeClr val="accent2">
                    <a:lumMod val="50000"/>
                  </a:schemeClr>
                </a:solidFill>
              </a:rPr>
            </a:br>
            <a:r>
              <a:rPr lang="en-US" sz="4000" b="1" dirty="0" smtClean="0">
                <a:solidFill>
                  <a:srgbClr val="FF0000"/>
                </a:solidFill>
              </a:rPr>
              <a:t>Health and Housing </a:t>
            </a:r>
            <a:endParaRPr lang="en-US" sz="4000" dirty="0">
              <a:solidFill>
                <a:srgbClr val="FF0000"/>
              </a:solidFill>
            </a:endParaRPr>
          </a:p>
        </p:txBody>
      </p:sp>
      <p:sp>
        <p:nvSpPr>
          <p:cNvPr id="3" name="Subtitle 2"/>
          <p:cNvSpPr>
            <a:spLocks noGrp="1"/>
          </p:cNvSpPr>
          <p:nvPr>
            <p:ph type="subTitle" idx="1"/>
          </p:nvPr>
        </p:nvSpPr>
        <p:spPr>
          <a:xfrm>
            <a:off x="8610600" y="4960137"/>
            <a:ext cx="3200400" cy="1463040"/>
          </a:xfrm>
        </p:spPr>
        <p:txBody>
          <a:bodyPr>
            <a:normAutofit/>
          </a:bodyPr>
          <a:lstStyle/>
          <a:p>
            <a:r>
              <a:rPr lang="en-US" b="1" dirty="0" smtClean="0"/>
              <a:t>Mary-Beth </a:t>
            </a:r>
            <a:r>
              <a:rPr lang="en-US" b="1" dirty="0" err="1" smtClean="0"/>
              <a:t>Malcarney</a:t>
            </a:r>
            <a:r>
              <a:rPr lang="en-US" b="1" dirty="0" smtClean="0"/>
              <a:t>, JD, MPH</a:t>
            </a:r>
          </a:p>
          <a:p>
            <a:r>
              <a:rPr lang="en-US" i="1" dirty="0" smtClean="0"/>
              <a:t>Assistant Research Professor</a:t>
            </a:r>
          </a:p>
          <a:p>
            <a:endParaRPr lang="en-US" i="1" dirty="0"/>
          </a:p>
          <a:p>
            <a:endParaRPr lang="en-US" i="1" dirty="0" smtClean="0"/>
          </a:p>
          <a:p>
            <a:endParaRPr lang="en-US" i="1"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420" y="5691657"/>
            <a:ext cx="2930254" cy="949550"/>
          </a:xfrm>
          <a:prstGeom prst="rect">
            <a:avLst/>
          </a:prstGeom>
        </p:spPr>
      </p:pic>
    </p:spTree>
    <p:extLst>
      <p:ext uri="{BB962C8B-B14F-4D97-AF65-F5344CB8AC3E}">
        <p14:creationId xmlns:p14="http://schemas.microsoft.com/office/powerpoint/2010/main" val="1835157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schemeClr>
                </a:solidFill>
              </a:rPr>
              <a:t>Prevalence &amp; Burden of </a:t>
            </a:r>
            <a:br>
              <a:rPr lang="en-US" b="1" dirty="0" smtClean="0">
                <a:solidFill>
                  <a:schemeClr val="accent2">
                    <a:lumMod val="75000"/>
                  </a:schemeClr>
                </a:solidFill>
              </a:rPr>
            </a:br>
            <a:r>
              <a:rPr lang="en-US" b="1" dirty="0" smtClean="0">
                <a:solidFill>
                  <a:schemeClr val="accent2">
                    <a:lumMod val="75000"/>
                  </a:schemeClr>
                </a:solidFill>
              </a:rPr>
              <a:t>Childhood Asthma </a:t>
            </a:r>
            <a:endParaRPr lang="en-US" b="1" dirty="0">
              <a:solidFill>
                <a:schemeClr val="accent2">
                  <a:lumMod val="75000"/>
                </a:schemeClr>
              </a:solidFill>
            </a:endParaRPr>
          </a:p>
        </p:txBody>
      </p:sp>
      <p:sp>
        <p:nvSpPr>
          <p:cNvPr id="4" name="Rounded Rectangle 3"/>
          <p:cNvSpPr/>
          <p:nvPr/>
        </p:nvSpPr>
        <p:spPr>
          <a:xfrm>
            <a:off x="867156" y="2266950"/>
            <a:ext cx="3285744" cy="415290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9CBEBD">
                    <a:lumMod val="50000"/>
                  </a:srgbClr>
                </a:solidFill>
              </a:rPr>
              <a:t>Most common </a:t>
            </a:r>
            <a:r>
              <a:rPr lang="en-US" b="1" dirty="0">
                <a:solidFill>
                  <a:srgbClr val="9CBEBD">
                    <a:lumMod val="50000"/>
                  </a:srgbClr>
                </a:solidFill>
              </a:rPr>
              <a:t>chronic condition among children in the </a:t>
            </a:r>
            <a:r>
              <a:rPr lang="en-US" b="1" dirty="0" smtClean="0">
                <a:solidFill>
                  <a:srgbClr val="9CBEBD">
                    <a:lumMod val="50000"/>
                  </a:srgbClr>
                </a:solidFill>
              </a:rPr>
              <a:t>United States: </a:t>
            </a:r>
          </a:p>
          <a:p>
            <a:endParaRPr lang="en-US" dirty="0" smtClean="0">
              <a:solidFill>
                <a:srgbClr val="9CBEBD">
                  <a:lumMod val="50000"/>
                </a:srgbClr>
              </a:solidFill>
            </a:endParaRPr>
          </a:p>
          <a:p>
            <a:pPr marL="285750" indent="-285750">
              <a:buFont typeface="Arial" panose="020B0604020202020204" pitchFamily="34" charset="0"/>
              <a:buChar char="•"/>
            </a:pPr>
            <a:r>
              <a:rPr lang="en-US" b="1" dirty="0" smtClean="0">
                <a:solidFill>
                  <a:srgbClr val="FF0000"/>
                </a:solidFill>
              </a:rPr>
              <a:t>7.1 MILLION </a:t>
            </a:r>
            <a:r>
              <a:rPr lang="en-US" dirty="0" smtClean="0">
                <a:solidFill>
                  <a:srgbClr val="2E2B21"/>
                </a:solidFill>
              </a:rPr>
              <a:t>children have asthma, just under 15% of all children in US</a:t>
            </a:r>
          </a:p>
          <a:p>
            <a:pPr marL="285750" indent="-285750">
              <a:buFont typeface="Arial" panose="020B0604020202020204" pitchFamily="34" charset="0"/>
              <a:buChar char="•"/>
            </a:pPr>
            <a:endParaRPr lang="en-US" dirty="0" smtClean="0">
              <a:solidFill>
                <a:srgbClr val="2E2B21"/>
              </a:solidFill>
            </a:endParaRPr>
          </a:p>
          <a:p>
            <a:pPr marL="285750" indent="-285750">
              <a:buFont typeface="Arial" panose="020B0604020202020204" pitchFamily="34" charset="0"/>
              <a:buChar char="•"/>
            </a:pPr>
            <a:r>
              <a:rPr lang="en-US" dirty="0" smtClean="0">
                <a:solidFill>
                  <a:srgbClr val="2E2B21"/>
                </a:solidFill>
              </a:rPr>
              <a:t>Poor and minority children suffer </a:t>
            </a:r>
            <a:r>
              <a:rPr lang="en-US" dirty="0">
                <a:solidFill>
                  <a:srgbClr val="2E2B21"/>
                </a:solidFill>
              </a:rPr>
              <a:t>greater</a:t>
            </a:r>
            <a:r>
              <a:rPr lang="en-US" dirty="0" smtClean="0">
                <a:solidFill>
                  <a:srgbClr val="2E2B21"/>
                </a:solidFill>
              </a:rPr>
              <a:t> burden </a:t>
            </a:r>
          </a:p>
        </p:txBody>
      </p:sp>
      <p:sp>
        <p:nvSpPr>
          <p:cNvPr id="7" name="Rounded Rectangle 6"/>
          <p:cNvSpPr/>
          <p:nvPr/>
        </p:nvSpPr>
        <p:spPr>
          <a:xfrm>
            <a:off x="4536567" y="2266950"/>
            <a:ext cx="3285744" cy="415290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9CBEBD">
                    <a:lumMod val="50000"/>
                  </a:srgbClr>
                </a:solidFill>
              </a:rPr>
              <a:t>Many children do not have well-controlled asthma: </a:t>
            </a:r>
          </a:p>
          <a:p>
            <a:endParaRPr lang="en-US" dirty="0" smtClean="0">
              <a:solidFill>
                <a:srgbClr val="2E2B21"/>
              </a:solidFill>
            </a:endParaRPr>
          </a:p>
          <a:p>
            <a:pPr marL="285750" indent="-285750">
              <a:buFont typeface="Arial" panose="020B0604020202020204" pitchFamily="34" charset="0"/>
              <a:buChar char="•"/>
            </a:pPr>
            <a:r>
              <a:rPr lang="en-US" dirty="0" smtClean="0">
                <a:solidFill>
                  <a:srgbClr val="2E2B21"/>
                </a:solidFill>
              </a:rPr>
              <a:t>Each year, </a:t>
            </a:r>
            <a:r>
              <a:rPr lang="en-US" b="1" dirty="0" smtClean="0">
                <a:solidFill>
                  <a:srgbClr val="FF0000"/>
                </a:solidFill>
              </a:rPr>
              <a:t>60% </a:t>
            </a:r>
            <a:r>
              <a:rPr lang="en-US" dirty="0" smtClean="0">
                <a:solidFill>
                  <a:srgbClr val="2E2B21"/>
                </a:solidFill>
              </a:rPr>
              <a:t>of children with diagnosed asthma suffer an asthma exacerbation, 800,000 visit the ED, and 200,000 are hospitalized</a:t>
            </a:r>
          </a:p>
          <a:p>
            <a:pPr marL="285750" indent="-285750">
              <a:buFont typeface="Arial" panose="020B0604020202020204" pitchFamily="34" charset="0"/>
              <a:buChar char="•"/>
            </a:pPr>
            <a:endParaRPr lang="en-US" dirty="0" smtClean="0">
              <a:solidFill>
                <a:srgbClr val="2E2B21"/>
              </a:solidFill>
            </a:endParaRPr>
          </a:p>
          <a:p>
            <a:pPr marL="285750" indent="-285750">
              <a:buFont typeface="Arial" panose="020B0604020202020204" pitchFamily="34" charset="0"/>
              <a:buChar char="•"/>
            </a:pPr>
            <a:r>
              <a:rPr lang="en-US" b="1" dirty="0" smtClean="0">
                <a:solidFill>
                  <a:srgbClr val="FF0000"/>
                </a:solidFill>
              </a:rPr>
              <a:t>3</a:t>
            </a:r>
            <a:r>
              <a:rPr lang="en-US" b="1" baseline="30000" dirty="0" smtClean="0">
                <a:solidFill>
                  <a:srgbClr val="FF0000"/>
                </a:solidFill>
              </a:rPr>
              <a:t>rd</a:t>
            </a:r>
            <a:r>
              <a:rPr lang="en-US" b="1" dirty="0" smtClean="0">
                <a:solidFill>
                  <a:srgbClr val="FF0000"/>
                </a:solidFill>
              </a:rPr>
              <a:t> leading cause of hospitalization </a:t>
            </a:r>
            <a:r>
              <a:rPr lang="en-US" dirty="0" smtClean="0">
                <a:solidFill>
                  <a:srgbClr val="2E2B21"/>
                </a:solidFill>
              </a:rPr>
              <a:t>for children under age of 15</a:t>
            </a:r>
            <a:endParaRPr lang="en-US" dirty="0">
              <a:solidFill>
                <a:srgbClr val="2E2B21"/>
              </a:solidFill>
            </a:endParaRPr>
          </a:p>
        </p:txBody>
      </p:sp>
      <p:sp>
        <p:nvSpPr>
          <p:cNvPr id="8" name="Rounded Rectangle 7"/>
          <p:cNvSpPr/>
          <p:nvPr/>
        </p:nvSpPr>
        <p:spPr>
          <a:xfrm>
            <a:off x="8186928" y="2266950"/>
            <a:ext cx="3285744" cy="4152900"/>
          </a:xfrm>
          <a:prstGeom prst="round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FFFFFF"/>
                </a:solidFill>
              </a:rPr>
              <a:t>Economic burden is substantial:</a:t>
            </a:r>
          </a:p>
          <a:p>
            <a:r>
              <a:rPr lang="en-US" dirty="0">
                <a:solidFill>
                  <a:srgbClr val="FFFFFF"/>
                </a:solidFill>
              </a:rPr>
              <a:t> </a:t>
            </a:r>
          </a:p>
          <a:p>
            <a:pPr marL="285750" indent="-285750">
              <a:buFont typeface="Arial" panose="020B0604020202020204" pitchFamily="34" charset="0"/>
              <a:buChar char="•"/>
            </a:pPr>
            <a:r>
              <a:rPr lang="en-US" dirty="0" smtClean="0">
                <a:solidFill>
                  <a:srgbClr val="FFFFFF"/>
                </a:solidFill>
              </a:rPr>
              <a:t>Costs the US </a:t>
            </a:r>
            <a:r>
              <a:rPr lang="en-US" b="1" dirty="0" smtClean="0">
                <a:solidFill>
                  <a:srgbClr val="FF0000"/>
                </a:solidFill>
              </a:rPr>
              <a:t>$56 BILLION </a:t>
            </a:r>
            <a:r>
              <a:rPr lang="en-US" dirty="0" smtClean="0">
                <a:solidFill>
                  <a:srgbClr val="FFFFFF"/>
                </a:solidFill>
              </a:rPr>
              <a:t>annually in both direct and indirect costs</a:t>
            </a:r>
          </a:p>
          <a:p>
            <a:pPr marL="285750" indent="-285750">
              <a:buFont typeface="Arial" panose="020B0604020202020204" pitchFamily="34" charset="0"/>
              <a:buChar char="•"/>
            </a:pPr>
            <a:endParaRPr lang="en-US" dirty="0" smtClean="0">
              <a:solidFill>
                <a:srgbClr val="FFFFFF"/>
              </a:solidFill>
            </a:endParaRPr>
          </a:p>
          <a:p>
            <a:pPr marL="285750" indent="-285750">
              <a:buFont typeface="Arial" panose="020B0604020202020204" pitchFamily="34" charset="0"/>
              <a:buChar char="•"/>
            </a:pPr>
            <a:r>
              <a:rPr lang="en-US" dirty="0" smtClean="0">
                <a:solidFill>
                  <a:srgbClr val="FFFFFF"/>
                </a:solidFill>
              </a:rPr>
              <a:t>The 20% of pediatric asthma patients with poorly-controlled high-risk asthma account for 80% of all expenditures</a:t>
            </a:r>
          </a:p>
        </p:txBody>
      </p:sp>
    </p:spTree>
    <p:extLst>
      <p:ext uri="{BB962C8B-B14F-4D97-AF65-F5344CB8AC3E}">
        <p14:creationId xmlns:p14="http://schemas.microsoft.com/office/powerpoint/2010/main" val="21307456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469793" y="6304002"/>
            <a:ext cx="8828741" cy="553998"/>
          </a:xfrm>
          <a:prstGeom prst="rect">
            <a:avLst/>
          </a:prstGeom>
          <a:noFill/>
          <a:ln w="9525">
            <a:noFill/>
            <a:miter lim="800000"/>
            <a:headEnd/>
            <a:tailEnd/>
          </a:ln>
        </p:spPr>
        <p:txBody>
          <a:bodyPr wrap="square">
            <a:spAutoFit/>
          </a:bodyPr>
          <a:lstStyle/>
          <a:p>
            <a:pPr eaLnBrk="0" hangingPunct="0">
              <a:spcBef>
                <a:spcPct val="50000"/>
              </a:spcBef>
            </a:pPr>
            <a:r>
              <a:rPr lang="en-US" sz="1000" dirty="0">
                <a:solidFill>
                  <a:srgbClr val="2E2B21"/>
                </a:solidFill>
                <a:latin typeface="Arial" pitchFamily="34" charset="0"/>
                <a:cs typeface="Arial" pitchFamily="34" charset="0"/>
              </a:rPr>
              <a:t>Sources: </a:t>
            </a:r>
            <a:r>
              <a:rPr lang="en-US" sz="1000" dirty="0" smtClean="0">
                <a:solidFill>
                  <a:srgbClr val="2E2B21"/>
                </a:solidFill>
                <a:latin typeface="Arial" pitchFamily="34" charset="0"/>
                <a:cs typeface="Arial" pitchFamily="34" charset="0"/>
              </a:rPr>
              <a:t>Roemer, Marc, </a:t>
            </a:r>
            <a:r>
              <a:rPr lang="en-US" sz="1000" dirty="0">
                <a:solidFill>
                  <a:srgbClr val="2E2B21"/>
                </a:solidFill>
                <a:latin typeface="Arial" pitchFamily="34" charset="0"/>
                <a:cs typeface="Arial" pitchFamily="34" charset="0"/>
              </a:rPr>
              <a:t>Statistical Brief # </a:t>
            </a:r>
            <a:r>
              <a:rPr lang="en-US" sz="1000" dirty="0" smtClean="0">
                <a:solidFill>
                  <a:srgbClr val="2E2B21"/>
                </a:solidFill>
                <a:latin typeface="Arial" pitchFamily="34" charset="0"/>
                <a:cs typeface="Arial" pitchFamily="34" charset="0"/>
              </a:rPr>
              <a:t>349, December 2011, </a:t>
            </a:r>
            <a:r>
              <a:rPr lang="en-US" sz="1000" dirty="0">
                <a:solidFill>
                  <a:srgbClr val="2E2B21"/>
                </a:solidFill>
                <a:latin typeface="Arial" pitchFamily="34" charset="0"/>
                <a:cs typeface="Arial" pitchFamily="34" charset="0"/>
              </a:rPr>
              <a:t>Rockville, </a:t>
            </a:r>
            <a:r>
              <a:rPr lang="en-US" sz="1000" dirty="0" smtClean="0">
                <a:solidFill>
                  <a:srgbClr val="2E2B21"/>
                </a:solidFill>
                <a:latin typeface="Arial" pitchFamily="34" charset="0"/>
                <a:cs typeface="Arial" pitchFamily="34" charset="0"/>
              </a:rPr>
              <a:t>MD: </a:t>
            </a:r>
            <a:r>
              <a:rPr lang="en-US" sz="1000" dirty="0">
                <a:solidFill>
                  <a:srgbClr val="2E2B21"/>
                </a:solidFill>
                <a:latin typeface="Arial" pitchFamily="34" charset="0"/>
                <a:cs typeface="Arial" pitchFamily="34" charset="0"/>
              </a:rPr>
              <a:t>AHRQ; AHRQ, </a:t>
            </a:r>
            <a:r>
              <a:rPr lang="en-US" sz="1000" dirty="0" err="1">
                <a:solidFill>
                  <a:srgbClr val="2E2B21"/>
                </a:solidFill>
                <a:latin typeface="Arial" pitchFamily="34" charset="0"/>
                <a:cs typeface="Arial" pitchFamily="34" charset="0"/>
              </a:rPr>
              <a:t>HCUPnet</a:t>
            </a:r>
            <a:r>
              <a:rPr lang="en-US" sz="1000" dirty="0">
                <a:solidFill>
                  <a:srgbClr val="2E2B21"/>
                </a:solidFill>
                <a:latin typeface="Arial" pitchFamily="34" charset="0"/>
                <a:cs typeface="Arial" pitchFamily="34" charset="0"/>
              </a:rPr>
              <a:t>, </a:t>
            </a:r>
            <a:r>
              <a:rPr lang="en-US" sz="1000" dirty="0" smtClean="0">
                <a:solidFill>
                  <a:srgbClr val="2E2B21"/>
                </a:solidFill>
                <a:latin typeface="Arial" pitchFamily="34" charset="0"/>
                <a:cs typeface="Arial" pitchFamily="34" charset="0"/>
              </a:rPr>
              <a:t>2013; Pearson WS et al. State-based Medicaid costs for pediatric asthma emergency department visits. </a:t>
            </a:r>
            <a:r>
              <a:rPr lang="en-US" sz="1000" i="1" dirty="0" smtClean="0">
                <a:solidFill>
                  <a:srgbClr val="2E2B21"/>
                </a:solidFill>
                <a:latin typeface="Arial" pitchFamily="34" charset="0"/>
                <a:cs typeface="Arial" pitchFamily="34" charset="0"/>
              </a:rPr>
              <a:t>Preventing Chronic Disease. </a:t>
            </a:r>
            <a:r>
              <a:rPr lang="en-US" sz="1000" dirty="0" smtClean="0">
                <a:solidFill>
                  <a:srgbClr val="2E2B21"/>
                </a:solidFill>
                <a:latin typeface="Arial" pitchFamily="34" charset="0"/>
                <a:cs typeface="Arial" pitchFamily="34" charset="0"/>
              </a:rPr>
              <a:t>2014;11:E108; Barrett MLW, LM. &amp; Washington R. Trends in pediatric and adult hospital stays for asthma, 2000-2010: Statistical brief #169. </a:t>
            </a:r>
            <a:r>
              <a:rPr lang="en-US" sz="1000" i="1" dirty="0" smtClean="0">
                <a:solidFill>
                  <a:srgbClr val="2E2B21"/>
                </a:solidFill>
                <a:latin typeface="Arial" pitchFamily="34" charset="0"/>
                <a:cs typeface="Arial" pitchFamily="34" charset="0"/>
              </a:rPr>
              <a:t>Agency for Healthcare Policy and Research. </a:t>
            </a:r>
            <a:r>
              <a:rPr lang="en-US" sz="1000" dirty="0" smtClean="0">
                <a:solidFill>
                  <a:srgbClr val="2E2B21"/>
                </a:solidFill>
                <a:latin typeface="Arial" pitchFamily="34" charset="0"/>
                <a:cs typeface="Arial" pitchFamily="34" charset="0"/>
              </a:rPr>
              <a:t>2014.</a:t>
            </a:r>
            <a:endParaRPr lang="en-US" sz="1000" dirty="0">
              <a:solidFill>
                <a:srgbClr val="2E2B21"/>
              </a:solidFill>
              <a:latin typeface="Arial" pitchFamily="34" charset="0"/>
              <a:cs typeface="Arial" pitchFamily="34" charset="0"/>
            </a:endParaRPr>
          </a:p>
        </p:txBody>
      </p:sp>
      <p:sp>
        <p:nvSpPr>
          <p:cNvPr id="3" name="Text Box 4"/>
          <p:cNvSpPr txBox="1">
            <a:spLocks noChangeArrowheads="1"/>
          </p:cNvSpPr>
          <p:nvPr/>
        </p:nvSpPr>
        <p:spPr bwMode="auto">
          <a:xfrm>
            <a:off x="789641" y="2708275"/>
            <a:ext cx="3276600" cy="307975"/>
          </a:xfrm>
          <a:prstGeom prst="rect">
            <a:avLst/>
          </a:prstGeom>
          <a:noFill/>
          <a:ln w="9525">
            <a:noFill/>
            <a:miter lim="800000"/>
            <a:headEnd/>
            <a:tailEnd/>
          </a:ln>
        </p:spPr>
        <p:txBody>
          <a:bodyPr>
            <a:spAutoFit/>
          </a:bodyPr>
          <a:lstStyle/>
          <a:p>
            <a:pPr eaLnBrk="0" hangingPunct="0">
              <a:spcBef>
                <a:spcPct val="50000"/>
              </a:spcBef>
            </a:pPr>
            <a:r>
              <a:rPr lang="en-US" sz="1400" b="1" dirty="0">
                <a:solidFill>
                  <a:srgbClr val="2E2B21"/>
                </a:solidFill>
                <a:latin typeface="Arial" pitchFamily="34" charset="0"/>
                <a:cs typeface="Arial" pitchFamily="34" charset="0"/>
              </a:rPr>
              <a:t>Asthma Medical Expenditures, </a:t>
            </a:r>
            <a:r>
              <a:rPr lang="en-US" sz="1400" b="1" dirty="0" smtClean="0">
                <a:solidFill>
                  <a:srgbClr val="2E2B21"/>
                </a:solidFill>
                <a:latin typeface="Arial" pitchFamily="34" charset="0"/>
                <a:cs typeface="Arial" pitchFamily="34" charset="0"/>
              </a:rPr>
              <a:t>2008</a:t>
            </a:r>
            <a:endParaRPr lang="en-US" sz="1400" b="1" dirty="0">
              <a:solidFill>
                <a:srgbClr val="2E2B21"/>
              </a:solidFill>
              <a:latin typeface="Arial" pitchFamily="34" charset="0"/>
              <a:cs typeface="Arial" pitchFamily="34" charset="0"/>
            </a:endParaRPr>
          </a:p>
        </p:txBody>
      </p:sp>
      <p:sp>
        <p:nvSpPr>
          <p:cNvPr id="4" name="Text Box 4"/>
          <p:cNvSpPr txBox="1">
            <a:spLocks noChangeArrowheads="1"/>
          </p:cNvSpPr>
          <p:nvPr/>
        </p:nvSpPr>
        <p:spPr bwMode="auto">
          <a:xfrm>
            <a:off x="4531614" y="2708274"/>
            <a:ext cx="3276600" cy="307975"/>
          </a:xfrm>
          <a:prstGeom prst="rect">
            <a:avLst/>
          </a:prstGeom>
          <a:noFill/>
          <a:ln w="9525">
            <a:noFill/>
            <a:miter lim="800000"/>
            <a:headEnd/>
            <a:tailEnd/>
          </a:ln>
        </p:spPr>
        <p:txBody>
          <a:bodyPr>
            <a:spAutoFit/>
          </a:bodyPr>
          <a:lstStyle/>
          <a:p>
            <a:pPr eaLnBrk="0" hangingPunct="0">
              <a:spcBef>
                <a:spcPct val="50000"/>
              </a:spcBef>
            </a:pPr>
            <a:r>
              <a:rPr lang="en-US" sz="1400" b="1" dirty="0">
                <a:solidFill>
                  <a:srgbClr val="2E2B21"/>
                </a:solidFill>
                <a:latin typeface="Arial" pitchFamily="34" charset="0"/>
                <a:cs typeface="Arial" pitchFamily="34" charset="0"/>
              </a:rPr>
              <a:t>Asthma Hospital Discharges, </a:t>
            </a:r>
            <a:r>
              <a:rPr lang="en-US" sz="1400" b="1" dirty="0" smtClean="0">
                <a:solidFill>
                  <a:srgbClr val="2E2B21"/>
                </a:solidFill>
                <a:latin typeface="Arial" pitchFamily="34" charset="0"/>
                <a:cs typeface="Arial" pitchFamily="34" charset="0"/>
              </a:rPr>
              <a:t>2009</a:t>
            </a:r>
            <a:endParaRPr lang="en-US" sz="1400" b="1" dirty="0">
              <a:solidFill>
                <a:srgbClr val="2E2B21"/>
              </a:solidFill>
              <a:latin typeface="Arial" pitchFamily="34" charset="0"/>
              <a:cs typeface="Arial" pitchFamily="34" charset="0"/>
            </a:endParaRPr>
          </a:p>
        </p:txBody>
      </p:sp>
      <p:graphicFrame>
        <p:nvGraphicFramePr>
          <p:cNvPr id="5" name="Chart 4"/>
          <p:cNvGraphicFramePr>
            <a:graphicFrameLocks/>
          </p:cNvGraphicFramePr>
          <p:nvPr>
            <p:extLst/>
          </p:nvPr>
        </p:nvGraphicFramePr>
        <p:xfrm>
          <a:off x="-143809" y="2990850"/>
          <a:ext cx="5105400" cy="32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a:graphicFrameLocks/>
          </p:cNvGraphicFramePr>
          <p:nvPr>
            <p:extLst/>
          </p:nvPr>
        </p:nvGraphicFramePr>
        <p:xfrm>
          <a:off x="3297891" y="2876550"/>
          <a:ext cx="5410200" cy="3228975"/>
        </p:xfrm>
        <a:graphic>
          <a:graphicData uri="http://schemas.openxmlformats.org/drawingml/2006/chart">
            <c:chart xmlns:c="http://schemas.openxmlformats.org/drawingml/2006/chart" xmlns:r="http://schemas.openxmlformats.org/officeDocument/2006/relationships" r:id="rId4"/>
          </a:graphicData>
        </a:graphic>
      </p:graphicFrame>
      <p:sp>
        <p:nvSpPr>
          <p:cNvPr id="7" name="Title 6"/>
          <p:cNvSpPr>
            <a:spLocks noGrp="1"/>
          </p:cNvSpPr>
          <p:nvPr>
            <p:ph type="title"/>
          </p:nvPr>
        </p:nvSpPr>
        <p:spPr>
          <a:xfrm>
            <a:off x="1024128" y="375666"/>
            <a:ext cx="9720072" cy="1499616"/>
          </a:xfrm>
        </p:spPr>
        <p:txBody>
          <a:bodyPr>
            <a:noAutofit/>
          </a:bodyPr>
          <a:lstStyle/>
          <a:p>
            <a:r>
              <a:rPr lang="en-US" b="1" dirty="0">
                <a:solidFill>
                  <a:schemeClr val="accent2">
                    <a:lumMod val="75000"/>
                  </a:schemeClr>
                </a:solidFill>
              </a:rPr>
              <a:t>Medicaid Carries Heavy Load in Paying for Pediatric Asthma-Related Medical Expenses</a:t>
            </a:r>
          </a:p>
        </p:txBody>
      </p:sp>
      <p:sp>
        <p:nvSpPr>
          <p:cNvPr id="11" name="Rounded Rectangle 10"/>
          <p:cNvSpPr/>
          <p:nvPr/>
        </p:nvSpPr>
        <p:spPr>
          <a:xfrm>
            <a:off x="8058150" y="2708274"/>
            <a:ext cx="3619500" cy="354171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2E2B21"/>
                </a:solidFill>
              </a:rPr>
              <a:t>In 2010, Medicaid covered nearly 629,000 ED visits related to asthma at a cost of </a:t>
            </a:r>
            <a:r>
              <a:rPr lang="en-US" b="1" dirty="0" smtClean="0">
                <a:solidFill>
                  <a:srgbClr val="FF0000"/>
                </a:solidFill>
              </a:rPr>
              <a:t>$272 M</a:t>
            </a:r>
          </a:p>
          <a:p>
            <a:pPr algn="ctr"/>
            <a:endParaRPr lang="en-US" dirty="0">
              <a:solidFill>
                <a:srgbClr val="2E2B21"/>
              </a:solidFill>
            </a:endParaRPr>
          </a:p>
          <a:p>
            <a:pPr algn="ctr"/>
            <a:r>
              <a:rPr lang="en-US" dirty="0" smtClean="0">
                <a:solidFill>
                  <a:srgbClr val="2E2B21"/>
                </a:solidFill>
              </a:rPr>
              <a:t>Medicaid covered the majority of pediatric asthma hospitalizations in 2010, costing </a:t>
            </a:r>
            <a:r>
              <a:rPr lang="en-US" b="1" dirty="0" smtClean="0">
                <a:solidFill>
                  <a:srgbClr val="FF0000"/>
                </a:solidFill>
              </a:rPr>
              <a:t>$36.9 M</a:t>
            </a:r>
          </a:p>
        </p:txBody>
      </p:sp>
    </p:spTree>
    <p:extLst>
      <p:ext uri="{BB962C8B-B14F-4D97-AF65-F5344CB8AC3E}">
        <p14:creationId xmlns:p14="http://schemas.microsoft.com/office/powerpoint/2010/main" val="28107206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75000"/>
                  </a:schemeClr>
                </a:solidFill>
              </a:rPr>
              <a:t>Home-Based Approaches </a:t>
            </a:r>
            <a:r>
              <a:rPr lang="en-US" b="1" dirty="0">
                <a:solidFill>
                  <a:schemeClr val="accent2">
                    <a:lumMod val="75000"/>
                  </a:schemeClr>
                </a:solidFill>
              </a:rPr>
              <a:t>are Fundamental to Successful Asthma Control</a:t>
            </a:r>
            <a:endParaRPr lang="en-US" dirty="0">
              <a:solidFill>
                <a:schemeClr val="accent2">
                  <a:lumMod val="75000"/>
                </a:schemeClr>
              </a:solidFill>
            </a:endParaRPr>
          </a:p>
        </p:txBody>
      </p:sp>
      <p:sp>
        <p:nvSpPr>
          <p:cNvPr id="4" name="Rounded Rectangle 3"/>
          <p:cNvSpPr/>
          <p:nvPr/>
        </p:nvSpPr>
        <p:spPr>
          <a:xfrm>
            <a:off x="737994" y="4093464"/>
            <a:ext cx="4405506" cy="23812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95A39D">
                    <a:lumMod val="50000"/>
                  </a:srgbClr>
                </a:solidFill>
              </a:rPr>
              <a:t>These interventions can:</a:t>
            </a:r>
          </a:p>
          <a:p>
            <a:pPr marL="342900" indent="-342900">
              <a:buFont typeface="Wingdings" panose="05000000000000000000" pitchFamily="2" charset="2"/>
              <a:buChar char="ü"/>
            </a:pPr>
            <a:r>
              <a:rPr lang="en-US" sz="2000" dirty="0" smtClean="0">
                <a:solidFill>
                  <a:srgbClr val="FF0000"/>
                </a:solidFill>
              </a:rPr>
              <a:t>improve asthma management, </a:t>
            </a:r>
          </a:p>
          <a:p>
            <a:pPr marL="342900" indent="-342900">
              <a:buFont typeface="Wingdings" panose="05000000000000000000" pitchFamily="2" charset="2"/>
              <a:buChar char="ü"/>
            </a:pPr>
            <a:r>
              <a:rPr lang="en-US" sz="2000" dirty="0" smtClean="0">
                <a:solidFill>
                  <a:srgbClr val="FF0000"/>
                </a:solidFill>
              </a:rPr>
              <a:t>reduce urgent care utilization and hospitalizations, </a:t>
            </a:r>
          </a:p>
          <a:p>
            <a:pPr marL="342900" indent="-342900">
              <a:buFont typeface="Wingdings" panose="05000000000000000000" pitchFamily="2" charset="2"/>
              <a:buChar char="ü"/>
            </a:pPr>
            <a:r>
              <a:rPr lang="en-US" sz="2000" dirty="0" smtClean="0">
                <a:solidFill>
                  <a:srgbClr val="FF0000"/>
                </a:solidFill>
              </a:rPr>
              <a:t>decrease allergens in the home, </a:t>
            </a:r>
          </a:p>
          <a:p>
            <a:pPr marL="342900" indent="-342900">
              <a:buFont typeface="Wingdings" panose="05000000000000000000" pitchFamily="2" charset="2"/>
              <a:buChar char="ü"/>
            </a:pPr>
            <a:r>
              <a:rPr lang="en-US" sz="2000" dirty="0" smtClean="0">
                <a:solidFill>
                  <a:srgbClr val="FF0000"/>
                </a:solidFill>
              </a:rPr>
              <a:t>reduce missed school days, and </a:t>
            </a:r>
          </a:p>
          <a:p>
            <a:pPr marL="342900" indent="-342900">
              <a:buFont typeface="Wingdings" panose="05000000000000000000" pitchFamily="2" charset="2"/>
              <a:buChar char="ü"/>
            </a:pPr>
            <a:r>
              <a:rPr lang="en-US" sz="2000" dirty="0" smtClean="0">
                <a:solidFill>
                  <a:srgbClr val="FF0000"/>
                </a:solidFill>
              </a:rPr>
              <a:t>lessen caregiver stress</a:t>
            </a:r>
            <a:endParaRPr lang="en-US" sz="2000" dirty="0">
              <a:solidFill>
                <a:srgbClr val="FF0000"/>
              </a:solidFill>
            </a:endParaRPr>
          </a:p>
        </p:txBody>
      </p:sp>
      <p:sp>
        <p:nvSpPr>
          <p:cNvPr id="6" name="Rounded Rectangle 5"/>
          <p:cNvSpPr/>
          <p:nvPr/>
        </p:nvSpPr>
        <p:spPr>
          <a:xfrm>
            <a:off x="5379147" y="4093464"/>
            <a:ext cx="6050853" cy="23812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9CBEBD">
                    <a:lumMod val="50000"/>
                  </a:srgbClr>
                </a:solidFill>
              </a:rPr>
              <a:t>Health care system usually does not have the capacity to take on these interventions</a:t>
            </a:r>
          </a:p>
          <a:p>
            <a:pPr marL="285750" lvl="1" indent="-285750">
              <a:buFont typeface="Arial" panose="020B0604020202020204" pitchFamily="34" charset="0"/>
              <a:buChar char="•"/>
            </a:pPr>
            <a:r>
              <a:rPr lang="en-US" sz="2000" dirty="0" smtClean="0">
                <a:solidFill>
                  <a:srgbClr val="2E2B21"/>
                </a:solidFill>
              </a:rPr>
              <a:t>Many patients do not receive adequate information to control their disease: in 2008, </a:t>
            </a:r>
            <a:r>
              <a:rPr lang="en-US" sz="2000" b="1" i="1" dirty="0" smtClean="0">
                <a:solidFill>
                  <a:srgbClr val="FF0000"/>
                </a:solidFill>
              </a:rPr>
              <a:t>less than half </a:t>
            </a:r>
            <a:r>
              <a:rPr lang="en-US" sz="2000" dirty="0" smtClean="0">
                <a:solidFill>
                  <a:srgbClr val="2E2B21"/>
                </a:solidFill>
              </a:rPr>
              <a:t>of patients with asthma reported being taught how to avoid asthma triggers in their homes</a:t>
            </a:r>
            <a:endParaRPr lang="en-US" sz="2000" dirty="0">
              <a:solidFill>
                <a:srgbClr val="2E2B21"/>
              </a:solidFill>
            </a:endParaRPr>
          </a:p>
        </p:txBody>
      </p:sp>
      <p:sp>
        <p:nvSpPr>
          <p:cNvPr id="8" name="Rounded Rectangle 7"/>
          <p:cNvSpPr/>
          <p:nvPr/>
        </p:nvSpPr>
        <p:spPr>
          <a:xfrm>
            <a:off x="737994" y="2237232"/>
            <a:ext cx="10692006" cy="162991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95A39D">
                    <a:lumMod val="50000"/>
                  </a:srgbClr>
                </a:solidFill>
              </a:rPr>
              <a:t>Home-based, multi-trigger, multi-component asthma interventions</a:t>
            </a:r>
            <a:r>
              <a:rPr lang="en-US" sz="2000" dirty="0" smtClean="0">
                <a:solidFill>
                  <a:srgbClr val="95A39D">
                    <a:lumMod val="50000"/>
                  </a:srgbClr>
                </a:solidFill>
              </a:rPr>
              <a:t>: </a:t>
            </a:r>
            <a:r>
              <a:rPr lang="en-US" sz="2000" i="1" dirty="0" smtClean="0">
                <a:solidFill>
                  <a:srgbClr val="2E2B21"/>
                </a:solidFill>
              </a:rPr>
              <a:t>trained personnel make one or more home visits that </a:t>
            </a:r>
            <a:r>
              <a:rPr lang="en-US" sz="2000" i="1" dirty="0" smtClean="0">
                <a:solidFill>
                  <a:srgbClr val="FF0000"/>
                </a:solidFill>
              </a:rPr>
              <a:t>focus on reducing exposures to a range of asthma triggers in the home </a:t>
            </a:r>
            <a:r>
              <a:rPr lang="en-US" sz="2000" i="1" dirty="0" smtClean="0">
                <a:solidFill>
                  <a:srgbClr val="2E2B21"/>
                </a:solidFill>
              </a:rPr>
              <a:t>(allergens and irritants) through environmental assessment, education, and/or remediation </a:t>
            </a:r>
          </a:p>
          <a:p>
            <a:r>
              <a:rPr lang="en-US" sz="2000" i="1" dirty="0" smtClean="0">
                <a:solidFill>
                  <a:srgbClr val="2E2B21"/>
                </a:solidFill>
              </a:rPr>
              <a:t>[Community Guide definition]</a:t>
            </a:r>
            <a:endParaRPr lang="en-US" sz="2000" i="1" dirty="0">
              <a:solidFill>
                <a:srgbClr val="2E2B21"/>
              </a:solidFill>
            </a:endParaRPr>
          </a:p>
        </p:txBody>
      </p:sp>
    </p:spTree>
    <p:extLst>
      <p:ext uri="{BB962C8B-B14F-4D97-AF65-F5344CB8AC3E}">
        <p14:creationId xmlns:p14="http://schemas.microsoft.com/office/powerpoint/2010/main" val="10002353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schemeClr>
                </a:solidFill>
              </a:rPr>
              <a:t>Home-Based Asthma Interventions: Significant </a:t>
            </a:r>
            <a:r>
              <a:rPr lang="en-US" b="1" dirty="0">
                <a:solidFill>
                  <a:schemeClr val="accent2">
                    <a:lumMod val="75000"/>
                  </a:schemeClr>
                </a:solidFill>
              </a:rPr>
              <a:t>Return on Investment</a:t>
            </a:r>
            <a:endParaRPr lang="en-US" dirty="0">
              <a:solidFill>
                <a:schemeClr val="accent2">
                  <a:lumMod val="75000"/>
                </a:schemeClr>
              </a:solidFill>
            </a:endParaRPr>
          </a:p>
        </p:txBody>
      </p:sp>
      <p:sp>
        <p:nvSpPr>
          <p:cNvPr id="5" name="Rounded Rectangle 4"/>
          <p:cNvSpPr/>
          <p:nvPr/>
        </p:nvSpPr>
        <p:spPr>
          <a:xfrm>
            <a:off x="1311606" y="2375846"/>
            <a:ext cx="1978926" cy="1910687"/>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FFFF"/>
                </a:solidFill>
              </a:rPr>
              <a:t>Home-based, multi-trigger, multi-component asthma interventions</a:t>
            </a:r>
            <a:endParaRPr lang="en-US" dirty="0">
              <a:solidFill>
                <a:srgbClr val="FFFFFF"/>
              </a:solidFill>
            </a:endParaRPr>
          </a:p>
        </p:txBody>
      </p:sp>
      <p:sp>
        <p:nvSpPr>
          <p:cNvPr id="6" name="Right Arrow 5"/>
          <p:cNvSpPr/>
          <p:nvPr/>
        </p:nvSpPr>
        <p:spPr>
          <a:xfrm>
            <a:off x="3793794" y="3181064"/>
            <a:ext cx="709683" cy="300252"/>
          </a:xfrm>
          <a:prstGeom prst="rightArrow">
            <a:avLst/>
          </a:prstGeom>
          <a:solidFill>
            <a:schemeClr val="bg1">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Rounded Rectangle 6"/>
          <p:cNvSpPr/>
          <p:nvPr/>
        </p:nvSpPr>
        <p:spPr>
          <a:xfrm>
            <a:off x="4918880" y="2375844"/>
            <a:ext cx="1978926" cy="1910687"/>
          </a:xfrm>
          <a:prstGeom prst="round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FFFF"/>
                </a:solidFill>
              </a:rPr>
              <a:t>21 fewer symptom days per year (min</a:t>
            </a:r>
            <a:r>
              <a:rPr lang="en-US" b="1" dirty="0">
                <a:solidFill>
                  <a:srgbClr val="FFFFFF"/>
                </a:solidFill>
              </a:rPr>
              <a:t>. 0.6 – max. 23 </a:t>
            </a:r>
            <a:r>
              <a:rPr lang="en-US" b="1" dirty="0" smtClean="0">
                <a:solidFill>
                  <a:srgbClr val="FFFFFF"/>
                </a:solidFill>
              </a:rPr>
              <a:t>days </a:t>
            </a:r>
            <a:r>
              <a:rPr lang="en-US" b="1" dirty="0">
                <a:solidFill>
                  <a:srgbClr val="FFFFFF"/>
                </a:solidFill>
              </a:rPr>
              <a:t>per patient per year)</a:t>
            </a:r>
          </a:p>
        </p:txBody>
      </p:sp>
      <p:sp>
        <p:nvSpPr>
          <p:cNvPr id="8" name="Right Arrow 7"/>
          <p:cNvSpPr/>
          <p:nvPr/>
        </p:nvSpPr>
        <p:spPr>
          <a:xfrm>
            <a:off x="7313210" y="3181064"/>
            <a:ext cx="709683" cy="300252"/>
          </a:xfrm>
          <a:prstGeom prst="rightArrow">
            <a:avLst/>
          </a:prstGeom>
          <a:solidFill>
            <a:schemeClr val="bg1">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ounded Rectangle 9"/>
          <p:cNvSpPr/>
          <p:nvPr/>
        </p:nvSpPr>
        <p:spPr>
          <a:xfrm>
            <a:off x="8416118" y="2375844"/>
            <a:ext cx="1978926" cy="1910687"/>
          </a:xfrm>
          <a:prstGeom prst="roundRect">
            <a:avLst/>
          </a:prstGeom>
          <a:solidFill>
            <a:schemeClr val="bg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ROI: between $5.30 - $14 for every dollar invested </a:t>
            </a:r>
            <a:endParaRPr lang="en-US" dirty="0">
              <a:solidFill>
                <a:srgbClr val="FF0000"/>
              </a:solidFill>
            </a:endParaRPr>
          </a:p>
        </p:txBody>
      </p:sp>
      <p:sp>
        <p:nvSpPr>
          <p:cNvPr id="11" name="Rounded Rectangle 10"/>
          <p:cNvSpPr/>
          <p:nvPr/>
        </p:nvSpPr>
        <p:spPr>
          <a:xfrm>
            <a:off x="1311606" y="4705350"/>
            <a:ext cx="9083438" cy="1466850"/>
          </a:xfrm>
          <a:prstGeom prst="roundRect">
            <a:avLst/>
          </a:prstGeom>
          <a:solidFill>
            <a:schemeClr val="bg1">
              <a:lumMod val="8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rgbClr val="2E2B21"/>
                </a:solidFill>
              </a:rPr>
              <a:t>Potential </a:t>
            </a:r>
            <a:r>
              <a:rPr lang="en-US" sz="2400" b="1" dirty="0">
                <a:solidFill>
                  <a:srgbClr val="2E2B21"/>
                </a:solidFill>
              </a:rPr>
              <a:t>for significant return on investment makes a strong case for </a:t>
            </a:r>
            <a:r>
              <a:rPr lang="en-US" sz="2400" b="1" dirty="0" smtClean="0">
                <a:solidFill>
                  <a:srgbClr val="2E2B21"/>
                </a:solidFill>
              </a:rPr>
              <a:t>public/private insurers to </a:t>
            </a:r>
            <a:r>
              <a:rPr lang="en-US" sz="2400" b="1" dirty="0">
                <a:solidFill>
                  <a:srgbClr val="2E2B21"/>
                </a:solidFill>
              </a:rPr>
              <a:t>cover home-based asthma </a:t>
            </a:r>
            <a:r>
              <a:rPr lang="en-US" sz="2400" b="1" dirty="0" smtClean="0">
                <a:solidFill>
                  <a:srgbClr val="2E2B21"/>
                </a:solidFill>
              </a:rPr>
              <a:t>interventions </a:t>
            </a:r>
            <a:endParaRPr lang="en-US" sz="2400" dirty="0">
              <a:solidFill>
                <a:srgbClr val="FFFFFF"/>
              </a:solidFill>
            </a:endParaRPr>
          </a:p>
        </p:txBody>
      </p:sp>
    </p:spTree>
    <p:extLst>
      <p:ext uri="{BB962C8B-B14F-4D97-AF65-F5344CB8AC3E}">
        <p14:creationId xmlns:p14="http://schemas.microsoft.com/office/powerpoint/2010/main" val="41526506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508094" y="2143899"/>
            <a:ext cx="8980739" cy="4267200"/>
          </a:xfrm>
          <a:prstGeom prst="rect">
            <a:avLst/>
          </a:prstGeom>
        </p:spPr>
      </p:pic>
      <p:sp>
        <p:nvSpPr>
          <p:cNvPr id="5" name="Rectangle 4"/>
          <p:cNvSpPr/>
          <p:nvPr/>
        </p:nvSpPr>
        <p:spPr>
          <a:xfrm>
            <a:off x="1443227" y="6470166"/>
            <a:ext cx="8991600" cy="276999"/>
          </a:xfrm>
          <a:prstGeom prst="rect">
            <a:avLst/>
          </a:prstGeom>
        </p:spPr>
        <p:txBody>
          <a:bodyPr wrap="square">
            <a:spAutoFit/>
          </a:bodyPr>
          <a:lstStyle/>
          <a:p>
            <a:r>
              <a:rPr lang="en-US" sz="1200" i="1" dirty="0">
                <a:solidFill>
                  <a:srgbClr val="2E2B21">
                    <a:lumMod val="65000"/>
                    <a:lumOff val="35000"/>
                  </a:srgbClr>
                </a:solidFill>
              </a:rPr>
              <a:t>http://asthmaregionalcouncil.org/wp-content/uploads/2014/02/2010_Investing-in-Best-Practices-for-Asthma-A-Business-Case.pdf</a:t>
            </a:r>
          </a:p>
        </p:txBody>
      </p:sp>
      <p:sp>
        <p:nvSpPr>
          <p:cNvPr id="6" name="Title 5"/>
          <p:cNvSpPr>
            <a:spLocks noGrp="1"/>
          </p:cNvSpPr>
          <p:nvPr>
            <p:ph type="title"/>
          </p:nvPr>
        </p:nvSpPr>
        <p:spPr/>
        <p:txBody>
          <a:bodyPr/>
          <a:lstStyle/>
          <a:p>
            <a:r>
              <a:rPr lang="en-US" b="1" dirty="0">
                <a:solidFill>
                  <a:schemeClr val="accent2">
                    <a:lumMod val="75000"/>
                  </a:schemeClr>
                </a:solidFill>
              </a:rPr>
              <a:t>Home-Based Asthma Interventions: Significant Return on Investment</a:t>
            </a:r>
            <a:endParaRPr lang="en-US" dirty="0"/>
          </a:p>
        </p:txBody>
      </p:sp>
    </p:spTree>
    <p:extLst>
      <p:ext uri="{BB962C8B-B14F-4D97-AF65-F5344CB8AC3E}">
        <p14:creationId xmlns:p14="http://schemas.microsoft.com/office/powerpoint/2010/main" val="15118177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500" b="1" dirty="0">
                <a:solidFill>
                  <a:schemeClr val="accent2">
                    <a:lumMod val="75000"/>
                  </a:schemeClr>
                </a:solidFill>
              </a:rPr>
              <a:t>Patchwork of funding for home-based asthma services </a:t>
            </a:r>
          </a:p>
        </p:txBody>
      </p:sp>
      <p:sp>
        <p:nvSpPr>
          <p:cNvPr id="4" name="Rounded Rectangle 3"/>
          <p:cNvSpPr/>
          <p:nvPr/>
        </p:nvSpPr>
        <p:spPr>
          <a:xfrm>
            <a:off x="666750" y="2286000"/>
            <a:ext cx="5353050" cy="4324350"/>
          </a:xfrm>
          <a:prstGeom prst="roundRect">
            <a:avLst/>
          </a:prstGeom>
          <a:solidFill>
            <a:schemeClr val="bg1">
              <a:lumMod val="9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Aft>
                <a:spcPts val="1200"/>
              </a:spcAft>
              <a:buFont typeface="Arial" panose="020B0604020202020204" pitchFamily="34" charset="0"/>
              <a:buChar char="•"/>
            </a:pPr>
            <a:r>
              <a:rPr lang="en-US" sz="2200" dirty="0" smtClean="0">
                <a:solidFill>
                  <a:srgbClr val="95A39D">
                    <a:lumMod val="75000"/>
                  </a:srgbClr>
                </a:solidFill>
              </a:rPr>
              <a:t>Despite substantial evidence that in-home interventions improve patient’s wellbeing and reduce costs, an adequate and sustainable funding stream for them remains a challenge</a:t>
            </a:r>
          </a:p>
          <a:p>
            <a:pPr marL="342900" indent="-342900">
              <a:buFont typeface="Arial" panose="020B0604020202020204" pitchFamily="34" charset="0"/>
              <a:buChar char="•"/>
            </a:pPr>
            <a:r>
              <a:rPr lang="en-US" sz="2200" dirty="0" smtClean="0">
                <a:solidFill>
                  <a:srgbClr val="FF0000"/>
                </a:solidFill>
              </a:rPr>
              <a:t>Medicaid programs do not generally offer coverage for asthma services provided in non-clinical settings </a:t>
            </a:r>
          </a:p>
        </p:txBody>
      </p:sp>
      <p:sp>
        <p:nvSpPr>
          <p:cNvPr id="5" name="Rounded Rectangle 4"/>
          <p:cNvSpPr/>
          <p:nvPr/>
        </p:nvSpPr>
        <p:spPr>
          <a:xfrm>
            <a:off x="6210300" y="2286000"/>
            <a:ext cx="5276850" cy="4324350"/>
          </a:xfrm>
          <a:prstGeom prst="roundRect">
            <a:avLst/>
          </a:prstGeom>
          <a:solidFill>
            <a:schemeClr val="bg1">
              <a:lumMod val="9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200" dirty="0" smtClean="0">
              <a:solidFill>
                <a:srgbClr val="95A39D">
                  <a:lumMod val="75000"/>
                </a:srgbClr>
              </a:solidFill>
            </a:endParaRPr>
          </a:p>
          <a:p>
            <a:r>
              <a:rPr lang="en-US" sz="2200" dirty="0" smtClean="0">
                <a:solidFill>
                  <a:srgbClr val="95A39D">
                    <a:lumMod val="75000"/>
                  </a:srgbClr>
                </a:solidFill>
              </a:rPr>
              <a:t>Programs pay for these services through: </a:t>
            </a:r>
          </a:p>
          <a:p>
            <a:endParaRPr lang="en-US" sz="2200" dirty="0" smtClean="0">
              <a:solidFill>
                <a:srgbClr val="95A39D">
                  <a:lumMod val="75000"/>
                </a:srgbClr>
              </a:solidFill>
            </a:endParaRPr>
          </a:p>
          <a:p>
            <a:pPr marL="342900" indent="-342900">
              <a:buFont typeface="Wingdings" panose="05000000000000000000" pitchFamily="2" charset="2"/>
              <a:buChar char="Ø"/>
            </a:pPr>
            <a:r>
              <a:rPr lang="en-US" sz="2200" dirty="0" smtClean="0">
                <a:solidFill>
                  <a:srgbClr val="95A39D">
                    <a:lumMod val="75000"/>
                  </a:srgbClr>
                </a:solidFill>
              </a:rPr>
              <a:t>State- or private foundation-sponsored grants</a:t>
            </a:r>
          </a:p>
          <a:p>
            <a:pPr marL="342900" indent="-342900">
              <a:buFont typeface="Wingdings" panose="05000000000000000000" pitchFamily="2" charset="2"/>
              <a:buChar char="Ø"/>
            </a:pPr>
            <a:r>
              <a:rPr lang="en-US" sz="2200" dirty="0" smtClean="0">
                <a:solidFill>
                  <a:srgbClr val="95A39D">
                    <a:lumMod val="75000"/>
                  </a:srgbClr>
                </a:solidFill>
              </a:rPr>
              <a:t>Hospital community benefit dollars</a:t>
            </a:r>
          </a:p>
          <a:p>
            <a:pPr marL="342900" indent="-342900">
              <a:buFont typeface="Wingdings" panose="05000000000000000000" pitchFamily="2" charset="2"/>
              <a:buChar char="Ø"/>
            </a:pPr>
            <a:r>
              <a:rPr lang="en-US" sz="2200" dirty="0" smtClean="0">
                <a:solidFill>
                  <a:srgbClr val="95A39D">
                    <a:lumMod val="75000"/>
                  </a:srgbClr>
                </a:solidFill>
              </a:rPr>
              <a:t>Public health department funds </a:t>
            </a:r>
          </a:p>
          <a:p>
            <a:pPr marL="342900" indent="-342900">
              <a:buFont typeface="Wingdings" panose="05000000000000000000" pitchFamily="2" charset="2"/>
              <a:buChar char="Ø"/>
            </a:pPr>
            <a:r>
              <a:rPr lang="en-US" sz="2200" dirty="0" smtClean="0">
                <a:solidFill>
                  <a:srgbClr val="95A39D">
                    <a:lumMod val="75000"/>
                  </a:srgbClr>
                </a:solidFill>
              </a:rPr>
              <a:t>HUD funding </a:t>
            </a:r>
          </a:p>
          <a:p>
            <a:pPr marL="342900" indent="-342900">
              <a:buFont typeface="Wingdings" panose="05000000000000000000" pitchFamily="2" charset="2"/>
              <a:buChar char="Ø"/>
            </a:pPr>
            <a:r>
              <a:rPr lang="en-US" sz="2200" dirty="0" smtClean="0">
                <a:solidFill>
                  <a:srgbClr val="95A39D">
                    <a:lumMod val="75000"/>
                  </a:srgbClr>
                </a:solidFill>
              </a:rPr>
              <a:t>Medicaid Administrative expenses or Targeted Case Management (TCM) dollars</a:t>
            </a:r>
          </a:p>
          <a:p>
            <a:pPr marL="342900" indent="-342900">
              <a:buFont typeface="Wingdings" panose="05000000000000000000" pitchFamily="2" charset="2"/>
              <a:buChar char="Ø"/>
            </a:pPr>
            <a:r>
              <a:rPr lang="en-US" sz="2200" dirty="0" smtClean="0">
                <a:solidFill>
                  <a:srgbClr val="95A39D">
                    <a:lumMod val="75000"/>
                  </a:srgbClr>
                </a:solidFill>
              </a:rPr>
              <a:t>Social impact financing</a:t>
            </a:r>
          </a:p>
        </p:txBody>
      </p:sp>
    </p:spTree>
    <p:extLst>
      <p:ext uri="{BB962C8B-B14F-4D97-AF65-F5344CB8AC3E}">
        <p14:creationId xmlns:p14="http://schemas.microsoft.com/office/powerpoint/2010/main" val="26010254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b="1" dirty="0" smtClean="0">
                <a:solidFill>
                  <a:schemeClr val="accent2">
                    <a:lumMod val="75000"/>
                  </a:schemeClr>
                </a:solidFill>
              </a:rPr>
              <a:t>ACA Delivery System Reforms: Opportunities for inclusion of housing interventions</a:t>
            </a:r>
            <a:endParaRPr lang="en-US" sz="4500" b="1" dirty="0">
              <a:solidFill>
                <a:schemeClr val="accent2">
                  <a:lumMod val="75000"/>
                </a:schemeClr>
              </a:solidFill>
            </a:endParaRPr>
          </a:p>
        </p:txBody>
      </p:sp>
      <p:sp>
        <p:nvSpPr>
          <p:cNvPr id="3" name="Content Placeholder 2"/>
          <p:cNvSpPr>
            <a:spLocks noGrp="1"/>
          </p:cNvSpPr>
          <p:nvPr>
            <p:ph idx="1"/>
          </p:nvPr>
        </p:nvSpPr>
        <p:spPr>
          <a:xfrm>
            <a:off x="838199" y="2286000"/>
            <a:ext cx="8286345" cy="4286250"/>
          </a:xfrm>
        </p:spPr>
        <p:txBody>
          <a:bodyPr>
            <a:normAutofit fontScale="92500" lnSpcReduction="10000"/>
          </a:bodyPr>
          <a:lstStyle/>
          <a:p>
            <a:pPr>
              <a:spcAft>
                <a:spcPts val="0"/>
              </a:spcAft>
              <a:buNone/>
              <a:defRPr/>
            </a:pPr>
            <a:r>
              <a:rPr lang="en-US" sz="3200" b="1" cap="all" dirty="0">
                <a:solidFill>
                  <a:schemeClr val="accent4">
                    <a:lumMod val="50000"/>
                  </a:schemeClr>
                </a:solidFill>
              </a:rPr>
              <a:t>(1) Medicaid Health Homes</a:t>
            </a:r>
          </a:p>
          <a:p>
            <a:pPr marL="285750" indent="-285750">
              <a:spcBef>
                <a:spcPts val="1800"/>
              </a:spcBef>
              <a:spcAft>
                <a:spcPts val="0"/>
              </a:spcAft>
              <a:buFont typeface="Arial" panose="020B0604020202020204" pitchFamily="34" charset="0"/>
              <a:buChar char="•"/>
              <a:defRPr/>
            </a:pPr>
            <a:r>
              <a:rPr lang="en-US" sz="2800" dirty="0" smtClean="0"/>
              <a:t>New </a:t>
            </a:r>
            <a:r>
              <a:rPr lang="en-US" sz="2800" dirty="0"/>
              <a:t>state Medicaid option to allow individuals with two or more chronic conditions to seek care through a health </a:t>
            </a:r>
            <a:r>
              <a:rPr lang="en-US" sz="2800" dirty="0" smtClean="0"/>
              <a:t>home</a:t>
            </a:r>
          </a:p>
          <a:p>
            <a:pPr marL="285750" indent="-285750">
              <a:spcAft>
                <a:spcPts val="0"/>
              </a:spcAft>
              <a:buFont typeface="Arial" panose="020B0604020202020204" pitchFamily="34" charset="0"/>
              <a:buChar char="•"/>
              <a:defRPr/>
            </a:pPr>
            <a:r>
              <a:rPr lang="en-US" sz="2800" dirty="0" smtClean="0"/>
              <a:t>States </a:t>
            </a:r>
            <a:r>
              <a:rPr lang="en-US" sz="2800" dirty="0"/>
              <a:t>have significant flexibility in </a:t>
            </a:r>
            <a:r>
              <a:rPr lang="en-US" sz="2800" dirty="0" smtClean="0"/>
              <a:t>determining range of eligible health home providers and treatment settings: </a:t>
            </a:r>
            <a:r>
              <a:rPr lang="en-US" sz="2800" dirty="0" smtClean="0">
                <a:solidFill>
                  <a:srgbClr val="FF0000"/>
                </a:solidFill>
              </a:rPr>
              <a:t>opportunity </a:t>
            </a:r>
            <a:r>
              <a:rPr lang="en-US" sz="2800" dirty="0">
                <a:solidFill>
                  <a:srgbClr val="FF0000"/>
                </a:solidFill>
              </a:rPr>
              <a:t>for healthy homes programs and healthy homes specialists to be designated as part of the “health team”</a:t>
            </a:r>
          </a:p>
          <a:p>
            <a:pPr marL="285750" indent="-285750">
              <a:spcAft>
                <a:spcPts val="0"/>
              </a:spcAft>
              <a:buFont typeface="Arial" panose="020B0604020202020204" pitchFamily="34" charset="0"/>
              <a:buChar char="•"/>
              <a:defRPr/>
            </a:pPr>
            <a:r>
              <a:rPr lang="en-US" sz="2800" dirty="0"/>
              <a:t>As additional Medicaid health homes develop, states may see this ACA initiative as a desirable way to integrate healthy housing services into new healthcare delivery models</a:t>
            </a:r>
          </a:p>
          <a:p>
            <a:pPr marL="285750" indent="-285750">
              <a:lnSpc>
                <a:spcPct val="100000"/>
              </a:lnSpc>
              <a:spcBef>
                <a:spcPts val="0"/>
              </a:spcBef>
              <a:buFont typeface="Arial" panose="020B0604020202020204" pitchFamily="34" charset="0"/>
              <a:buChar char="•"/>
            </a:pPr>
            <a:endParaRPr lang="en-US" sz="2400" dirty="0"/>
          </a:p>
        </p:txBody>
      </p:sp>
      <p:sp>
        <p:nvSpPr>
          <p:cNvPr id="4" name="Rounded Rectangle 3"/>
          <p:cNvSpPr/>
          <p:nvPr/>
        </p:nvSpPr>
        <p:spPr>
          <a:xfrm>
            <a:off x="9163455" y="2334639"/>
            <a:ext cx="2665379" cy="4237611"/>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800"/>
              </a:spcBef>
              <a:defRPr/>
            </a:pPr>
            <a:r>
              <a:rPr lang="en-US" b="1" dirty="0" smtClean="0">
                <a:solidFill>
                  <a:srgbClr val="2E2B21"/>
                </a:solidFill>
              </a:rPr>
              <a:t>HEALTH HOME: </a:t>
            </a:r>
            <a:r>
              <a:rPr lang="en-US" i="1" dirty="0" smtClean="0">
                <a:solidFill>
                  <a:srgbClr val="2E2B21"/>
                </a:solidFill>
              </a:rPr>
              <a:t>a </a:t>
            </a:r>
            <a:r>
              <a:rPr lang="en-US" i="1" dirty="0">
                <a:solidFill>
                  <a:srgbClr val="2E2B21"/>
                </a:solidFill>
              </a:rPr>
              <a:t>team of providers responsible for providing or arranging for all patient care, including care management, coordination and health promotion, patient and family support, and referral to community and social support services</a:t>
            </a:r>
          </a:p>
        </p:txBody>
      </p:sp>
    </p:spTree>
    <p:extLst>
      <p:ext uri="{BB962C8B-B14F-4D97-AF65-F5344CB8AC3E}">
        <p14:creationId xmlns:p14="http://schemas.microsoft.com/office/powerpoint/2010/main" val="28303352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b="1" dirty="0" smtClean="0">
                <a:solidFill>
                  <a:schemeClr val="accent2">
                    <a:lumMod val="75000"/>
                  </a:schemeClr>
                </a:solidFill>
              </a:rPr>
              <a:t>State Health</a:t>
            </a:r>
            <a:br>
              <a:rPr lang="en-US" sz="4500" b="1" dirty="0" smtClean="0">
                <a:solidFill>
                  <a:schemeClr val="accent2">
                    <a:lumMod val="75000"/>
                  </a:schemeClr>
                </a:solidFill>
              </a:rPr>
            </a:br>
            <a:r>
              <a:rPr lang="en-US" sz="4500" b="1" dirty="0" smtClean="0">
                <a:solidFill>
                  <a:schemeClr val="accent2">
                    <a:lumMod val="75000"/>
                  </a:schemeClr>
                </a:solidFill>
              </a:rPr>
              <a:t>Home Status</a:t>
            </a:r>
            <a:endParaRPr lang="en-US" sz="4500" b="1" dirty="0">
              <a:solidFill>
                <a:schemeClr val="accent2">
                  <a:lumMod val="75000"/>
                </a:schemeClr>
              </a:solidFill>
            </a:endParaRPr>
          </a:p>
        </p:txBody>
      </p:sp>
      <p:sp>
        <p:nvSpPr>
          <p:cNvPr id="3" name="Content Placeholder 2"/>
          <p:cNvSpPr>
            <a:spLocks noGrp="1"/>
          </p:cNvSpPr>
          <p:nvPr>
            <p:ph idx="1"/>
          </p:nvPr>
        </p:nvSpPr>
        <p:spPr>
          <a:xfrm>
            <a:off x="1228495" y="2328291"/>
            <a:ext cx="2867690" cy="4286250"/>
          </a:xfrm>
        </p:spPr>
        <p:txBody>
          <a:bodyPr>
            <a:normAutofit/>
          </a:bodyPr>
          <a:lstStyle/>
          <a:p>
            <a:r>
              <a:rPr lang="en-US" sz="2400" dirty="0" smtClean="0"/>
              <a:t>Six states have health homes focused on asthma: </a:t>
            </a:r>
          </a:p>
          <a:p>
            <a:pPr marL="233363" indent="-233363">
              <a:buFont typeface="Arial" panose="020B0604020202020204" pitchFamily="34" charset="0"/>
              <a:buChar char="•"/>
            </a:pPr>
            <a:r>
              <a:rPr lang="en-US" sz="2400" dirty="0" smtClean="0"/>
              <a:t>Alabama</a:t>
            </a:r>
            <a:endParaRPr lang="en-US" sz="2400" dirty="0"/>
          </a:p>
          <a:p>
            <a:pPr marL="233363" indent="-233363">
              <a:buFont typeface="Arial" panose="020B0604020202020204" pitchFamily="34" charset="0"/>
              <a:buChar char="•"/>
            </a:pPr>
            <a:r>
              <a:rPr lang="en-US" sz="2400" dirty="0"/>
              <a:t>Idaho</a:t>
            </a:r>
          </a:p>
          <a:p>
            <a:pPr marL="233363" indent="-233363">
              <a:buFont typeface="Arial" panose="020B0604020202020204" pitchFamily="34" charset="0"/>
              <a:buChar char="•"/>
            </a:pPr>
            <a:r>
              <a:rPr lang="en-US" sz="2400" dirty="0"/>
              <a:t>Maine</a:t>
            </a:r>
          </a:p>
          <a:p>
            <a:pPr marL="233363" indent="-233363">
              <a:buFont typeface="Arial" panose="020B0604020202020204" pitchFamily="34" charset="0"/>
              <a:buChar char="•"/>
            </a:pPr>
            <a:r>
              <a:rPr lang="en-US" sz="2400" dirty="0"/>
              <a:t>Missouri</a:t>
            </a:r>
          </a:p>
          <a:p>
            <a:pPr marL="233363" indent="-233363">
              <a:buFont typeface="Arial" panose="020B0604020202020204" pitchFamily="34" charset="0"/>
              <a:buChar char="•"/>
            </a:pPr>
            <a:r>
              <a:rPr lang="en-US" sz="2400" dirty="0"/>
              <a:t>Rhode Island </a:t>
            </a:r>
          </a:p>
          <a:p>
            <a:pPr marL="233363" indent="-233363">
              <a:buFont typeface="Arial" panose="020B0604020202020204" pitchFamily="34" charset="0"/>
              <a:buChar char="•"/>
            </a:pPr>
            <a:r>
              <a:rPr lang="en-US" sz="2400" dirty="0"/>
              <a:t>Washington </a:t>
            </a:r>
          </a:p>
          <a:p>
            <a:pPr marL="228600" indent="-228600">
              <a:lnSpc>
                <a:spcPct val="100000"/>
              </a:lnSpc>
              <a:spcBef>
                <a:spcPts val="0"/>
              </a:spcBef>
              <a:buFont typeface="Arial" panose="020B0604020202020204" pitchFamily="34" charset="0"/>
              <a:buChar char="•"/>
            </a:pPr>
            <a:endParaRPr lang="en-US" sz="2400" dirty="0"/>
          </a:p>
        </p:txBody>
      </p:sp>
      <p:pic>
        <p:nvPicPr>
          <p:cNvPr id="4" name="Picture 3"/>
          <p:cNvPicPr>
            <a:picLocks noChangeAspect="1"/>
          </p:cNvPicPr>
          <p:nvPr/>
        </p:nvPicPr>
        <p:blipFill rotWithShape="1">
          <a:blip r:embed="rId3"/>
          <a:srcRect l="25300" t="13283" r="19882" b="20061"/>
          <a:stretch/>
        </p:blipFill>
        <p:spPr>
          <a:xfrm>
            <a:off x="4300551" y="1463040"/>
            <a:ext cx="7891449" cy="5394960"/>
          </a:xfrm>
          <a:prstGeom prst="rect">
            <a:avLst/>
          </a:prstGeom>
        </p:spPr>
      </p:pic>
    </p:spTree>
    <p:extLst>
      <p:ext uri="{BB962C8B-B14F-4D97-AF65-F5344CB8AC3E}">
        <p14:creationId xmlns:p14="http://schemas.microsoft.com/office/powerpoint/2010/main" val="38392550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b="1" dirty="0" smtClean="0">
                <a:solidFill>
                  <a:schemeClr val="accent2">
                    <a:lumMod val="75000"/>
                  </a:schemeClr>
                </a:solidFill>
              </a:rPr>
              <a:t>ACA Delivery System Reforms: Opportunities for inclusion of housing interventions</a:t>
            </a:r>
            <a:endParaRPr lang="en-US" sz="4500" b="1" dirty="0">
              <a:solidFill>
                <a:schemeClr val="accent2">
                  <a:lumMod val="75000"/>
                </a:schemeClr>
              </a:solidFill>
            </a:endParaRPr>
          </a:p>
        </p:txBody>
      </p:sp>
      <p:sp>
        <p:nvSpPr>
          <p:cNvPr id="3" name="Content Placeholder 2"/>
          <p:cNvSpPr>
            <a:spLocks noGrp="1"/>
          </p:cNvSpPr>
          <p:nvPr>
            <p:ph idx="1"/>
          </p:nvPr>
        </p:nvSpPr>
        <p:spPr>
          <a:xfrm>
            <a:off x="838200" y="2286000"/>
            <a:ext cx="10344150" cy="4286250"/>
          </a:xfrm>
        </p:spPr>
        <p:txBody>
          <a:bodyPr>
            <a:normAutofit lnSpcReduction="10000"/>
          </a:bodyPr>
          <a:lstStyle/>
          <a:p>
            <a:pPr>
              <a:spcAft>
                <a:spcPts val="0"/>
              </a:spcAft>
              <a:buNone/>
              <a:defRPr/>
            </a:pPr>
            <a:r>
              <a:rPr lang="en-US" sz="2900" b="1" cap="all" dirty="0" smtClean="0">
                <a:solidFill>
                  <a:schemeClr val="accent4">
                    <a:lumMod val="50000"/>
                  </a:schemeClr>
                </a:solidFill>
              </a:rPr>
              <a:t>(2) Pediatric Accountable Care Organizations</a:t>
            </a:r>
          </a:p>
          <a:p>
            <a:pPr marL="228600" indent="-228600">
              <a:spcAft>
                <a:spcPts val="0"/>
              </a:spcAft>
              <a:buFont typeface="Arial" panose="020B0604020202020204" pitchFamily="34" charset="0"/>
              <a:buChar char="•"/>
              <a:defRPr/>
            </a:pPr>
            <a:r>
              <a:rPr lang="en-US" sz="3200" dirty="0" smtClean="0"/>
              <a:t>Network of doctors and hospitals that share responsibility for providing coordinated care to patients </a:t>
            </a:r>
          </a:p>
          <a:p>
            <a:pPr marL="228600" indent="-228600">
              <a:spcAft>
                <a:spcPts val="0"/>
              </a:spcAft>
              <a:buFont typeface="Arial" panose="020B0604020202020204" pitchFamily="34" charset="0"/>
              <a:buChar char="•"/>
              <a:defRPr/>
            </a:pPr>
            <a:r>
              <a:rPr lang="en-US" sz="3200" dirty="0" smtClean="0"/>
              <a:t>ACO models are tested by the Center for Medicare and Medicaid Innovation (CMMI); ACOs also forming in private market </a:t>
            </a:r>
          </a:p>
          <a:p>
            <a:pPr marL="228600" indent="-228600">
              <a:spcAft>
                <a:spcPts val="0"/>
              </a:spcAft>
              <a:buFont typeface="Arial" panose="020B0604020202020204" pitchFamily="34" charset="0"/>
              <a:buChar char="•"/>
              <a:defRPr/>
            </a:pPr>
            <a:r>
              <a:rPr lang="en-US" sz="3200" dirty="0" smtClean="0"/>
              <a:t>ACOs may encourage innovative organizations to experiment with delivering care in various community settings, </a:t>
            </a:r>
            <a:r>
              <a:rPr lang="en-US" sz="3200" dirty="0" smtClean="0">
                <a:solidFill>
                  <a:srgbClr val="FF0000"/>
                </a:solidFill>
              </a:rPr>
              <a:t>including housing settings </a:t>
            </a:r>
          </a:p>
          <a:p>
            <a:pPr marL="228600" indent="-228600">
              <a:lnSpc>
                <a:spcPct val="100000"/>
              </a:lnSpc>
              <a:spcBef>
                <a:spcPts val="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3902961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b="1" dirty="0">
                <a:latin typeface="Arial" charset="0"/>
              </a:rPr>
              <a:t>Asthma Prevalence</a:t>
            </a:r>
          </a:p>
        </p:txBody>
      </p:sp>
      <p:sp>
        <p:nvSpPr>
          <p:cNvPr id="20482" name="Content Placeholder 2"/>
          <p:cNvSpPr>
            <a:spLocks noGrp="1"/>
          </p:cNvSpPr>
          <p:nvPr>
            <p:ph sz="half" idx="1"/>
          </p:nvPr>
        </p:nvSpPr>
        <p:spPr>
          <a:xfrm>
            <a:off x="405485" y="1930399"/>
            <a:ext cx="5253910" cy="3679349"/>
          </a:xfrm>
        </p:spPr>
        <p:txBody>
          <a:bodyPr>
            <a:normAutofit fontScale="62500" lnSpcReduction="20000"/>
          </a:bodyPr>
          <a:lstStyle/>
          <a:p>
            <a:pPr lvl="1" eaLnBrk="1" hangingPunct="1"/>
            <a:r>
              <a:rPr lang="en-US" sz="2900" b="1" dirty="0">
                <a:latin typeface="Arial" charset="0"/>
              </a:rPr>
              <a:t>300 million people currently have the diagnosis of asthma </a:t>
            </a:r>
          </a:p>
          <a:p>
            <a:pPr lvl="1" eaLnBrk="1" hangingPunct="1"/>
            <a:r>
              <a:rPr lang="en-US" sz="2900" b="1" dirty="0">
                <a:latin typeface="Arial" charset="0"/>
              </a:rPr>
              <a:t>250,000 people die annually from </a:t>
            </a:r>
            <a:r>
              <a:rPr lang="en-US" sz="2900" b="1" dirty="0" smtClean="0">
                <a:latin typeface="Arial" charset="0"/>
              </a:rPr>
              <a:t>asthma</a:t>
            </a:r>
            <a:endParaRPr lang="en-US" sz="2900" b="1" dirty="0">
              <a:latin typeface="Arial" charset="0"/>
            </a:endParaRPr>
          </a:p>
          <a:p>
            <a:pPr lvl="1" eaLnBrk="1" hangingPunct="1"/>
            <a:r>
              <a:rPr lang="en-US" sz="2900" b="1" dirty="0">
                <a:latin typeface="Arial" charset="0"/>
              </a:rPr>
              <a:t>English speaking countries have a higher baseline prevalence of respiratory diseases (may have higher responses to outdoor air pollution</a:t>
            </a:r>
            <a:r>
              <a:rPr lang="en-US" sz="2900" b="1" dirty="0" smtClean="0">
                <a:latin typeface="Arial" charset="0"/>
              </a:rPr>
              <a:t>).</a:t>
            </a:r>
            <a:endParaRPr lang="en-US" sz="2900" b="1" dirty="0">
              <a:latin typeface="Arial" charset="0"/>
            </a:endParaRPr>
          </a:p>
          <a:p>
            <a:pPr lvl="1" eaLnBrk="1" hangingPunct="1"/>
            <a:r>
              <a:rPr lang="en-US" sz="2900" b="1" dirty="0" smtClean="0">
                <a:latin typeface="Arial" charset="0"/>
              </a:rPr>
              <a:t>Within </a:t>
            </a:r>
            <a:r>
              <a:rPr lang="en-US" sz="2900" b="1" dirty="0">
                <a:latin typeface="Arial" charset="0"/>
              </a:rPr>
              <a:t>urban areas in the United States, asthma morbidity and mortality rates are higher in less advantaged minority neighborhoods than in more advantaged neighborhoods </a:t>
            </a:r>
          </a:p>
          <a:p>
            <a:pPr lvl="1" eaLnBrk="1" hangingPunct="1">
              <a:buFont typeface="Wingdings" charset="0"/>
              <a:buNone/>
            </a:pPr>
            <a:r>
              <a:rPr lang="en-US" sz="2900" b="1" dirty="0">
                <a:latin typeface="Arial" charset="0"/>
              </a:rPr>
              <a:t>						</a:t>
            </a:r>
            <a:r>
              <a:rPr lang="en-US" sz="1600" b="1" dirty="0">
                <a:latin typeface="Arial" charset="0"/>
              </a:rPr>
              <a:t>	WHO 2004</a:t>
            </a:r>
          </a:p>
        </p:txBody>
      </p:sp>
      <p:pic>
        <p:nvPicPr>
          <p:cNvPr id="5" name="Content Placeholder 4"/>
          <p:cNvPicPr>
            <a:picLocks noGrp="1" noChangeAspect="1"/>
          </p:cNvPicPr>
          <p:nvPr>
            <p:ph sz="half" idx="2"/>
          </p:nvPr>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a:xfrm>
            <a:off x="5972836" y="2269067"/>
            <a:ext cx="5380964" cy="3340682"/>
          </a:xfrm>
          <a:prstGeom prst="rect">
            <a:avLst/>
          </a:prstGeom>
          <a:solidFill>
            <a:schemeClr val="bg1"/>
          </a:solidFill>
        </p:spPr>
      </p:pic>
    </p:spTree>
    <p:extLst>
      <p:ext uri="{BB962C8B-B14F-4D97-AF65-F5344CB8AC3E}">
        <p14:creationId xmlns:p14="http://schemas.microsoft.com/office/powerpoint/2010/main" val="29949070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b="1" dirty="0" smtClean="0">
                <a:solidFill>
                  <a:schemeClr val="accent2">
                    <a:lumMod val="75000"/>
                  </a:schemeClr>
                </a:solidFill>
              </a:rPr>
              <a:t>ACA Delivery System Reforms: Opportunities for inclusion of housing interventions</a:t>
            </a:r>
            <a:endParaRPr lang="en-US" sz="4500" b="1" dirty="0">
              <a:solidFill>
                <a:schemeClr val="accent2">
                  <a:lumMod val="75000"/>
                </a:schemeClr>
              </a:solidFill>
            </a:endParaRPr>
          </a:p>
        </p:txBody>
      </p:sp>
      <p:sp>
        <p:nvSpPr>
          <p:cNvPr id="3" name="Content Placeholder 2"/>
          <p:cNvSpPr>
            <a:spLocks noGrp="1"/>
          </p:cNvSpPr>
          <p:nvPr>
            <p:ph idx="1"/>
          </p:nvPr>
        </p:nvSpPr>
        <p:spPr>
          <a:xfrm>
            <a:off x="838200" y="2286000"/>
            <a:ext cx="10344150" cy="4286250"/>
          </a:xfrm>
        </p:spPr>
        <p:txBody>
          <a:bodyPr>
            <a:normAutofit fontScale="92500"/>
          </a:bodyPr>
          <a:lstStyle/>
          <a:p>
            <a:pPr>
              <a:spcAft>
                <a:spcPts val="0"/>
              </a:spcAft>
              <a:buNone/>
              <a:defRPr/>
            </a:pPr>
            <a:r>
              <a:rPr lang="en-US" sz="2900" b="1" cap="all" dirty="0" smtClean="0">
                <a:solidFill>
                  <a:schemeClr val="accent4">
                    <a:lumMod val="50000"/>
                  </a:schemeClr>
                </a:solidFill>
              </a:rPr>
              <a:t>(3) State innovation models (SIM)</a:t>
            </a:r>
          </a:p>
          <a:p>
            <a:pPr marL="292100" indent="-292100">
              <a:spcAft>
                <a:spcPts val="0"/>
              </a:spcAft>
              <a:buFont typeface="Arial" panose="020B0604020202020204" pitchFamily="34" charset="0"/>
              <a:buChar char="•"/>
              <a:defRPr/>
            </a:pPr>
            <a:r>
              <a:rPr lang="en-US" sz="2800" dirty="0" smtClean="0"/>
              <a:t>Financial and technical </a:t>
            </a:r>
            <a:r>
              <a:rPr lang="en-US" sz="2800" dirty="0"/>
              <a:t>support to states for the development and testing of state-led, multi-payer health care payment and service delivery </a:t>
            </a:r>
            <a:r>
              <a:rPr lang="en-US" sz="2800" dirty="0" smtClean="0"/>
              <a:t>models</a:t>
            </a:r>
          </a:p>
          <a:p>
            <a:pPr marL="795020" lvl="3" indent="-292100">
              <a:spcAft>
                <a:spcPts val="0"/>
              </a:spcAft>
              <a:buFont typeface="Arial" panose="020B0604020202020204" pitchFamily="34" charset="0"/>
              <a:buChar char="•"/>
              <a:defRPr/>
            </a:pPr>
            <a:r>
              <a:rPr lang="en-US" sz="2400" dirty="0" smtClean="0"/>
              <a:t>Round </a:t>
            </a:r>
            <a:r>
              <a:rPr lang="en-US" sz="2400" dirty="0"/>
              <a:t>One: $300 million was awarded to 25 states to design or test innovative health care payment and service delivery models </a:t>
            </a:r>
          </a:p>
          <a:p>
            <a:pPr marL="795020" lvl="3" indent="-292100">
              <a:spcAft>
                <a:spcPts val="0"/>
              </a:spcAft>
              <a:buFont typeface="Arial" panose="020B0604020202020204" pitchFamily="34" charset="0"/>
              <a:buChar char="•"/>
              <a:defRPr/>
            </a:pPr>
            <a:r>
              <a:rPr lang="en-US" sz="2400" dirty="0" smtClean="0"/>
              <a:t>Round Two: over </a:t>
            </a:r>
            <a:r>
              <a:rPr lang="en-US" sz="2400" dirty="0"/>
              <a:t>$660 million to 32 awardees </a:t>
            </a:r>
            <a:endParaRPr lang="en-US" sz="2400" dirty="0" smtClean="0"/>
          </a:p>
          <a:p>
            <a:pPr marL="292100" indent="-292100">
              <a:spcAft>
                <a:spcPts val="0"/>
              </a:spcAft>
              <a:buFont typeface="Arial" panose="020B0604020202020204" pitchFamily="34" charset="0"/>
              <a:buChar char="•"/>
              <a:defRPr/>
            </a:pPr>
            <a:r>
              <a:rPr lang="en-US" sz="2800" b="1" dirty="0" smtClean="0"/>
              <a:t>DE: </a:t>
            </a:r>
            <a:r>
              <a:rPr lang="en-US" sz="2800" dirty="0" smtClean="0"/>
              <a:t>receiving up to $35M to implement and test a State Health Care Innovation Plan to support community-based population health programs</a:t>
            </a:r>
          </a:p>
          <a:p>
            <a:pPr marL="292100" indent="-292100">
              <a:spcAft>
                <a:spcPts val="0"/>
              </a:spcAft>
              <a:buFont typeface="Arial" panose="020B0604020202020204" pitchFamily="34" charset="0"/>
              <a:buChar char="•"/>
              <a:defRPr/>
            </a:pPr>
            <a:r>
              <a:rPr lang="en-US" sz="2800" b="1" dirty="0" smtClean="0"/>
              <a:t>PA &amp; NJ: </a:t>
            </a:r>
            <a:r>
              <a:rPr lang="en-US" sz="2800" dirty="0" smtClean="0"/>
              <a:t>each state received $3 M to design a State Health Care Innovation Plan</a:t>
            </a:r>
            <a:endParaRPr lang="en-US" sz="2800" dirty="0"/>
          </a:p>
        </p:txBody>
      </p:sp>
    </p:spTree>
    <p:extLst>
      <p:ext uri="{BB962C8B-B14F-4D97-AF65-F5344CB8AC3E}">
        <p14:creationId xmlns:p14="http://schemas.microsoft.com/office/powerpoint/2010/main" val="337217187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500" b="1" dirty="0">
                <a:solidFill>
                  <a:schemeClr val="accent2">
                    <a:lumMod val="75000"/>
                  </a:schemeClr>
                </a:solidFill>
              </a:rPr>
              <a:t>Recent Medicaid Rule Changes: Opportunity for in-home asthma interventions</a:t>
            </a:r>
          </a:p>
        </p:txBody>
      </p:sp>
      <p:sp>
        <p:nvSpPr>
          <p:cNvPr id="3" name="Content Placeholder 2"/>
          <p:cNvSpPr>
            <a:spLocks noGrp="1"/>
          </p:cNvSpPr>
          <p:nvPr>
            <p:ph idx="1"/>
          </p:nvPr>
        </p:nvSpPr>
        <p:spPr>
          <a:xfrm>
            <a:off x="838200" y="4076700"/>
            <a:ext cx="10344150" cy="2404110"/>
          </a:xfrm>
        </p:spPr>
        <p:txBody>
          <a:bodyPr>
            <a:normAutofit/>
          </a:bodyPr>
          <a:lstStyle/>
          <a:p>
            <a:pPr marL="285750" indent="-285750">
              <a:spcAft>
                <a:spcPts val="0"/>
              </a:spcAft>
              <a:buFont typeface="Arial" panose="020B0604020202020204" pitchFamily="34" charset="0"/>
              <a:buChar char="•"/>
              <a:defRPr/>
            </a:pPr>
            <a:r>
              <a:rPr lang="en-US" sz="2000" dirty="0"/>
              <a:t>Impacts “traditional” Medicaid, not Expansion</a:t>
            </a:r>
          </a:p>
          <a:p>
            <a:pPr marL="285750" indent="-285750">
              <a:spcAft>
                <a:spcPts val="0"/>
              </a:spcAft>
              <a:buFont typeface="Arial" panose="020B0604020202020204" pitchFamily="34" charset="0"/>
              <a:buChar char="•"/>
              <a:defRPr/>
            </a:pPr>
            <a:r>
              <a:rPr lang="en-US" sz="2000" dirty="0" smtClean="0">
                <a:solidFill>
                  <a:srgbClr val="FF0000"/>
                </a:solidFill>
              </a:rPr>
              <a:t>Beginning </a:t>
            </a:r>
            <a:r>
              <a:rPr lang="en-US" sz="2000" dirty="0">
                <a:solidFill>
                  <a:srgbClr val="FF0000"/>
                </a:solidFill>
              </a:rPr>
              <a:t>January 1, 2014, Medicaid (either directly or through its managed care contractors) can cover and pay for preventive services when carried out by asthma educators, healthy homes specialists, or other community health </a:t>
            </a:r>
            <a:r>
              <a:rPr lang="en-US" sz="2000" dirty="0" smtClean="0">
                <a:solidFill>
                  <a:srgbClr val="FF0000"/>
                </a:solidFill>
              </a:rPr>
              <a:t>workers</a:t>
            </a:r>
          </a:p>
          <a:p>
            <a:pPr marL="285750" indent="-285750">
              <a:spcAft>
                <a:spcPts val="0"/>
              </a:spcAft>
              <a:buFont typeface="Arial" panose="020B0604020202020204" pitchFamily="34" charset="0"/>
              <a:buChar char="•"/>
              <a:defRPr/>
            </a:pPr>
            <a:r>
              <a:rPr lang="en-US" sz="2000" dirty="0"/>
              <a:t>Previous regulations limited scope of practitioners that can provide preventive services  -- as a result, most state Medicaid programs limit coverage of preventive services to those furnished by licensed providers in a clinical setting. </a:t>
            </a:r>
          </a:p>
          <a:p>
            <a:pPr marL="285750" indent="-285750">
              <a:spcAft>
                <a:spcPts val="0"/>
              </a:spcAft>
              <a:buFont typeface="Arial" panose="020B0604020202020204" pitchFamily="34" charset="0"/>
              <a:buChar char="•"/>
              <a:defRPr/>
            </a:pPr>
            <a:endParaRPr lang="en-US" sz="2000" dirty="0">
              <a:solidFill>
                <a:srgbClr val="FF0000"/>
              </a:solidFill>
            </a:endParaRPr>
          </a:p>
          <a:p>
            <a:endParaRPr lang="en-US" sz="2000" dirty="0"/>
          </a:p>
        </p:txBody>
      </p:sp>
      <p:graphicFrame>
        <p:nvGraphicFramePr>
          <p:cNvPr id="4" name="Table 3"/>
          <p:cNvGraphicFramePr>
            <a:graphicFrameLocks noGrp="1"/>
          </p:cNvGraphicFramePr>
          <p:nvPr>
            <p:extLst/>
          </p:nvPr>
        </p:nvGraphicFramePr>
        <p:xfrm>
          <a:off x="813689" y="2299578"/>
          <a:ext cx="10450941" cy="1562376"/>
        </p:xfrm>
        <a:graphic>
          <a:graphicData uri="http://schemas.openxmlformats.org/drawingml/2006/table">
            <a:tbl>
              <a:tblPr firstRow="1" bandRow="1">
                <a:tableStyleId>{00A15C55-8517-42AA-B614-E9B94910E393}</a:tableStyleId>
              </a:tblPr>
              <a:tblGrid>
                <a:gridCol w="5070475"/>
                <a:gridCol w="5380466"/>
              </a:tblGrid>
              <a:tr h="423164">
                <a:tc>
                  <a:txBody>
                    <a:bodyPr/>
                    <a:lstStyle/>
                    <a:p>
                      <a:r>
                        <a:rPr lang="en-US" sz="2000" cap="all" baseline="0" dirty="0" smtClean="0"/>
                        <a:t>Previous Medicaid Regulation:</a:t>
                      </a:r>
                    </a:p>
                  </a:txBody>
                  <a:tcPr/>
                </a:tc>
                <a:tc>
                  <a:txBody>
                    <a:bodyPr/>
                    <a:lstStyle/>
                    <a:p>
                      <a:r>
                        <a:rPr lang="en-US" sz="2000" cap="all" baseline="0" dirty="0" smtClean="0"/>
                        <a:t>Regulation Effective January 1, 2014:</a:t>
                      </a:r>
                    </a:p>
                  </a:txBody>
                  <a:tcPr/>
                </a:tc>
              </a:tr>
              <a:tr h="1139212">
                <a:tc>
                  <a:txBody>
                    <a:bodyPr/>
                    <a:lstStyle/>
                    <a:p>
                      <a:r>
                        <a:rPr lang="en-US" sz="2000" dirty="0" smtClean="0"/>
                        <a:t>Preventive services are</a:t>
                      </a:r>
                    </a:p>
                    <a:p>
                      <a:r>
                        <a:rPr lang="en-US" sz="2000" dirty="0" smtClean="0"/>
                        <a:t>reimbursable by Medicaid when “</a:t>
                      </a:r>
                      <a:r>
                        <a:rPr lang="en-US" sz="2000" b="1" i="1" u="sng" dirty="0" smtClean="0"/>
                        <a:t>provided by</a:t>
                      </a:r>
                      <a:r>
                        <a:rPr lang="en-US" sz="2000" b="1" i="1" u="none" dirty="0" smtClean="0"/>
                        <a:t> </a:t>
                      </a:r>
                      <a:r>
                        <a:rPr lang="en-US" sz="2000" dirty="0" smtClean="0"/>
                        <a:t>a physician or other licensed practitioner…”</a:t>
                      </a:r>
                    </a:p>
                  </a:txBody>
                  <a:tcPr/>
                </a:tc>
                <a:tc>
                  <a:txBody>
                    <a:bodyPr/>
                    <a:lstStyle/>
                    <a:p>
                      <a:r>
                        <a:rPr lang="en-US" sz="2000" dirty="0" smtClean="0"/>
                        <a:t>Preventive services are</a:t>
                      </a:r>
                    </a:p>
                    <a:p>
                      <a:r>
                        <a:rPr lang="en-US" sz="2000" dirty="0" smtClean="0"/>
                        <a:t>reimbursable by Medicaid when “</a:t>
                      </a:r>
                      <a:r>
                        <a:rPr lang="en-US" sz="2000" b="1" i="1" u="sng" dirty="0" smtClean="0"/>
                        <a:t>recommended by</a:t>
                      </a:r>
                      <a:r>
                        <a:rPr lang="en-US" sz="2000" b="1" i="1" u="none" dirty="0" smtClean="0"/>
                        <a:t> </a:t>
                      </a:r>
                      <a:r>
                        <a:rPr lang="en-US" sz="2000" dirty="0" smtClean="0"/>
                        <a:t>a physician or other licensed practitioner…”</a:t>
                      </a:r>
                    </a:p>
                  </a:txBody>
                  <a:tcPr/>
                </a:tc>
              </a:tr>
            </a:tbl>
          </a:graphicData>
        </a:graphic>
      </p:graphicFrame>
    </p:spTree>
    <p:extLst>
      <p:ext uri="{BB962C8B-B14F-4D97-AF65-F5344CB8AC3E}">
        <p14:creationId xmlns:p14="http://schemas.microsoft.com/office/powerpoint/2010/main" val="20608709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353" t="15000" r="26912" b="7500"/>
          <a:stretch/>
        </p:blipFill>
        <p:spPr>
          <a:xfrm>
            <a:off x="1905606" y="432880"/>
            <a:ext cx="8580809" cy="6258943"/>
          </a:xfrm>
          <a:prstGeom prst="rect">
            <a:avLst/>
          </a:prstGeom>
        </p:spPr>
      </p:pic>
      <p:sp>
        <p:nvSpPr>
          <p:cNvPr id="3" name="Rectangle 2"/>
          <p:cNvSpPr/>
          <p:nvPr/>
        </p:nvSpPr>
        <p:spPr>
          <a:xfrm>
            <a:off x="428017" y="719847"/>
            <a:ext cx="778213" cy="1517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171489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solidFill>
                  <a:schemeClr val="accent2">
                    <a:lumMod val="75000"/>
                  </a:schemeClr>
                </a:solidFill>
              </a:rPr>
              <a:t>Challenges: </a:t>
            </a:r>
            <a:endParaRPr lang="en-US" sz="4500" b="1" dirty="0">
              <a:solidFill>
                <a:schemeClr val="accent2">
                  <a:lumMod val="75000"/>
                </a:schemeClr>
              </a:solidFill>
            </a:endParaRPr>
          </a:p>
        </p:txBody>
      </p:sp>
      <p:sp>
        <p:nvSpPr>
          <p:cNvPr id="3" name="Content Placeholder 2"/>
          <p:cNvSpPr>
            <a:spLocks noGrp="1"/>
          </p:cNvSpPr>
          <p:nvPr>
            <p:ph idx="1"/>
          </p:nvPr>
        </p:nvSpPr>
        <p:spPr>
          <a:xfrm>
            <a:off x="838200" y="2286000"/>
            <a:ext cx="10344150" cy="4286250"/>
          </a:xfrm>
        </p:spPr>
        <p:txBody>
          <a:bodyPr>
            <a:normAutofit/>
          </a:bodyPr>
          <a:lstStyle/>
          <a:p>
            <a:pPr>
              <a:lnSpc>
                <a:spcPct val="100000"/>
              </a:lnSpc>
              <a:spcBef>
                <a:spcPts val="0"/>
              </a:spcBef>
            </a:pPr>
            <a:r>
              <a:rPr lang="en-US" sz="3600" dirty="0" smtClean="0">
                <a:solidFill>
                  <a:srgbClr val="C00000"/>
                </a:solidFill>
              </a:rPr>
              <a:t>(1) Medicaid </a:t>
            </a:r>
            <a:r>
              <a:rPr lang="en-US" sz="3600" dirty="0">
                <a:solidFill>
                  <a:srgbClr val="C00000"/>
                </a:solidFill>
              </a:rPr>
              <a:t>programs can only cover what is considered “Medical Assistance</a:t>
            </a:r>
            <a:r>
              <a:rPr lang="en-US" sz="3600" dirty="0" smtClean="0">
                <a:solidFill>
                  <a:srgbClr val="C00000"/>
                </a:solidFill>
              </a:rPr>
              <a:t>”</a:t>
            </a:r>
          </a:p>
          <a:p>
            <a:pPr>
              <a:lnSpc>
                <a:spcPct val="100000"/>
              </a:lnSpc>
              <a:spcBef>
                <a:spcPts val="0"/>
              </a:spcBef>
            </a:pPr>
            <a:endParaRPr lang="en-US" sz="3600" dirty="0" smtClean="0">
              <a:solidFill>
                <a:srgbClr val="C00000"/>
              </a:solidFill>
            </a:endParaRPr>
          </a:p>
          <a:p>
            <a:pPr>
              <a:lnSpc>
                <a:spcPct val="100000"/>
              </a:lnSpc>
              <a:spcBef>
                <a:spcPts val="0"/>
              </a:spcBef>
            </a:pPr>
            <a:r>
              <a:rPr lang="en-US" sz="3600" dirty="0" smtClean="0">
                <a:solidFill>
                  <a:srgbClr val="C00000"/>
                </a:solidFill>
              </a:rPr>
              <a:t>(2) Community Guide recommendations are not required preventive services -- </a:t>
            </a:r>
            <a:r>
              <a:rPr lang="en-US" sz="3600" dirty="0">
                <a:solidFill>
                  <a:srgbClr val="C00000"/>
                </a:solidFill>
              </a:rPr>
              <a:t>h</a:t>
            </a:r>
            <a:r>
              <a:rPr lang="en-US" sz="3600" dirty="0" smtClean="0">
                <a:solidFill>
                  <a:srgbClr val="C00000"/>
                </a:solidFill>
              </a:rPr>
              <a:t>ome-based</a:t>
            </a:r>
            <a:r>
              <a:rPr lang="en-US" sz="3600" dirty="0">
                <a:solidFill>
                  <a:srgbClr val="C00000"/>
                </a:solidFill>
              </a:rPr>
              <a:t>, multi-trigger, multi-component asthma </a:t>
            </a:r>
            <a:r>
              <a:rPr lang="en-US" sz="3600" dirty="0" smtClean="0">
                <a:solidFill>
                  <a:srgbClr val="C00000"/>
                </a:solidFill>
              </a:rPr>
              <a:t>interventions not included in set of ACA mandatory preventive services</a:t>
            </a:r>
            <a:endParaRPr lang="en-US" sz="3600" dirty="0">
              <a:solidFill>
                <a:srgbClr val="C00000"/>
              </a:solidFill>
            </a:endParaRPr>
          </a:p>
        </p:txBody>
      </p:sp>
    </p:spTree>
    <p:extLst>
      <p:ext uri="{BB962C8B-B14F-4D97-AF65-F5344CB8AC3E}">
        <p14:creationId xmlns:p14="http://schemas.microsoft.com/office/powerpoint/2010/main" val="29971181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a:solidFill>
                  <a:schemeClr val="accent2">
                    <a:lumMod val="75000"/>
                  </a:schemeClr>
                </a:solidFill>
              </a:rPr>
              <a:t>A New Environment </a:t>
            </a:r>
            <a:r>
              <a:rPr lang="en-US" sz="4800" b="1" dirty="0" smtClean="0">
                <a:solidFill>
                  <a:schemeClr val="accent2">
                    <a:lumMod val="75000"/>
                  </a:schemeClr>
                </a:solidFill>
              </a:rPr>
              <a:t>for the </a:t>
            </a:r>
            <a:r>
              <a:rPr lang="en-US" sz="4800" b="1" dirty="0">
                <a:solidFill>
                  <a:schemeClr val="accent2">
                    <a:lumMod val="75000"/>
                  </a:schemeClr>
                </a:solidFill>
              </a:rPr>
              <a:t>Intersection of </a:t>
            </a:r>
            <a:r>
              <a:rPr lang="en-US" sz="4800" b="1" dirty="0" smtClean="0">
                <a:solidFill>
                  <a:schemeClr val="accent2">
                    <a:lumMod val="75000"/>
                  </a:schemeClr>
                </a:solidFill>
              </a:rPr>
              <a:t>Health </a:t>
            </a:r>
            <a:r>
              <a:rPr lang="en-US" sz="4800" b="1" dirty="0">
                <a:solidFill>
                  <a:schemeClr val="accent2">
                    <a:lumMod val="75000"/>
                  </a:schemeClr>
                </a:solidFill>
              </a:rPr>
              <a:t>and Housing </a:t>
            </a:r>
            <a:endParaRPr lang="en-US" sz="4500" b="1" dirty="0">
              <a:solidFill>
                <a:schemeClr val="accent2">
                  <a:lumMod val="75000"/>
                </a:schemeClr>
              </a:solidFill>
            </a:endParaRPr>
          </a:p>
        </p:txBody>
      </p:sp>
      <p:sp>
        <p:nvSpPr>
          <p:cNvPr id="3" name="Content Placeholder 2"/>
          <p:cNvSpPr>
            <a:spLocks noGrp="1"/>
          </p:cNvSpPr>
          <p:nvPr>
            <p:ph idx="1"/>
          </p:nvPr>
        </p:nvSpPr>
        <p:spPr>
          <a:xfrm>
            <a:off x="838200" y="2286000"/>
            <a:ext cx="10344150" cy="4286250"/>
          </a:xfrm>
        </p:spPr>
        <p:txBody>
          <a:bodyPr>
            <a:normAutofit fontScale="92500" lnSpcReduction="10000"/>
          </a:bodyPr>
          <a:lstStyle/>
          <a:p>
            <a:pPr marL="233363" indent="-233363">
              <a:lnSpc>
                <a:spcPct val="100000"/>
              </a:lnSpc>
              <a:spcBef>
                <a:spcPts val="0"/>
              </a:spcBef>
              <a:buFont typeface="Arial" panose="020B0604020202020204" pitchFamily="34" charset="0"/>
              <a:buChar char="•"/>
            </a:pPr>
            <a:r>
              <a:rPr lang="en-US" sz="2400" dirty="0" smtClean="0"/>
              <a:t>Delivery system reforms pushed forward by ACA and recent rule changes under Medicaid place new emphasis on the importance of social determinants of health in improving healthcare </a:t>
            </a:r>
            <a:r>
              <a:rPr lang="en-US" sz="2400" dirty="0"/>
              <a:t>o</a:t>
            </a:r>
            <a:r>
              <a:rPr lang="en-US" sz="2400" dirty="0" smtClean="0"/>
              <a:t>utcomes and reducing costs </a:t>
            </a:r>
          </a:p>
          <a:p>
            <a:pPr marL="233363" indent="-233363">
              <a:lnSpc>
                <a:spcPct val="100000"/>
              </a:lnSpc>
              <a:spcBef>
                <a:spcPts val="0"/>
              </a:spcBef>
              <a:buFont typeface="Arial" panose="020B0604020202020204" pitchFamily="34" charset="0"/>
              <a:buChar char="•"/>
            </a:pPr>
            <a:endParaRPr lang="en-US" sz="2400" dirty="0"/>
          </a:p>
          <a:p>
            <a:pPr marL="233363" indent="-233363">
              <a:lnSpc>
                <a:spcPct val="100000"/>
              </a:lnSpc>
              <a:spcBef>
                <a:spcPts val="0"/>
              </a:spcBef>
              <a:buFont typeface="Arial" panose="020B0604020202020204" pitchFamily="34" charset="0"/>
              <a:buChar char="•"/>
            </a:pPr>
            <a:r>
              <a:rPr lang="en-US" sz="2400" dirty="0" smtClean="0"/>
              <a:t>Unprecedented opportunity to integrate community-based interventions – including in-home asthma services – into patient care and to shape the future of healthcare delivery </a:t>
            </a:r>
            <a:r>
              <a:rPr lang="en-US" sz="2400" dirty="0"/>
              <a:t>for low-income and medically-underserved </a:t>
            </a:r>
            <a:r>
              <a:rPr lang="en-US" sz="2400" dirty="0" smtClean="0"/>
              <a:t>populations</a:t>
            </a:r>
          </a:p>
          <a:p>
            <a:pPr marL="233363" indent="-233363">
              <a:lnSpc>
                <a:spcPct val="100000"/>
              </a:lnSpc>
              <a:spcBef>
                <a:spcPts val="0"/>
              </a:spcBef>
              <a:buFont typeface="Arial" panose="020B0604020202020204" pitchFamily="34" charset="0"/>
              <a:buChar char="•"/>
            </a:pPr>
            <a:endParaRPr lang="en-US" sz="2400" dirty="0"/>
          </a:p>
          <a:p>
            <a:pPr marL="233363" indent="-233363">
              <a:lnSpc>
                <a:spcPct val="100000"/>
              </a:lnSpc>
              <a:spcBef>
                <a:spcPts val="0"/>
              </a:spcBef>
              <a:buFont typeface="Arial" panose="020B0604020202020204" pitchFamily="34" charset="0"/>
              <a:buChar char="•"/>
            </a:pPr>
            <a:r>
              <a:rPr lang="en-US" sz="2400" dirty="0" smtClean="0"/>
              <a:t>If implemented well, interventions </a:t>
            </a:r>
            <a:r>
              <a:rPr lang="en-US" sz="2400" dirty="0"/>
              <a:t>traditionally funded </a:t>
            </a:r>
            <a:r>
              <a:rPr lang="en-US" sz="2400" dirty="0" smtClean="0"/>
              <a:t>through a patchwork of </a:t>
            </a:r>
            <a:r>
              <a:rPr lang="en-US" sz="2400" dirty="0"/>
              <a:t>public </a:t>
            </a:r>
            <a:r>
              <a:rPr lang="en-US" sz="2400" dirty="0" smtClean="0"/>
              <a:t>health, housing, and philanthropic dollars may </a:t>
            </a:r>
            <a:r>
              <a:rPr lang="en-US" sz="2400" dirty="0"/>
              <a:t>find sustainable funding through Medicaid</a:t>
            </a:r>
          </a:p>
          <a:p>
            <a:pPr marL="233363" indent="-233363">
              <a:lnSpc>
                <a:spcPct val="100000"/>
              </a:lnSpc>
              <a:spcBef>
                <a:spcPts val="0"/>
              </a:spcBef>
              <a:buFont typeface="Arial" panose="020B0604020202020204" pitchFamily="34" charset="0"/>
              <a:buChar char="•"/>
            </a:pPr>
            <a:endParaRPr lang="en-US" sz="2400" dirty="0"/>
          </a:p>
          <a:p>
            <a:pPr marL="233363" indent="-233363">
              <a:lnSpc>
                <a:spcPct val="100000"/>
              </a:lnSpc>
              <a:spcBef>
                <a:spcPts val="0"/>
              </a:spcBef>
              <a:buFont typeface="Arial" panose="020B0604020202020204" pitchFamily="34" charset="0"/>
              <a:buChar char="•"/>
            </a:pPr>
            <a:r>
              <a:rPr lang="en-US" sz="2400" dirty="0" smtClean="0"/>
              <a:t>As these programs and changes are implemented, housing </a:t>
            </a:r>
            <a:r>
              <a:rPr lang="en-US" sz="2400" dirty="0"/>
              <a:t>and health sectors have incentive to collaborate and partner as never before </a:t>
            </a:r>
            <a:endParaRPr lang="en-US" sz="2400" dirty="0" smtClean="0"/>
          </a:p>
        </p:txBody>
      </p:sp>
    </p:spTree>
    <p:extLst>
      <p:ext uri="{BB962C8B-B14F-4D97-AF65-F5344CB8AC3E}">
        <p14:creationId xmlns:p14="http://schemas.microsoft.com/office/powerpoint/2010/main" val="39181785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b="1" spc="100" dirty="0">
                <a:solidFill>
                  <a:schemeClr val="accent2">
                    <a:lumMod val="75000"/>
                  </a:schemeClr>
                </a:solidFill>
              </a:rPr>
              <a:t>questions</a:t>
            </a:r>
          </a:p>
        </p:txBody>
      </p:sp>
      <p:sp>
        <p:nvSpPr>
          <p:cNvPr id="3" name="Subtitle 2"/>
          <p:cNvSpPr>
            <a:spLocks noGrp="1"/>
          </p:cNvSpPr>
          <p:nvPr>
            <p:ph type="subTitle" idx="1"/>
          </p:nvPr>
        </p:nvSpPr>
        <p:spPr/>
        <p:txBody>
          <a:bodyPr/>
          <a:lstStyle/>
          <a:p>
            <a:pPr>
              <a:spcAft>
                <a:spcPts val="0"/>
              </a:spcAft>
              <a:defRPr/>
            </a:pPr>
            <a:r>
              <a:rPr lang="en-US" b="1" dirty="0" smtClean="0">
                <a:solidFill>
                  <a:schemeClr val="tx1"/>
                </a:solidFill>
              </a:rPr>
              <a:t>mbharty@gwu.edu</a:t>
            </a:r>
          </a:p>
          <a:p>
            <a:pPr>
              <a:spcAft>
                <a:spcPts val="0"/>
              </a:spcAft>
              <a:defRPr/>
            </a:pPr>
            <a:endParaRPr lang="en-US" b="1" dirty="0">
              <a:solidFill>
                <a:schemeClr val="tx1"/>
              </a:solidFill>
            </a:endParaRPr>
          </a:p>
          <a:p>
            <a:pPr>
              <a:spcAft>
                <a:spcPts val="0"/>
              </a:spcAft>
              <a:defRPr/>
            </a:pPr>
            <a:endParaRPr lang="en-US" b="1" dirty="0" smtClean="0">
              <a:solidFill>
                <a:schemeClr val="tx1"/>
              </a:solidFill>
            </a:endParaRPr>
          </a:p>
          <a:p>
            <a:pPr>
              <a:spcAft>
                <a:spcPts val="0"/>
              </a:spcAft>
              <a:defRPr/>
            </a:pPr>
            <a:endParaRPr lang="en-US" b="1" dirty="0">
              <a:solidFill>
                <a:schemeClr val="tx1"/>
              </a:solidFill>
            </a:endParaRPr>
          </a:p>
          <a:p>
            <a:pPr>
              <a:spcAft>
                <a:spcPts val="0"/>
              </a:spcAft>
              <a:defRPr/>
            </a:pPr>
            <a:endParaRPr lang="en-US" b="1" dirty="0">
              <a:solidFill>
                <a:schemeClr val="tx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1393" y="5323566"/>
            <a:ext cx="3393332" cy="1099611"/>
          </a:xfrm>
          <a:prstGeom prst="rect">
            <a:avLst/>
          </a:prstGeom>
        </p:spPr>
      </p:pic>
    </p:spTree>
    <p:extLst>
      <p:ext uri="{BB962C8B-B14F-4D97-AF65-F5344CB8AC3E}">
        <p14:creationId xmlns:p14="http://schemas.microsoft.com/office/powerpoint/2010/main" val="116853661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195941"/>
            <a:ext cx="10347960" cy="1463040"/>
          </a:xfrm>
        </p:spPr>
        <p:txBody>
          <a:bodyPr>
            <a:normAutofit/>
          </a:bodyPr>
          <a:lstStyle/>
          <a:p>
            <a:r>
              <a:rPr lang="en-US" sz="6500" b="1" dirty="0">
                <a:latin typeface="+mn-lt"/>
              </a:rPr>
              <a:t>Small Group Discussion</a:t>
            </a:r>
          </a:p>
        </p:txBody>
      </p:sp>
      <p:sp>
        <p:nvSpPr>
          <p:cNvPr id="7" name="Title 1"/>
          <p:cNvSpPr txBox="1">
            <a:spLocks/>
          </p:cNvSpPr>
          <p:nvPr/>
        </p:nvSpPr>
        <p:spPr>
          <a:xfrm>
            <a:off x="838200" y="604319"/>
            <a:ext cx="1051560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latin typeface="+mn-lt"/>
                <a:ea typeface="+mn-ea"/>
                <a:cs typeface="+mn-cs"/>
              </a:rPr>
              <a:t>Information Exchange</a:t>
            </a:r>
          </a:p>
        </p:txBody>
      </p:sp>
      <p:sp>
        <p:nvSpPr>
          <p:cNvPr id="8" name="Content Placeholder 2"/>
          <p:cNvSpPr txBox="1">
            <a:spLocks/>
          </p:cNvSpPr>
          <p:nvPr/>
        </p:nvSpPr>
        <p:spPr>
          <a:xfrm>
            <a:off x="838200" y="1707199"/>
            <a:ext cx="10515600" cy="4351339"/>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200000"/>
              </a:lnSpc>
              <a:buClr>
                <a:schemeClr val="accent3">
                  <a:lumMod val="75000"/>
                </a:schemeClr>
              </a:buClr>
              <a:defRPr/>
            </a:pPr>
            <a:r>
              <a:rPr lang="en-US" sz="2700" b="1" dirty="0"/>
              <a:t>1. Move to a table with people who you do not yet know</a:t>
            </a:r>
          </a:p>
          <a:p>
            <a:pPr algn="l">
              <a:lnSpc>
                <a:spcPct val="200000"/>
              </a:lnSpc>
              <a:buClr>
                <a:schemeClr val="accent3">
                  <a:lumMod val="75000"/>
                </a:schemeClr>
              </a:buClr>
              <a:defRPr/>
            </a:pPr>
            <a:r>
              <a:rPr lang="en-US" sz="2700" b="1" dirty="0"/>
              <a:t>2. You have 60 seconds to share the following</a:t>
            </a:r>
          </a:p>
          <a:p>
            <a:pPr lvl="1" algn="l">
              <a:lnSpc>
                <a:spcPct val="170000"/>
              </a:lnSpc>
              <a:buClr>
                <a:schemeClr val="accent3">
                  <a:lumMod val="75000"/>
                </a:schemeClr>
              </a:buClr>
              <a:defRPr/>
            </a:pPr>
            <a:r>
              <a:rPr lang="en-US" sz="2700" b="1" dirty="0"/>
              <a:t>a. Your name, organization, and asthma-related activity/program </a:t>
            </a:r>
          </a:p>
          <a:p>
            <a:pPr lvl="1" algn="l">
              <a:lnSpc>
                <a:spcPct val="170000"/>
              </a:lnSpc>
              <a:buClr>
                <a:schemeClr val="accent3">
                  <a:lumMod val="75000"/>
                </a:schemeClr>
              </a:buClr>
              <a:defRPr/>
            </a:pPr>
            <a:r>
              <a:rPr lang="en-US" sz="2700" b="1" dirty="0"/>
              <a:t>b. Key asset your program has to offer</a:t>
            </a:r>
          </a:p>
          <a:p>
            <a:pPr lvl="1" algn="l">
              <a:lnSpc>
                <a:spcPct val="170000"/>
              </a:lnSpc>
              <a:buClr>
                <a:schemeClr val="accent3">
                  <a:lumMod val="75000"/>
                </a:schemeClr>
              </a:buClr>
              <a:defRPr/>
            </a:pPr>
            <a:r>
              <a:rPr lang="en-US" sz="2700" b="1" dirty="0"/>
              <a:t>c. Topic you are most interested in learning about or discussing today</a:t>
            </a:r>
          </a:p>
          <a:p>
            <a:pPr marL="514338" indent="-514338">
              <a:buClr>
                <a:schemeClr val="accent3">
                  <a:lumMod val="75000"/>
                </a:schemeClr>
              </a:buClr>
              <a:defRPr/>
            </a:pPr>
            <a:endParaRPr lang="en-US" dirty="0"/>
          </a:p>
        </p:txBody>
      </p:sp>
    </p:spTree>
    <p:extLst>
      <p:ext uri="{BB962C8B-B14F-4D97-AF65-F5344CB8AC3E}">
        <p14:creationId xmlns:p14="http://schemas.microsoft.com/office/powerpoint/2010/main" val="8713450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876299" y="-195941"/>
            <a:ext cx="10347960" cy="1463040"/>
          </a:xfrm>
        </p:spPr>
        <p:txBody>
          <a:bodyPr>
            <a:normAutofit/>
          </a:bodyPr>
          <a:lstStyle/>
          <a:p>
            <a:r>
              <a:rPr lang="en-US" sz="6500" b="1" dirty="0">
                <a:latin typeface="+mn-lt"/>
              </a:rPr>
              <a:t>Reimbursement Landscape</a:t>
            </a:r>
          </a:p>
        </p:txBody>
      </p:sp>
      <p:sp>
        <p:nvSpPr>
          <p:cNvPr id="3" name="Rectangle 2"/>
          <p:cNvSpPr/>
          <p:nvPr/>
        </p:nvSpPr>
        <p:spPr>
          <a:xfrm>
            <a:off x="1729743" y="2564415"/>
            <a:ext cx="8641079" cy="1938992"/>
          </a:xfrm>
          <a:prstGeom prst="rect">
            <a:avLst/>
          </a:prstGeom>
        </p:spPr>
        <p:txBody>
          <a:bodyPr wrap="square">
            <a:spAutoFit/>
          </a:bodyPr>
          <a:lstStyle/>
          <a:p>
            <a:pPr algn="ctr"/>
            <a:r>
              <a:rPr lang="en-US" sz="4000" dirty="0"/>
              <a:t>Amanda Reddy, M.S.</a:t>
            </a:r>
          </a:p>
          <a:p>
            <a:pPr algn="ctr"/>
            <a:r>
              <a:rPr lang="en-US" sz="4000" dirty="0"/>
              <a:t>Director of Programs and Impact</a:t>
            </a:r>
          </a:p>
          <a:p>
            <a:pPr algn="ctr"/>
            <a:r>
              <a:rPr lang="en-US" sz="4000" dirty="0"/>
              <a:t>National Center for Healthy Housing</a:t>
            </a:r>
          </a:p>
        </p:txBody>
      </p:sp>
    </p:spTree>
    <p:extLst>
      <p:ext uri="{BB962C8B-B14F-4D97-AF65-F5344CB8AC3E}">
        <p14:creationId xmlns:p14="http://schemas.microsoft.com/office/powerpoint/2010/main" val="146538482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1143000" y="-457199"/>
            <a:ext cx="10896600" cy="6095999"/>
          </a:xfrm>
          <a:custGeom>
            <a:avLst/>
            <a:gdLst>
              <a:gd name="connsiteX0" fmla="*/ 193497 w 7303214"/>
              <a:gd name="connsiteY0" fmla="*/ 6248400 h 6362272"/>
              <a:gd name="connsiteX1" fmla="*/ 285965 w 7303214"/>
              <a:gd name="connsiteY1" fmla="*/ 6186755 h 6362272"/>
              <a:gd name="connsiteX2" fmla="*/ 3070261 w 7303214"/>
              <a:gd name="connsiteY2" fmla="*/ 4512067 h 6362272"/>
              <a:gd name="connsiteX3" fmla="*/ 4097677 w 7303214"/>
              <a:gd name="connsiteY3" fmla="*/ 2138737 h 6362272"/>
              <a:gd name="connsiteX4" fmla="*/ 6697039 w 7303214"/>
              <a:gd name="connsiteY4" fmla="*/ 289389 h 6362272"/>
              <a:gd name="connsiteX5" fmla="*/ 7303214 w 7303214"/>
              <a:gd name="connsiteY5" fmla="*/ 402405 h 636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3214" h="6362272">
                <a:moveTo>
                  <a:pt x="193497" y="6248400"/>
                </a:moveTo>
                <a:cubicBezTo>
                  <a:pt x="0" y="6362272"/>
                  <a:pt x="285965" y="6186755"/>
                  <a:pt x="285965" y="6186755"/>
                </a:cubicBezTo>
                <a:cubicBezTo>
                  <a:pt x="765426" y="5897366"/>
                  <a:pt x="2434976" y="5186737"/>
                  <a:pt x="3070261" y="4512067"/>
                </a:cubicBezTo>
                <a:cubicBezTo>
                  <a:pt x="3705546" y="3837397"/>
                  <a:pt x="3493214" y="2842517"/>
                  <a:pt x="4097677" y="2138737"/>
                </a:cubicBezTo>
                <a:cubicBezTo>
                  <a:pt x="4702140" y="1434957"/>
                  <a:pt x="6162783" y="578778"/>
                  <a:pt x="6697039" y="289389"/>
                </a:cubicBezTo>
                <a:cubicBezTo>
                  <a:pt x="7231295" y="0"/>
                  <a:pt x="7267254" y="201202"/>
                  <a:pt x="7303214" y="402405"/>
                </a:cubicBezTo>
              </a:path>
            </a:pathLst>
          </a:custGeom>
          <a:ln>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white"/>
              </a:solidFill>
            </a:endParaRPr>
          </a:p>
        </p:txBody>
      </p:sp>
      <p:sp>
        <p:nvSpPr>
          <p:cNvPr id="9" name="Freeform 8"/>
          <p:cNvSpPr/>
          <p:nvPr/>
        </p:nvSpPr>
        <p:spPr>
          <a:xfrm>
            <a:off x="3681572" y="-102742"/>
            <a:ext cx="7824628" cy="6427342"/>
          </a:xfrm>
          <a:custGeom>
            <a:avLst/>
            <a:gdLst>
              <a:gd name="connsiteX0" fmla="*/ 6400800 w 7010400"/>
              <a:gd name="connsiteY0" fmla="*/ 6072027 h 6197030"/>
              <a:gd name="connsiteX1" fmla="*/ 6185043 w 7010400"/>
              <a:gd name="connsiteY1" fmla="*/ 5702158 h 6197030"/>
              <a:gd name="connsiteX2" fmla="*/ 1448656 w 7010400"/>
              <a:gd name="connsiteY2" fmla="*/ 3102796 h 6197030"/>
              <a:gd name="connsiteX3" fmla="*/ 1643865 w 7010400"/>
              <a:gd name="connsiteY3" fmla="*/ 883578 h 6197030"/>
              <a:gd name="connsiteX4" fmla="*/ 0 w 7010400"/>
              <a:gd name="connsiteY4" fmla="*/ 0 h 6197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400" h="6197030">
                <a:moveTo>
                  <a:pt x="6400800" y="6072027"/>
                </a:moveTo>
                <a:cubicBezTo>
                  <a:pt x="6705600" y="6134528"/>
                  <a:pt x="7010400" y="6197030"/>
                  <a:pt x="6185043" y="5702158"/>
                </a:cubicBezTo>
                <a:cubicBezTo>
                  <a:pt x="5359686" y="5207286"/>
                  <a:pt x="2205519" y="3905893"/>
                  <a:pt x="1448656" y="3102796"/>
                </a:cubicBezTo>
                <a:cubicBezTo>
                  <a:pt x="691793" y="2299699"/>
                  <a:pt x="1885308" y="1400711"/>
                  <a:pt x="1643865" y="883578"/>
                </a:cubicBezTo>
                <a:cubicBezTo>
                  <a:pt x="1402422" y="366445"/>
                  <a:pt x="701211" y="183222"/>
                  <a:pt x="0" y="0"/>
                </a:cubicBezTo>
              </a:path>
            </a:pathLst>
          </a:custGeom>
          <a:ln w="15875">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white"/>
              </a:solidFill>
            </a:endParaRPr>
          </a:p>
        </p:txBody>
      </p:sp>
      <p:sp>
        <p:nvSpPr>
          <p:cNvPr id="5" name="Rectangle 4"/>
          <p:cNvSpPr>
            <a:spLocks noGrp="1"/>
          </p:cNvSpPr>
          <p:nvPr>
            <p:ph type="subTitle" idx="1"/>
          </p:nvPr>
        </p:nvSpPr>
        <p:spPr>
          <a:xfrm>
            <a:off x="3505200" y="6050037"/>
            <a:ext cx="7315200" cy="685800"/>
          </a:xfrm>
        </p:spPr>
        <p:txBody>
          <a:bodyPr>
            <a:noAutofit/>
          </a:bodyPr>
          <a:lstStyle>
            <a:extLst/>
          </a:lstStyle>
          <a:p>
            <a:r>
              <a:rPr lang="en-US" sz="3600" b="1" dirty="0"/>
              <a:t>THE REIMBURSEMENT LANDSCAPE</a:t>
            </a:r>
          </a:p>
        </p:txBody>
      </p:sp>
      <p:sp>
        <p:nvSpPr>
          <p:cNvPr id="6" name="Freeform 5"/>
          <p:cNvSpPr/>
          <p:nvPr/>
        </p:nvSpPr>
        <p:spPr>
          <a:xfrm>
            <a:off x="1295401" y="-345897"/>
            <a:ext cx="9559247" cy="5375097"/>
          </a:xfrm>
          <a:custGeom>
            <a:avLst/>
            <a:gdLst>
              <a:gd name="connsiteX0" fmla="*/ 0 w 9053245"/>
              <a:gd name="connsiteY0" fmla="*/ 5205573 h 5205573"/>
              <a:gd name="connsiteX1" fmla="*/ 2825394 w 9053245"/>
              <a:gd name="connsiteY1" fmla="*/ 4106239 h 5205573"/>
              <a:gd name="connsiteX2" fmla="*/ 2208944 w 9053245"/>
              <a:gd name="connsiteY2" fmla="*/ 2308261 h 5205573"/>
              <a:gd name="connsiteX3" fmla="*/ 5383659 w 9053245"/>
              <a:gd name="connsiteY3" fmla="*/ 1424684 h 5205573"/>
              <a:gd name="connsiteX4" fmla="*/ 7828908 w 9053245"/>
              <a:gd name="connsiteY4" fmla="*/ 2595937 h 5205573"/>
              <a:gd name="connsiteX5" fmla="*/ 8887146 w 9053245"/>
              <a:gd name="connsiteY5" fmla="*/ 376719 h 5205573"/>
              <a:gd name="connsiteX6" fmla="*/ 8825501 w 9053245"/>
              <a:gd name="connsiteY6" fmla="*/ 335623 h 5205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3245" h="5205573">
                <a:moveTo>
                  <a:pt x="0" y="5205573"/>
                </a:moveTo>
                <a:cubicBezTo>
                  <a:pt x="1228618" y="4897348"/>
                  <a:pt x="2457237" y="4589124"/>
                  <a:pt x="2825394" y="4106239"/>
                </a:cubicBezTo>
                <a:cubicBezTo>
                  <a:pt x="3193551" y="3623354"/>
                  <a:pt x="1782567" y="2755187"/>
                  <a:pt x="2208944" y="2308261"/>
                </a:cubicBezTo>
                <a:cubicBezTo>
                  <a:pt x="2635322" y="1861335"/>
                  <a:pt x="4446998" y="1376738"/>
                  <a:pt x="5383659" y="1424684"/>
                </a:cubicBezTo>
                <a:cubicBezTo>
                  <a:pt x="6320320" y="1472630"/>
                  <a:pt x="7244994" y="2770598"/>
                  <a:pt x="7828908" y="2595937"/>
                </a:cubicBezTo>
                <a:cubicBezTo>
                  <a:pt x="8412822" y="2421276"/>
                  <a:pt x="8721047" y="753438"/>
                  <a:pt x="8887146" y="376719"/>
                </a:cubicBezTo>
                <a:cubicBezTo>
                  <a:pt x="9053245" y="0"/>
                  <a:pt x="8939373" y="167811"/>
                  <a:pt x="8825501" y="335623"/>
                </a:cubicBezTo>
              </a:path>
            </a:pathLst>
          </a:custGeom>
          <a:ln w="38100">
            <a:solidFill>
              <a:schemeClr val="accent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white"/>
              </a:solidFill>
            </a:endParaRPr>
          </a:p>
        </p:txBody>
      </p:sp>
      <p:sp>
        <p:nvSpPr>
          <p:cNvPr id="8" name="Freeform 7"/>
          <p:cNvSpPr/>
          <p:nvPr/>
        </p:nvSpPr>
        <p:spPr>
          <a:xfrm>
            <a:off x="1524001" y="1818526"/>
            <a:ext cx="9205645" cy="2888750"/>
          </a:xfrm>
          <a:custGeom>
            <a:avLst/>
            <a:gdLst>
              <a:gd name="connsiteX0" fmla="*/ 0 w 9205645"/>
              <a:gd name="connsiteY0" fmla="*/ 0 h 2888750"/>
              <a:gd name="connsiteX1" fmla="*/ 801384 w 9205645"/>
              <a:gd name="connsiteY1" fmla="*/ 554804 h 2888750"/>
              <a:gd name="connsiteX2" fmla="*/ 2815119 w 9205645"/>
              <a:gd name="connsiteY2" fmla="*/ 2589087 h 2888750"/>
              <a:gd name="connsiteX3" fmla="*/ 7222733 w 9205645"/>
              <a:gd name="connsiteY3" fmla="*/ 2352782 h 2888750"/>
              <a:gd name="connsiteX4" fmla="*/ 9205645 w 9205645"/>
              <a:gd name="connsiteY4" fmla="*/ 1674687 h 2888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5645" h="2888750">
                <a:moveTo>
                  <a:pt x="0" y="0"/>
                </a:moveTo>
                <a:cubicBezTo>
                  <a:pt x="166098" y="61644"/>
                  <a:pt x="332197" y="123289"/>
                  <a:pt x="801384" y="554804"/>
                </a:cubicBezTo>
                <a:cubicBezTo>
                  <a:pt x="1270571" y="986319"/>
                  <a:pt x="1744894" y="2289424"/>
                  <a:pt x="2815119" y="2589087"/>
                </a:cubicBezTo>
                <a:cubicBezTo>
                  <a:pt x="3885344" y="2888750"/>
                  <a:pt x="6157645" y="2505182"/>
                  <a:pt x="7222733" y="2352782"/>
                </a:cubicBezTo>
                <a:cubicBezTo>
                  <a:pt x="8287821" y="2200382"/>
                  <a:pt x="8746733" y="1937534"/>
                  <a:pt x="9205645" y="1674687"/>
                </a:cubicBezTo>
              </a:path>
            </a:pathLst>
          </a:custGeom>
          <a:ln w="19050">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white"/>
              </a:solidFill>
            </a:endParaRPr>
          </a:p>
        </p:txBody>
      </p:sp>
      <p:sp>
        <p:nvSpPr>
          <p:cNvPr id="10" name="Freeform 9"/>
          <p:cNvSpPr/>
          <p:nvPr/>
        </p:nvSpPr>
        <p:spPr>
          <a:xfrm>
            <a:off x="1524000" y="429803"/>
            <a:ext cx="9693668" cy="2051407"/>
          </a:xfrm>
          <a:custGeom>
            <a:avLst/>
            <a:gdLst>
              <a:gd name="connsiteX0" fmla="*/ 0 w 9693668"/>
              <a:gd name="connsiteY0" fmla="*/ 83906 h 2051407"/>
              <a:gd name="connsiteX1" fmla="*/ 4828854 w 9693668"/>
              <a:gd name="connsiteY1" fmla="*/ 2025722 h 2051407"/>
              <a:gd name="connsiteX2" fmla="*/ 8188503 w 9693668"/>
              <a:gd name="connsiteY2" fmla="*/ 238018 h 2051407"/>
              <a:gd name="connsiteX3" fmla="*/ 9328935 w 9693668"/>
              <a:gd name="connsiteY3" fmla="*/ 597614 h 2051407"/>
              <a:gd name="connsiteX4" fmla="*/ 9657708 w 9693668"/>
              <a:gd name="connsiteY4" fmla="*/ 484598 h 2051407"/>
              <a:gd name="connsiteX5" fmla="*/ 9544692 w 9693668"/>
              <a:gd name="connsiteY5" fmla="*/ 412679 h 2051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93668" h="2051407">
                <a:moveTo>
                  <a:pt x="0" y="83906"/>
                </a:moveTo>
                <a:cubicBezTo>
                  <a:pt x="1732052" y="1041971"/>
                  <a:pt x="3464104" y="2000037"/>
                  <a:pt x="4828854" y="2025722"/>
                </a:cubicBezTo>
                <a:cubicBezTo>
                  <a:pt x="6193604" y="2051407"/>
                  <a:pt x="7438490" y="476036"/>
                  <a:pt x="8188503" y="238018"/>
                </a:cubicBezTo>
                <a:cubicBezTo>
                  <a:pt x="8938517" y="0"/>
                  <a:pt x="9084068" y="556517"/>
                  <a:pt x="9328935" y="597614"/>
                </a:cubicBezTo>
                <a:cubicBezTo>
                  <a:pt x="9573802" y="638711"/>
                  <a:pt x="9621749" y="515421"/>
                  <a:pt x="9657708" y="484598"/>
                </a:cubicBezTo>
                <a:cubicBezTo>
                  <a:pt x="9693668" y="453776"/>
                  <a:pt x="9619180" y="433227"/>
                  <a:pt x="9544692" y="412679"/>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white"/>
              </a:solidFill>
            </a:endParaRPr>
          </a:p>
        </p:txBody>
      </p:sp>
      <p:pic>
        <p:nvPicPr>
          <p:cNvPr id="12" name="Picture 11" descr="MoneyTree.png"/>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a:ext>
            </a:extLst>
          </a:blip>
          <a:srcRect b="17778"/>
          <a:stretch>
            <a:fillRect/>
          </a:stretch>
        </p:blipFill>
        <p:spPr>
          <a:xfrm>
            <a:off x="1459784" y="331470"/>
            <a:ext cx="5649362" cy="5638800"/>
          </a:xfrm>
          <a:prstGeom prst="rect">
            <a:avLst/>
          </a:prstGeom>
        </p:spPr>
      </p:pic>
    </p:spTree>
    <p:extLst>
      <p:ext uri="{BB962C8B-B14F-4D97-AF65-F5344CB8AC3E}">
        <p14:creationId xmlns:p14="http://schemas.microsoft.com/office/powerpoint/2010/main" val="422172751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Healthy Homes and Healthcare Reform:</a:t>
            </a:r>
            <a:br>
              <a:rPr lang="en-US" dirty="0" smtClean="0"/>
            </a:br>
            <a:r>
              <a:rPr lang="en-US" sz="3600" dirty="0"/>
              <a:t>Healthcare Financing of Healthy Homes Services</a:t>
            </a:r>
          </a:p>
        </p:txBody>
      </p:sp>
      <p:sp>
        <p:nvSpPr>
          <p:cNvPr id="3" name="Content Placeholder 2"/>
          <p:cNvSpPr>
            <a:spLocks noGrp="1"/>
          </p:cNvSpPr>
          <p:nvPr>
            <p:ph sz="quarter" idx="13"/>
          </p:nvPr>
        </p:nvSpPr>
        <p:spPr>
          <a:xfrm>
            <a:off x="812800" y="2072341"/>
            <a:ext cx="10871200" cy="4368800"/>
          </a:xfrm>
        </p:spPr>
        <p:txBody>
          <a:bodyPr>
            <a:normAutofit/>
          </a:bodyPr>
          <a:lstStyle/>
          <a:p>
            <a:r>
              <a:rPr lang="en-US" dirty="0" smtClean="0"/>
              <a:t>APHA/CDC funded project</a:t>
            </a:r>
          </a:p>
          <a:p>
            <a:pPr lvl="1"/>
            <a:r>
              <a:rPr lang="en-US" dirty="0" smtClean="0"/>
              <a:t>What is the current reimbursement landscape?</a:t>
            </a:r>
          </a:p>
          <a:p>
            <a:pPr lvl="2"/>
            <a:r>
              <a:rPr lang="en-US" dirty="0" smtClean="0"/>
              <a:t>Through lens of asthma and lead</a:t>
            </a:r>
          </a:p>
          <a:p>
            <a:pPr lvl="1"/>
            <a:r>
              <a:rPr lang="en-US" dirty="0" smtClean="0"/>
              <a:t>What opportunities exist for state/local agencies or organizations interested in exploring healthcare financing of healthy homes services?</a:t>
            </a:r>
          </a:p>
        </p:txBody>
      </p:sp>
      <p:sp>
        <p:nvSpPr>
          <p:cNvPr id="4" name="Rectangle 3"/>
          <p:cNvSpPr/>
          <p:nvPr/>
        </p:nvSpPr>
        <p:spPr>
          <a:xfrm>
            <a:off x="2396151" y="5814212"/>
            <a:ext cx="7266914" cy="900246"/>
          </a:xfrm>
          <a:prstGeom prst="rect">
            <a:avLst/>
          </a:prstGeom>
        </p:spPr>
        <p:txBody>
          <a:bodyPr wrap="square">
            <a:spAutoFit/>
          </a:bodyPr>
          <a:lstStyle/>
          <a:p>
            <a:pPr algn="ctr"/>
            <a:r>
              <a:rPr lang="en-US" sz="1050" i="1" dirty="0">
                <a:solidFill>
                  <a:srgbClr val="494D52"/>
                </a:solidFill>
                <a:latin typeface="Calibri" panose="020F0502020204030204" pitchFamily="34" charset="0"/>
              </a:rPr>
              <a:t>The resource library, technical briefs and survey were made possible through a contract between the American Public Health Association and the National Center for Healthy Housing, funded through cooperative agreement 1U38OT000131 between the Centers for Disease Control and Prevention and the American Public Health Association. The contents of the resource library, technical briefs and survey are solely the responsibility of the authors and do not necessarily represent the official views of the American Public Health Association or the Centers for Disease Control and Prevention.</a:t>
            </a:r>
            <a:endParaRPr lang="en-US" sz="1050" dirty="0">
              <a:solidFill>
                <a:prstClr val="black"/>
              </a:solidFill>
              <a:latin typeface="Calibri" panose="020F0502020204030204" pitchFamily="34" charset="0"/>
            </a:endParaRPr>
          </a:p>
        </p:txBody>
      </p:sp>
    </p:spTree>
    <p:extLst>
      <p:ext uri="{BB962C8B-B14F-4D97-AF65-F5344CB8AC3E}">
        <p14:creationId xmlns:p14="http://schemas.microsoft.com/office/powerpoint/2010/main" val="986803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Title 1"/>
          <p:cNvSpPr>
            <a:spLocks noGrp="1"/>
          </p:cNvSpPr>
          <p:nvPr>
            <p:ph type="title"/>
          </p:nvPr>
        </p:nvSpPr>
        <p:spPr/>
        <p:txBody>
          <a:bodyPr vert="horz" lIns="83329" tIns="41665" rIns="83329" bIns="41665" rtlCol="0" anchor="ctr">
            <a:normAutofit/>
          </a:bodyPr>
          <a:lstStyle/>
          <a:p>
            <a:pPr algn="ctr">
              <a:defRPr/>
            </a:pPr>
            <a:r>
              <a:rPr lang="en-US" sz="4000" b="1" dirty="0" smtClean="0">
                <a:latin typeface="Arial" charset="0"/>
              </a:rPr>
              <a:t>Philadelphia Asthma Screening</a:t>
            </a:r>
            <a:br>
              <a:rPr lang="en-US" sz="4000" b="1" dirty="0" smtClean="0">
                <a:latin typeface="Arial" charset="0"/>
              </a:rPr>
            </a:br>
            <a:r>
              <a:rPr lang="en-US" sz="1600" b="1" dirty="0" smtClean="0">
                <a:solidFill>
                  <a:schemeClr val="tx1"/>
                </a:solidFill>
                <a:latin typeface="Arial" charset="0"/>
              </a:rPr>
              <a:t>J of Asthma 2012</a:t>
            </a:r>
            <a:endParaRPr lang="en-US" sz="1600" b="1" dirty="0">
              <a:solidFill>
                <a:schemeClr val="tx1"/>
              </a:solidFill>
              <a:latin typeface="Arial" charset="0"/>
            </a:endParaRPr>
          </a:p>
        </p:txBody>
      </p:sp>
      <p:graphicFrame>
        <p:nvGraphicFramePr>
          <p:cNvPr id="38914" name="Content Placeholder 3"/>
          <p:cNvGraphicFramePr>
            <a:graphicFrameLocks noGrp="1"/>
          </p:cNvGraphicFramePr>
          <p:nvPr>
            <p:ph idx="1"/>
            <p:extLst/>
          </p:nvPr>
        </p:nvGraphicFramePr>
        <p:xfrm>
          <a:off x="215900" y="3490913"/>
          <a:ext cx="5562600" cy="2932112"/>
        </p:xfrm>
        <a:graphic>
          <a:graphicData uri="http://schemas.openxmlformats.org/presentationml/2006/ole">
            <mc:AlternateContent xmlns:mc="http://schemas.openxmlformats.org/markup-compatibility/2006">
              <mc:Choice xmlns:v="urn:schemas-microsoft-com:vml" Requires="v">
                <p:oleObj spid="_x0000_s9220" name="Worksheet" r:id="rId4" imgW="8820049" imgH="4648225" progId="Excel.Sheet.8">
                  <p:embed/>
                </p:oleObj>
              </mc:Choice>
              <mc:Fallback>
                <p:oleObj name="Worksheet" r:id="rId4" imgW="8820049" imgH="4648225" progId="Excel.Sheet.8">
                  <p:embed/>
                  <p:pic>
                    <p:nvPicPr>
                      <p:cNvPr id="0" name=""/>
                      <p:cNvPicPr>
                        <a:picLocks noGrp="1" noChangeArrowheads="1"/>
                      </p:cNvPicPr>
                      <p:nvPr/>
                    </p:nvPicPr>
                    <p:blipFill>
                      <a:blip r:embed="rId5"/>
                      <a:srcRect/>
                      <a:stretch>
                        <a:fillRect/>
                      </a:stretch>
                    </p:blipFill>
                    <p:spPr bwMode="auto">
                      <a:xfrm>
                        <a:off x="215900" y="3490913"/>
                        <a:ext cx="5562600" cy="2932112"/>
                      </a:xfrm>
                      <a:prstGeom prst="rect">
                        <a:avLst/>
                      </a:prstGeom>
                      <a:noFill/>
                    </p:spPr>
                  </p:pic>
                </p:oleObj>
              </mc:Fallback>
            </mc:AlternateContent>
          </a:graphicData>
        </a:graphic>
      </p:graphicFrame>
      <p:graphicFrame>
        <p:nvGraphicFramePr>
          <p:cNvPr id="4" name="Chart 3"/>
          <p:cNvGraphicFramePr>
            <a:graphicFrameLocks noGrp="1"/>
          </p:cNvGraphicFramePr>
          <p:nvPr>
            <p:extLst/>
          </p:nvPr>
        </p:nvGraphicFramePr>
        <p:xfrm>
          <a:off x="6518743" y="2407542"/>
          <a:ext cx="4593757" cy="4712023"/>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1943100" y="1945877"/>
            <a:ext cx="1234633" cy="461665"/>
          </a:xfrm>
          <a:prstGeom prst="rect">
            <a:avLst/>
          </a:prstGeom>
          <a:noFill/>
        </p:spPr>
        <p:txBody>
          <a:bodyPr wrap="none" rtlCol="0">
            <a:spAutoFit/>
          </a:bodyPr>
          <a:lstStyle/>
          <a:p>
            <a:r>
              <a:rPr lang="en-US" sz="2400" b="1" dirty="0" smtClean="0">
                <a:solidFill>
                  <a:prstClr val="black"/>
                </a:solidFill>
              </a:rPr>
              <a:t>SCHOOL</a:t>
            </a:r>
            <a:endParaRPr lang="en-US" sz="2400" b="1" dirty="0">
              <a:solidFill>
                <a:prstClr val="black"/>
              </a:solidFill>
            </a:endParaRPr>
          </a:p>
        </p:txBody>
      </p:sp>
      <p:sp>
        <p:nvSpPr>
          <p:cNvPr id="3" name="TextBox 2"/>
          <p:cNvSpPr txBox="1"/>
          <p:nvPr/>
        </p:nvSpPr>
        <p:spPr>
          <a:xfrm>
            <a:off x="7854042" y="1945877"/>
            <a:ext cx="2242665" cy="461665"/>
          </a:xfrm>
          <a:prstGeom prst="rect">
            <a:avLst/>
          </a:prstGeom>
          <a:noFill/>
        </p:spPr>
        <p:txBody>
          <a:bodyPr wrap="none" rtlCol="0">
            <a:spAutoFit/>
          </a:bodyPr>
          <a:lstStyle/>
          <a:p>
            <a:r>
              <a:rPr lang="en-US" sz="2400" b="1" dirty="0" smtClean="0">
                <a:solidFill>
                  <a:prstClr val="black"/>
                </a:solidFill>
              </a:rPr>
              <a:t>DOOR TO DOOR</a:t>
            </a:r>
            <a:endParaRPr lang="en-US" sz="2400" b="1" dirty="0">
              <a:solidFill>
                <a:prstClr val="black"/>
              </a:solidFill>
            </a:endParaRPr>
          </a:p>
        </p:txBody>
      </p:sp>
    </p:spTree>
    <p:extLst>
      <p:ext uri="{BB962C8B-B14F-4D97-AF65-F5344CB8AC3E}">
        <p14:creationId xmlns:p14="http://schemas.microsoft.com/office/powerpoint/2010/main" val="254274309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Medicaid 101</a:t>
            </a:r>
          </a:p>
        </p:txBody>
      </p:sp>
      <p:sp>
        <p:nvSpPr>
          <p:cNvPr id="3" name="Content Placeholder 2"/>
          <p:cNvSpPr>
            <a:spLocks noGrp="1"/>
          </p:cNvSpPr>
          <p:nvPr>
            <p:ph sz="quarter" idx="13"/>
          </p:nvPr>
        </p:nvSpPr>
        <p:spPr>
          <a:xfrm>
            <a:off x="2133600" y="1803400"/>
            <a:ext cx="8267272" cy="4879502"/>
          </a:xfrm>
        </p:spPr>
        <p:txBody>
          <a:bodyPr>
            <a:normAutofit/>
          </a:bodyPr>
          <a:lstStyle/>
          <a:p>
            <a:r>
              <a:rPr lang="en-US" i="1" dirty="0" smtClean="0"/>
              <a:t>Medicaid is the nation’s main public health insurance program for low-income people of </a:t>
            </a:r>
            <a:r>
              <a:rPr lang="en-US" b="1" i="1" dirty="0" smtClean="0"/>
              <a:t>all ages</a:t>
            </a:r>
            <a:r>
              <a:rPr lang="en-US" i="1" dirty="0" smtClean="0"/>
              <a:t>.</a:t>
            </a:r>
          </a:p>
          <a:p>
            <a:pPr>
              <a:spcBef>
                <a:spcPts val="1800"/>
              </a:spcBef>
            </a:pPr>
            <a:r>
              <a:rPr lang="en-US" i="1" dirty="0" smtClean="0"/>
              <a:t>Medicaid is financed through a federal-state partnership, and </a:t>
            </a:r>
            <a:r>
              <a:rPr lang="en-US" b="1" i="1" dirty="0" smtClean="0"/>
              <a:t>each state designs and operates its own program </a:t>
            </a:r>
            <a:r>
              <a:rPr lang="en-US" i="1" dirty="0" smtClean="0"/>
              <a:t>within broad federal guidelines.</a:t>
            </a:r>
          </a:p>
          <a:p>
            <a:r>
              <a:rPr lang="en-US" i="1" dirty="0" smtClean="0"/>
              <a:t>States have traditionally provided benefits using a fee-for-service system, but Medicaid benefits have been </a:t>
            </a:r>
            <a:r>
              <a:rPr lang="en-US" b="1" i="1" dirty="0" smtClean="0"/>
              <a:t>increasingly offered through a managed care delivery system</a:t>
            </a:r>
            <a:r>
              <a:rPr lang="en-US" i="1" dirty="0" smtClean="0"/>
              <a:t>.</a:t>
            </a:r>
          </a:p>
        </p:txBody>
      </p:sp>
    </p:spTree>
    <p:extLst>
      <p:ext uri="{BB962C8B-B14F-4D97-AF65-F5344CB8AC3E}">
        <p14:creationId xmlns:p14="http://schemas.microsoft.com/office/powerpoint/2010/main" val="268972392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Existing Medicaid Authority</a:t>
            </a:r>
            <a:endParaRPr lang="en-US" b="1" dirty="0"/>
          </a:p>
        </p:txBody>
      </p:sp>
      <p:sp>
        <p:nvSpPr>
          <p:cNvPr id="3" name="Content Placeholder 2"/>
          <p:cNvSpPr>
            <a:spLocks noGrp="1"/>
          </p:cNvSpPr>
          <p:nvPr>
            <p:ph sz="quarter" idx="13"/>
          </p:nvPr>
        </p:nvSpPr>
        <p:spPr/>
        <p:txBody>
          <a:bodyPr/>
          <a:lstStyle/>
          <a:p>
            <a:r>
              <a:rPr lang="en-US" dirty="0" smtClean="0"/>
              <a:t>Medicaid Managed Care contracts or incentives</a:t>
            </a:r>
          </a:p>
          <a:p>
            <a:r>
              <a:rPr lang="en-US" dirty="0" smtClean="0"/>
              <a:t>Reimbursement for direct services</a:t>
            </a:r>
          </a:p>
          <a:p>
            <a:r>
              <a:rPr lang="en-US" dirty="0" smtClean="0"/>
              <a:t>Medicaid Administrative Claiming</a:t>
            </a:r>
          </a:p>
          <a:p>
            <a:r>
              <a:rPr lang="en-US" dirty="0" smtClean="0"/>
              <a:t>Other programs and emerging opportunities</a:t>
            </a:r>
          </a:p>
          <a:p>
            <a:pPr lvl="1"/>
            <a:r>
              <a:rPr lang="en-US" dirty="0" smtClean="0"/>
              <a:t>EPSDT</a:t>
            </a:r>
          </a:p>
          <a:p>
            <a:pPr lvl="1"/>
            <a:r>
              <a:rPr lang="en-US" dirty="0" smtClean="0"/>
              <a:t>Health homes</a:t>
            </a:r>
          </a:p>
          <a:p>
            <a:pPr lvl="1"/>
            <a:r>
              <a:rPr lang="en-US" dirty="0" smtClean="0"/>
              <a:t>ACOs</a:t>
            </a:r>
          </a:p>
          <a:p>
            <a:pPr lvl="1"/>
            <a:r>
              <a:rPr lang="en-US" dirty="0" smtClean="0"/>
              <a:t>Essential Health Benefits Rule change</a:t>
            </a:r>
            <a:endParaRPr lang="en-US" dirty="0"/>
          </a:p>
        </p:txBody>
      </p:sp>
    </p:spTree>
    <p:extLst>
      <p:ext uri="{BB962C8B-B14F-4D97-AF65-F5344CB8AC3E}">
        <p14:creationId xmlns:p14="http://schemas.microsoft.com/office/powerpoint/2010/main" val="16382591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Managed Care Contracts</a:t>
            </a:r>
          </a:p>
        </p:txBody>
      </p:sp>
      <p:sp>
        <p:nvSpPr>
          <p:cNvPr id="3" name="Content Placeholder 2"/>
          <p:cNvSpPr>
            <a:spLocks noGrp="1"/>
          </p:cNvSpPr>
          <p:nvPr>
            <p:ph sz="quarter" idx="13"/>
          </p:nvPr>
        </p:nvSpPr>
        <p:spPr/>
        <p:txBody>
          <a:bodyPr/>
          <a:lstStyle/>
          <a:p>
            <a:r>
              <a:rPr lang="en-US" dirty="0" smtClean="0"/>
              <a:t>Many states contract with Managed Care Organizations (MCOs)</a:t>
            </a:r>
          </a:p>
          <a:p>
            <a:pPr lvl="1"/>
            <a:r>
              <a:rPr lang="en-US" dirty="0" smtClean="0"/>
              <a:t>Opportunity to require community-based interventions in contractual agreements</a:t>
            </a:r>
          </a:p>
          <a:p>
            <a:pPr lvl="1"/>
            <a:r>
              <a:rPr lang="en-US" dirty="0" smtClean="0"/>
              <a:t>Provide flexibility (and even encouragement!)  for MCOs to design their own disease management strategies</a:t>
            </a:r>
            <a:endParaRPr lang="en-US" dirty="0"/>
          </a:p>
        </p:txBody>
      </p:sp>
    </p:spTree>
    <p:extLst>
      <p:ext uri="{BB962C8B-B14F-4D97-AF65-F5344CB8AC3E}">
        <p14:creationId xmlns:p14="http://schemas.microsoft.com/office/powerpoint/2010/main" val="286925989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EXAMPLE:</a:t>
            </a:r>
            <a:r>
              <a:rPr lang="en-US" sz="4800" dirty="0"/>
              <a:t/>
            </a:r>
            <a:br>
              <a:rPr lang="en-US" sz="4800" dirty="0"/>
            </a:br>
            <a:r>
              <a:rPr lang="en-US" sz="2700" dirty="0"/>
              <a:t>Managed Care Contract</a:t>
            </a:r>
            <a:endParaRPr lang="en-US" sz="4800" dirty="0"/>
          </a:p>
        </p:txBody>
      </p:sp>
      <p:sp>
        <p:nvSpPr>
          <p:cNvPr id="5" name="Content Placeholder 4"/>
          <p:cNvSpPr>
            <a:spLocks noGrp="1"/>
          </p:cNvSpPr>
          <p:nvPr>
            <p:ph sz="quarter" idx="13"/>
          </p:nvPr>
        </p:nvSpPr>
        <p:spPr>
          <a:xfrm>
            <a:off x="2015597" y="1803400"/>
            <a:ext cx="4088862" cy="4368800"/>
          </a:xfrm>
        </p:spPr>
        <p:txBody>
          <a:bodyPr>
            <a:normAutofit fontScale="92500"/>
          </a:bodyPr>
          <a:lstStyle/>
          <a:p>
            <a:r>
              <a:rPr lang="en-US" b="1" dirty="0" smtClean="0"/>
              <a:t>The Monroe Plan for Medical Care</a:t>
            </a:r>
          </a:p>
          <a:p>
            <a:pPr lvl="1"/>
            <a:r>
              <a:rPr lang="en-US" dirty="0" smtClean="0"/>
              <a:t>As part of a state-led quality improvement project for Medicaid MCOs, developed a disease management program for children with asthma that included home environmental assessments and supplies</a:t>
            </a:r>
          </a:p>
        </p:txBody>
      </p:sp>
      <p:grpSp>
        <p:nvGrpSpPr>
          <p:cNvPr id="7" name="Group 6"/>
          <p:cNvGrpSpPr/>
          <p:nvPr/>
        </p:nvGrpSpPr>
        <p:grpSpPr>
          <a:xfrm>
            <a:off x="6076546" y="431800"/>
            <a:ext cx="4591455" cy="5599780"/>
            <a:chOff x="4552545" y="431800"/>
            <a:chExt cx="4591455" cy="5599780"/>
          </a:xfrm>
        </p:grpSpPr>
        <p:pic>
          <p:nvPicPr>
            <p:cNvPr id="13314" name="Picture 2" descr="http://www.asthmacommunitynetwork.org/system/files/Monroe_Photo.JPG?1284468530"/>
            <p:cNvPicPr>
              <a:picLocks noChangeAspect="1" noChangeArrowheads="1"/>
            </p:cNvPicPr>
            <p:nvPr/>
          </p:nvPicPr>
          <p:blipFill>
            <a:blip r:embed="rId2" cstate="print"/>
            <a:srcRect/>
            <a:stretch>
              <a:fillRect/>
            </a:stretch>
          </p:blipFill>
          <p:spPr bwMode="auto">
            <a:xfrm rot="316626">
              <a:off x="4552545" y="431800"/>
              <a:ext cx="4270443" cy="366732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4572000" y="4388053"/>
              <a:ext cx="4572000" cy="1643527"/>
            </a:xfrm>
            <a:prstGeom prst="rect">
              <a:avLst/>
            </a:prstGeom>
          </p:spPr>
          <p:txBody>
            <a:bodyPr>
              <a:spAutoFit/>
            </a:bodyPr>
            <a:lstStyle/>
            <a:p>
              <a:pPr>
                <a:lnSpc>
                  <a:spcPct val="90000"/>
                </a:lnSpc>
              </a:pPr>
              <a:r>
                <a:rPr lang="en-US" sz="1600" i="1" dirty="0">
                  <a:solidFill>
                    <a:srgbClr val="2DA2BF"/>
                  </a:solidFill>
                </a:rPr>
                <a:t>Elizabeth </a:t>
              </a:r>
              <a:r>
                <a:rPr lang="en-US" sz="1600" i="1" dirty="0" err="1">
                  <a:solidFill>
                    <a:srgbClr val="2DA2BF"/>
                  </a:solidFill>
                </a:rPr>
                <a:t>Cotsworth</a:t>
              </a:r>
              <a:r>
                <a:rPr lang="en-US" sz="1600" i="1" dirty="0">
                  <a:solidFill>
                    <a:srgbClr val="2DA2BF"/>
                  </a:solidFill>
                </a:rPr>
                <a:t>, then Director, Office of Radiation and Indoor Air, U.S. EPA, and Beth Craig, then Deputy Assistant Administrator, Office of Air and Radiation, EPA, and Chris Draft, then NFL player, present the </a:t>
              </a:r>
              <a:r>
                <a:rPr lang="en-US" sz="1600" b="1" i="1" dirty="0">
                  <a:solidFill>
                    <a:srgbClr val="DA1F28"/>
                  </a:solidFill>
                </a:rPr>
                <a:t>EPA National Leadership Award in Asthma Management </a:t>
              </a:r>
              <a:r>
                <a:rPr lang="en-US" sz="1600" i="1" dirty="0">
                  <a:solidFill>
                    <a:srgbClr val="2DA2BF"/>
                  </a:solidFill>
                </a:rPr>
                <a:t>to Dr. Joe </a:t>
              </a:r>
              <a:r>
                <a:rPr lang="en-US" sz="1600" i="1" dirty="0" err="1">
                  <a:solidFill>
                    <a:srgbClr val="2DA2BF"/>
                  </a:solidFill>
                </a:rPr>
                <a:t>Stankaitis</a:t>
              </a:r>
              <a:r>
                <a:rPr lang="en-US" sz="1600" i="1" dirty="0">
                  <a:solidFill>
                    <a:srgbClr val="2DA2BF"/>
                  </a:solidFill>
                </a:rPr>
                <a:t> and Deborah </a:t>
              </a:r>
              <a:r>
                <a:rPr lang="en-US" sz="1600" i="1" dirty="0" err="1">
                  <a:solidFill>
                    <a:srgbClr val="2DA2BF"/>
                  </a:solidFill>
                </a:rPr>
                <a:t>Peartree</a:t>
              </a:r>
              <a:r>
                <a:rPr lang="en-US" sz="1600" i="1" dirty="0">
                  <a:solidFill>
                    <a:srgbClr val="2DA2BF"/>
                  </a:solidFill>
                </a:rPr>
                <a:t> of the Monroe Plan for Medical Care </a:t>
              </a:r>
            </a:p>
          </p:txBody>
        </p:sp>
      </p:grpSp>
    </p:spTree>
    <p:extLst>
      <p:ext uri="{BB962C8B-B14F-4D97-AF65-F5344CB8AC3E}">
        <p14:creationId xmlns:p14="http://schemas.microsoft.com/office/powerpoint/2010/main" val="48913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Existing Medicaid Authority:</a:t>
            </a:r>
            <a:br>
              <a:rPr lang="en-US" b="1" dirty="0" smtClean="0"/>
            </a:br>
            <a:r>
              <a:rPr lang="en-US" sz="2700" dirty="0">
                <a:solidFill>
                  <a:srgbClr val="464646"/>
                </a:solidFill>
              </a:rPr>
              <a:t>Examples from Lead Poisoning Services</a:t>
            </a:r>
            <a:endParaRPr lang="en-US" b="1" dirty="0"/>
          </a:p>
        </p:txBody>
      </p:sp>
      <p:sp>
        <p:nvSpPr>
          <p:cNvPr id="3" name="Content Placeholder 2"/>
          <p:cNvSpPr>
            <a:spLocks noGrp="1"/>
          </p:cNvSpPr>
          <p:nvPr>
            <p:ph sz="quarter" idx="13"/>
          </p:nvPr>
        </p:nvSpPr>
        <p:spPr>
          <a:xfrm>
            <a:off x="2133600" y="1803400"/>
            <a:ext cx="8153400" cy="4842099"/>
          </a:xfrm>
        </p:spPr>
        <p:txBody>
          <a:bodyPr>
            <a:normAutofit fontScale="92500" lnSpcReduction="10000"/>
          </a:bodyPr>
          <a:lstStyle/>
          <a:p>
            <a:r>
              <a:rPr lang="en-US" dirty="0" smtClean="0">
                <a:solidFill>
                  <a:schemeClr val="bg1">
                    <a:lumMod val="50000"/>
                  </a:schemeClr>
                </a:solidFill>
              </a:rPr>
              <a:t>Medicaid Managed Care contracts or incentives</a:t>
            </a:r>
          </a:p>
          <a:p>
            <a:r>
              <a:rPr lang="en-US" dirty="0" smtClean="0"/>
              <a:t>Reimbursement for direct services</a:t>
            </a:r>
          </a:p>
          <a:p>
            <a:pPr lvl="1"/>
            <a:r>
              <a:rPr lang="en-US" dirty="0" err="1" smtClean="0"/>
              <a:t>TxCLPPP</a:t>
            </a:r>
            <a:r>
              <a:rPr lang="en-US" dirty="0" smtClean="0"/>
              <a:t> reimbursed for environmental lead investigations</a:t>
            </a:r>
          </a:p>
          <a:p>
            <a:r>
              <a:rPr lang="en-US" dirty="0" smtClean="0"/>
              <a:t>Medicaid Administrative Claiming</a:t>
            </a:r>
          </a:p>
          <a:p>
            <a:pPr lvl="1"/>
            <a:r>
              <a:rPr lang="en-US" dirty="0" err="1" smtClean="0"/>
              <a:t>TxCLPPP</a:t>
            </a:r>
            <a:r>
              <a:rPr lang="en-US" dirty="0" smtClean="0"/>
              <a:t> reimbursed for administrative activities</a:t>
            </a:r>
          </a:p>
          <a:p>
            <a:r>
              <a:rPr lang="en-US" dirty="0" smtClean="0"/>
              <a:t>Other programs</a:t>
            </a:r>
          </a:p>
          <a:p>
            <a:pPr lvl="1"/>
            <a:r>
              <a:rPr lang="en-US" dirty="0" smtClean="0"/>
              <a:t>EPSDT</a:t>
            </a:r>
          </a:p>
          <a:p>
            <a:pPr lvl="2"/>
            <a:r>
              <a:rPr lang="en-US" sz="2000" dirty="0"/>
              <a:t>At least 11 states leverage EPSDT to require lead follow-up services</a:t>
            </a:r>
          </a:p>
          <a:p>
            <a:pPr lvl="1"/>
            <a:r>
              <a:rPr lang="en-US" dirty="0" smtClean="0"/>
              <a:t>Health homes</a:t>
            </a:r>
          </a:p>
          <a:p>
            <a:pPr lvl="1"/>
            <a:r>
              <a:rPr lang="en-US" dirty="0" smtClean="0"/>
              <a:t>Accountable Care Organizations</a:t>
            </a:r>
          </a:p>
          <a:p>
            <a:pPr lvl="1"/>
            <a:r>
              <a:rPr lang="en-US" dirty="0" smtClean="0"/>
              <a:t>Essential Health Benefits Rule change</a:t>
            </a:r>
          </a:p>
        </p:txBody>
      </p:sp>
    </p:spTree>
    <p:extLst>
      <p:ext uri="{BB962C8B-B14F-4D97-AF65-F5344CB8AC3E}">
        <p14:creationId xmlns:p14="http://schemas.microsoft.com/office/powerpoint/2010/main" val="8904034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Mechanisms for Change</a:t>
            </a:r>
            <a:endParaRPr lang="en-US" b="1" dirty="0"/>
          </a:p>
        </p:txBody>
      </p:sp>
      <p:sp>
        <p:nvSpPr>
          <p:cNvPr id="3" name="Content Placeholder 2"/>
          <p:cNvSpPr>
            <a:spLocks noGrp="1"/>
          </p:cNvSpPr>
          <p:nvPr>
            <p:ph sz="quarter" idx="13"/>
          </p:nvPr>
        </p:nvSpPr>
        <p:spPr/>
        <p:txBody>
          <a:bodyPr>
            <a:normAutofit/>
          </a:bodyPr>
          <a:lstStyle/>
          <a:p>
            <a:r>
              <a:rPr lang="en-US" sz="3600" dirty="0"/>
              <a:t>State Plan Amendments</a:t>
            </a:r>
          </a:p>
          <a:p>
            <a:r>
              <a:rPr lang="en-US" sz="3600" dirty="0"/>
              <a:t>Waivers</a:t>
            </a:r>
          </a:p>
        </p:txBody>
      </p:sp>
    </p:spTree>
    <p:extLst>
      <p:ext uri="{BB962C8B-B14F-4D97-AF65-F5344CB8AC3E}">
        <p14:creationId xmlns:p14="http://schemas.microsoft.com/office/powerpoint/2010/main" val="26758231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State Plan Amendments</a:t>
            </a:r>
          </a:p>
        </p:txBody>
      </p:sp>
      <p:sp>
        <p:nvSpPr>
          <p:cNvPr id="3" name="Content Placeholder 2"/>
          <p:cNvSpPr>
            <a:spLocks noGrp="1"/>
          </p:cNvSpPr>
          <p:nvPr>
            <p:ph sz="quarter" idx="13"/>
          </p:nvPr>
        </p:nvSpPr>
        <p:spPr/>
        <p:txBody>
          <a:bodyPr/>
          <a:lstStyle/>
          <a:p>
            <a:r>
              <a:rPr lang="en-US" dirty="0" smtClean="0"/>
              <a:t>A state plan is a contract between a state and the Federal Government describing how the state will administer its Medicaid program</a:t>
            </a:r>
          </a:p>
          <a:p>
            <a:pPr lvl="1"/>
            <a:r>
              <a:rPr lang="en-US" dirty="0" smtClean="0"/>
              <a:t>A State Plan Amendment (SPA) allows a state to amend its plan to request program changes </a:t>
            </a:r>
          </a:p>
          <a:p>
            <a:pPr lvl="1"/>
            <a:r>
              <a:rPr lang="en-US" dirty="0" smtClean="0"/>
              <a:t>Submitted by the state and reviewed by the Centers for Medicare and Medicaid Services (CMS)</a:t>
            </a:r>
            <a:endParaRPr lang="en-US" dirty="0"/>
          </a:p>
        </p:txBody>
      </p:sp>
    </p:spTree>
    <p:extLst>
      <p:ext uri="{BB962C8B-B14F-4D97-AF65-F5344CB8AC3E}">
        <p14:creationId xmlns:p14="http://schemas.microsoft.com/office/powerpoint/2010/main" val="26458104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EXAMPLE:</a:t>
            </a:r>
            <a:r>
              <a:rPr lang="en-US" sz="4800" dirty="0"/>
              <a:t/>
            </a:r>
            <a:br>
              <a:rPr lang="en-US" sz="4800" dirty="0"/>
            </a:br>
            <a:r>
              <a:rPr lang="en-US" sz="2700" dirty="0"/>
              <a:t>State Plan Amendment</a:t>
            </a:r>
            <a:endParaRPr lang="en-US" sz="4800" dirty="0"/>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737360" y="1776984"/>
            <a:ext cx="8717280" cy="4948936"/>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6649548" y="50800"/>
            <a:ext cx="3621133" cy="1401216"/>
          </a:xfrm>
          <a:prstGeom prst="rect">
            <a:avLst/>
          </a:prstGeom>
          <a:noFill/>
          <a:ln w="9525">
            <a:noFill/>
            <a:miter lim="800000"/>
            <a:headEnd/>
            <a:tailEnd/>
          </a:ln>
        </p:spPr>
      </p:pic>
      <p:grpSp>
        <p:nvGrpSpPr>
          <p:cNvPr id="13" name="Group 12"/>
          <p:cNvGrpSpPr/>
          <p:nvPr/>
        </p:nvGrpSpPr>
        <p:grpSpPr>
          <a:xfrm>
            <a:off x="2641600" y="2560320"/>
            <a:ext cx="6898640" cy="1971040"/>
            <a:chOff x="1117600" y="2560320"/>
            <a:chExt cx="6898640" cy="1971040"/>
          </a:xfrm>
        </p:grpSpPr>
        <p:sp>
          <p:nvSpPr>
            <p:cNvPr id="6" name="Oval 5"/>
            <p:cNvSpPr/>
            <p:nvPr/>
          </p:nvSpPr>
          <p:spPr>
            <a:xfrm>
              <a:off x="7853680" y="317500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Oval 6"/>
            <p:cNvSpPr/>
            <p:nvPr/>
          </p:nvSpPr>
          <p:spPr>
            <a:xfrm>
              <a:off x="1859280" y="272288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4765040" y="363728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4917440" y="393192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7305040" y="283464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7345680" y="438912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Oval 11"/>
            <p:cNvSpPr/>
            <p:nvPr/>
          </p:nvSpPr>
          <p:spPr>
            <a:xfrm>
              <a:off x="1117600" y="2560320"/>
              <a:ext cx="162560" cy="142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5" name="TextBox 14"/>
          <p:cNvSpPr txBox="1"/>
          <p:nvPr/>
        </p:nvSpPr>
        <p:spPr>
          <a:xfrm>
            <a:off x="9208855" y="5074491"/>
            <a:ext cx="1420238" cy="1588127"/>
          </a:xfrm>
          <a:prstGeom prst="rect">
            <a:avLst/>
          </a:prstGeom>
          <a:noFill/>
        </p:spPr>
        <p:txBody>
          <a:bodyPr wrap="square" rtlCol="0">
            <a:spAutoFit/>
          </a:bodyPr>
          <a:lstStyle/>
          <a:p>
            <a:pPr algn="ctr">
              <a:lnSpc>
                <a:spcPct val="90000"/>
              </a:lnSpc>
            </a:pPr>
            <a:r>
              <a:rPr lang="en-US" b="1" dirty="0">
                <a:solidFill>
                  <a:srgbClr val="FF0000"/>
                </a:solidFill>
              </a:rPr>
              <a:t>Health Home target population includes asthma </a:t>
            </a:r>
            <a:r>
              <a:rPr lang="en-US" i="1" dirty="0">
                <a:solidFill>
                  <a:srgbClr val="FF0000"/>
                </a:solidFill>
              </a:rPr>
              <a:t>(2/13)</a:t>
            </a:r>
          </a:p>
        </p:txBody>
      </p:sp>
    </p:spTree>
    <p:extLst>
      <p:ext uri="{BB962C8B-B14F-4D97-AF65-F5344CB8AC3E}">
        <p14:creationId xmlns:p14="http://schemas.microsoft.com/office/powerpoint/2010/main" val="424148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Waivers</a:t>
            </a:r>
          </a:p>
        </p:txBody>
      </p:sp>
      <p:sp>
        <p:nvSpPr>
          <p:cNvPr id="3" name="Content Placeholder 2"/>
          <p:cNvSpPr>
            <a:spLocks noGrp="1"/>
          </p:cNvSpPr>
          <p:nvPr>
            <p:ph sz="quarter" idx="13"/>
          </p:nvPr>
        </p:nvSpPr>
        <p:spPr/>
        <p:txBody>
          <a:bodyPr/>
          <a:lstStyle/>
          <a:p>
            <a:r>
              <a:rPr lang="en-US" dirty="0" smtClean="0"/>
              <a:t>Waivers allow states to try test new ways to deliver and/or pay for health care services.</a:t>
            </a:r>
          </a:p>
          <a:p>
            <a:r>
              <a:rPr lang="en-US" dirty="0" smtClean="0"/>
              <a:t>Four primary types of waivers:</a:t>
            </a:r>
          </a:p>
          <a:p>
            <a:pPr lvl="1"/>
            <a:r>
              <a:rPr lang="en-US" dirty="0" smtClean="0">
                <a:solidFill>
                  <a:srgbClr val="C00000"/>
                </a:solidFill>
              </a:rPr>
              <a:t>Section 1115 Research and Demonstration Projects</a:t>
            </a:r>
          </a:p>
          <a:p>
            <a:pPr lvl="1"/>
            <a:r>
              <a:rPr lang="en-US" dirty="0" smtClean="0"/>
              <a:t>Section 1915(b) Managed Care Waivers</a:t>
            </a:r>
          </a:p>
          <a:p>
            <a:pPr lvl="1"/>
            <a:r>
              <a:rPr lang="en-US" dirty="0" smtClean="0"/>
              <a:t>Section 1915(c) Home and Community-Based Services</a:t>
            </a:r>
          </a:p>
          <a:p>
            <a:pPr lvl="1"/>
            <a:r>
              <a:rPr lang="en-US" dirty="0" smtClean="0"/>
              <a:t>Concurrent Section 1915(b) and 1915(c) Waivers</a:t>
            </a:r>
            <a:endParaRPr lang="en-US" dirty="0"/>
          </a:p>
        </p:txBody>
      </p:sp>
    </p:spTree>
    <p:extLst>
      <p:ext uri="{BB962C8B-B14F-4D97-AF65-F5344CB8AC3E}">
        <p14:creationId xmlns:p14="http://schemas.microsoft.com/office/powerpoint/2010/main" val="90687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1" nodeType="clickEffect">
                                  <p:stCondLst>
                                    <p:cond delay="0"/>
                                  </p:stCondLst>
                                  <p:childTnLst>
                                    <p:set>
                                      <p:cBhvr override="childStyle">
                                        <p:cTn id="6" dur="indefinite"/>
                                        <p:tgtEl>
                                          <p:spTgt spid="3">
                                            <p:txEl>
                                              <p:pRg st="2" end="2"/>
                                            </p:txEl>
                                          </p:spTgt>
                                        </p:tgtEl>
                                        <p:attrNameLst>
                                          <p:attrName>style.color</p:attrName>
                                        </p:attrNameLst>
                                      </p:cBhvr>
                                      <p:to>
                                        <p:clrVal>
                                          <a:schemeClr val="accent2"/>
                                        </p:clrVal>
                                      </p:to>
                                    </p:set>
                                  </p:childTnLst>
                                </p:cTn>
                              </p:par>
                              <p:par>
                                <p:cTn id="7" presetID="5" presetClass="emph" presetSubtype="1" nodeType="withEffect">
                                  <p:stCondLst>
                                    <p:cond delay="0"/>
                                  </p:stCondLst>
                                  <p:childTnLst>
                                    <p:set>
                                      <p:cBhvr override="childStyle">
                                        <p:cTn id="8" dur="indefinite"/>
                                        <p:tgtEl>
                                          <p:spTgt spid="3">
                                            <p:txEl>
                                              <p:pRg st="2" end="2"/>
                                            </p:txEl>
                                          </p:spTgt>
                                        </p:tgtEl>
                                        <p:attrNameLst>
                                          <p:attrName>style.fontStyle</p:attrName>
                                        </p:attrNameLst>
                                      </p:cBhvr>
                                      <p:to>
                                        <p:strVal val="normal"/>
                                      </p:to>
                                    </p:set>
                                    <p:set>
                                      <p:cBhvr override="childStyle">
                                        <p:cTn id="9" dur="indefinite"/>
                                        <p:tgtEl>
                                          <p:spTgt spid="3">
                                            <p:txEl>
                                              <p:pRg st="2" end="2"/>
                                            </p:txEl>
                                          </p:spTgt>
                                        </p:tgtEl>
                                        <p:attrNameLst>
                                          <p:attrName>style.fontWeight</p:attrName>
                                        </p:attrNameLst>
                                      </p:cBhvr>
                                      <p:to>
                                        <p:strVal val="bold"/>
                                      </p:to>
                                    </p:set>
                                    <p:set>
                                      <p:cBhvr override="childStyle">
                                        <p:cTn id="10"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 highlight.png"/>
          <p:cNvPicPr>
            <a:picLocks noChangeAspect="1"/>
          </p:cNvPicPr>
          <p:nvPr/>
        </p:nvPicPr>
        <p:blipFill>
          <a:blip r:embed="rId2" cstate="print"/>
          <a:stretch>
            <a:fillRect/>
          </a:stretch>
        </p:blipFill>
        <p:spPr>
          <a:xfrm>
            <a:off x="1708826" y="1346972"/>
            <a:ext cx="8774349" cy="5700718"/>
          </a:xfrm>
          <a:prstGeom prst="rect">
            <a:avLst/>
          </a:prstGeom>
        </p:spPr>
      </p:pic>
      <p:sp>
        <p:nvSpPr>
          <p:cNvPr id="2" name="Title 1"/>
          <p:cNvSpPr>
            <a:spLocks noGrp="1"/>
          </p:cNvSpPr>
          <p:nvPr>
            <p:ph type="title"/>
          </p:nvPr>
        </p:nvSpPr>
        <p:spPr/>
        <p:txBody>
          <a:bodyPr>
            <a:normAutofit/>
          </a:bodyPr>
          <a:lstStyle/>
          <a:p>
            <a:r>
              <a:rPr lang="en-US" sz="4800" b="1" dirty="0"/>
              <a:t>EXAMPLE:</a:t>
            </a:r>
            <a:br>
              <a:rPr lang="en-US" sz="4800" b="1" dirty="0"/>
            </a:br>
            <a:r>
              <a:rPr lang="en-US" sz="2700" dirty="0"/>
              <a:t>Waivers</a:t>
            </a:r>
            <a:endParaRPr lang="en-US" sz="4800" dirty="0"/>
          </a:p>
        </p:txBody>
      </p:sp>
      <p:grpSp>
        <p:nvGrpSpPr>
          <p:cNvPr id="7" name="Group 6"/>
          <p:cNvGrpSpPr/>
          <p:nvPr/>
        </p:nvGrpSpPr>
        <p:grpSpPr>
          <a:xfrm>
            <a:off x="3073462" y="3429000"/>
            <a:ext cx="6045076" cy="5720856"/>
            <a:chOff x="1549462" y="3429000"/>
            <a:chExt cx="6045076" cy="5720856"/>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b="34669"/>
            <a:stretch>
              <a:fillRect/>
            </a:stretch>
          </p:blipFill>
          <p:spPr bwMode="auto">
            <a:xfrm>
              <a:off x="1549462" y="3429000"/>
              <a:ext cx="6045076" cy="5720856"/>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2188723" y="5004880"/>
              <a:ext cx="3657599" cy="243191"/>
            </a:xfrm>
            <a:prstGeom prst="rect">
              <a:avLst/>
            </a:prstGeom>
            <a:solidFill>
              <a:srgbClr val="2DA2B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Tree>
    <p:extLst>
      <p:ext uri="{BB962C8B-B14F-4D97-AF65-F5344CB8AC3E}">
        <p14:creationId xmlns:p14="http://schemas.microsoft.com/office/powerpoint/2010/main" val="243558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38150" y="182562"/>
            <a:ext cx="9144000" cy="1265238"/>
          </a:xfrm>
        </p:spPr>
        <p:txBody>
          <a:bodyPr/>
          <a:lstStyle/>
          <a:p>
            <a:r>
              <a:rPr lang="en-US" altLang="en-US" sz="3300" dirty="0">
                <a:solidFill>
                  <a:schemeClr val="tx1"/>
                </a:solidFill>
                <a:latin typeface="Arial" panose="020B0604020202020204" pitchFamily="34" charset="0"/>
                <a:cs typeface="Arial" panose="020B0604020202020204" pitchFamily="34" charset="0"/>
              </a:rPr>
              <a:t>The Community Guide: Asthma Control</a:t>
            </a:r>
            <a:r>
              <a:rPr lang="en-US" altLang="en-US" sz="3600" dirty="0">
                <a:solidFill>
                  <a:schemeClr val="tx1"/>
                </a:solidFill>
                <a:latin typeface="Arial" panose="020B0604020202020204" pitchFamily="34" charset="0"/>
                <a:cs typeface="Arial" panose="020B0604020202020204" pitchFamily="34" charset="0"/>
              </a:rPr>
              <a:t> </a:t>
            </a:r>
            <a:br>
              <a:rPr lang="en-US" altLang="en-US" sz="3600" dirty="0">
                <a:solidFill>
                  <a:schemeClr val="tx1"/>
                </a:solidFill>
                <a:latin typeface="Arial" panose="020B0604020202020204" pitchFamily="34" charset="0"/>
                <a:cs typeface="Arial" panose="020B0604020202020204" pitchFamily="34" charset="0"/>
              </a:rPr>
            </a:br>
            <a:r>
              <a:rPr lang="en-US" altLang="en-US" sz="3400" b="1" dirty="0">
                <a:solidFill>
                  <a:schemeClr val="tx1"/>
                </a:solidFill>
                <a:latin typeface="Arial" panose="020B0604020202020204" pitchFamily="34" charset="0"/>
                <a:cs typeface="Arial" panose="020B0604020202020204" pitchFamily="34" charset="0"/>
              </a:rPr>
              <a:t>Centers for Disease Control &amp; Prevention</a:t>
            </a:r>
          </a:p>
        </p:txBody>
      </p:sp>
      <p:sp>
        <p:nvSpPr>
          <p:cNvPr id="92163" name="Rectangle 3"/>
          <p:cNvSpPr>
            <a:spLocks noGrp="1" noChangeArrowheads="1"/>
          </p:cNvSpPr>
          <p:nvPr>
            <p:ph idx="1"/>
          </p:nvPr>
        </p:nvSpPr>
        <p:spPr>
          <a:xfrm>
            <a:off x="549728" y="1608138"/>
            <a:ext cx="8839200" cy="4648200"/>
          </a:xfrm>
        </p:spPr>
        <p:txBody>
          <a:bodyPr/>
          <a:lstStyle/>
          <a:p>
            <a:pPr>
              <a:lnSpc>
                <a:spcPct val="90000"/>
              </a:lnSpc>
            </a:pPr>
            <a:r>
              <a:rPr lang="en-US" altLang="en-US" sz="2400" dirty="0">
                <a:solidFill>
                  <a:schemeClr val="tx1"/>
                </a:solidFill>
                <a:latin typeface="Arial" panose="020B0604020202020204" pitchFamily="34" charset="0"/>
                <a:cs typeface="Arial" panose="020B0604020202020204" pitchFamily="34" charset="0"/>
              </a:rPr>
              <a:t>Systematic review of available studies</a:t>
            </a:r>
          </a:p>
          <a:p>
            <a:pPr>
              <a:lnSpc>
                <a:spcPct val="90000"/>
              </a:lnSpc>
            </a:pPr>
            <a:r>
              <a:rPr lang="en-US" altLang="en-US" sz="2400" dirty="0">
                <a:solidFill>
                  <a:schemeClr val="tx1"/>
                </a:solidFill>
                <a:latin typeface="Arial" panose="020B0604020202020204" pitchFamily="34" charset="0"/>
                <a:cs typeface="Arial" panose="020B0604020202020204" pitchFamily="34" charset="0"/>
              </a:rPr>
              <a:t>Findings: Strong evidence of effectiveness in reducing symptom days, improving quality of life or symptom scores, and in reducing the number of school days missed</a:t>
            </a:r>
          </a:p>
          <a:p>
            <a:pPr>
              <a:lnSpc>
                <a:spcPct val="90000"/>
              </a:lnSpc>
            </a:pPr>
            <a:r>
              <a:rPr lang="en-US" altLang="en-US" sz="2400" dirty="0">
                <a:solidFill>
                  <a:schemeClr val="tx1"/>
                </a:solidFill>
                <a:latin typeface="Arial" panose="020B0604020202020204" pitchFamily="34" charset="0"/>
                <a:cs typeface="Arial" panose="020B0604020202020204" pitchFamily="34" charset="0"/>
              </a:rPr>
              <a:t>Recommendations:</a:t>
            </a:r>
            <a:r>
              <a:rPr lang="en-US" altLang="en-US" sz="2400" dirty="0" smtClean="0">
                <a:solidFill>
                  <a:schemeClr val="tx1"/>
                </a:solidFill>
                <a:latin typeface="Arial" panose="020B0604020202020204" pitchFamily="34" charset="0"/>
                <a:cs typeface="Arial" panose="020B0604020202020204" pitchFamily="34" charset="0"/>
              </a:rPr>
              <a:t> </a:t>
            </a:r>
            <a:r>
              <a:rPr lang="en-US" altLang="en-US" sz="2400" dirty="0">
                <a:solidFill>
                  <a:schemeClr val="tx1"/>
                </a:solidFill>
                <a:latin typeface="Arial" panose="020B0604020202020204" pitchFamily="34" charset="0"/>
                <a:cs typeface="Arial" panose="020B0604020202020204" pitchFamily="34" charset="0"/>
              </a:rPr>
              <a:t>Use of home-based, </a:t>
            </a:r>
            <a:r>
              <a:rPr lang="en-US" altLang="en-US" sz="2400" b="1" dirty="0">
                <a:solidFill>
                  <a:schemeClr val="tx1"/>
                </a:solidFill>
                <a:latin typeface="Arial" panose="020B0604020202020204" pitchFamily="34" charset="0"/>
                <a:cs typeface="Arial" panose="020B0604020202020204" pitchFamily="34" charset="0"/>
              </a:rPr>
              <a:t>multi-trigger, multicomponent interventions</a:t>
            </a:r>
            <a:r>
              <a:rPr lang="en-US" altLang="en-US" sz="2400" dirty="0">
                <a:solidFill>
                  <a:schemeClr val="tx1"/>
                </a:solidFill>
                <a:latin typeface="Arial" panose="020B0604020202020204" pitchFamily="34" charset="0"/>
                <a:cs typeface="Arial" panose="020B0604020202020204" pitchFamily="34" charset="0"/>
              </a:rPr>
              <a:t> with an environmental focus for children and adolescents with asthma </a:t>
            </a:r>
          </a:p>
          <a:p>
            <a:pPr lvl="1">
              <a:lnSpc>
                <a:spcPct val="90000"/>
              </a:lnSpc>
              <a:buFontTx/>
              <a:buNone/>
            </a:pPr>
            <a:r>
              <a:rPr lang="en-US" altLang="en-US" dirty="0">
                <a:solidFill>
                  <a:schemeClr val="tx1"/>
                </a:solidFill>
                <a:latin typeface="Arial" panose="020B0604020202020204" pitchFamily="34" charset="0"/>
                <a:cs typeface="Arial" panose="020B0604020202020204" pitchFamily="34" charset="0"/>
              </a:rPr>
              <a:t>	</a:t>
            </a:r>
          </a:p>
        </p:txBody>
      </p:sp>
      <p:sp>
        <p:nvSpPr>
          <p:cNvPr id="92164" name="Line 4"/>
          <p:cNvSpPr>
            <a:spLocks noChangeShapeType="1"/>
          </p:cNvSpPr>
          <p:nvPr/>
        </p:nvSpPr>
        <p:spPr bwMode="auto">
          <a:xfrm>
            <a:off x="457200" y="1450521"/>
            <a:ext cx="9209314" cy="0"/>
          </a:xfrm>
          <a:prstGeom prst="line">
            <a:avLst/>
          </a:prstGeom>
          <a:ln>
            <a:headEnd/>
            <a:tailEnd/>
          </a:ln>
          <a:extLst/>
        </p:spPr>
        <p:style>
          <a:lnRef idx="1">
            <a:schemeClr val="accent3"/>
          </a:lnRef>
          <a:fillRef idx="0">
            <a:schemeClr val="accent3"/>
          </a:fillRef>
          <a:effectRef idx="0">
            <a:schemeClr val="accent3"/>
          </a:effectRef>
          <a:fontRef idx="minor">
            <a:schemeClr val="tx1"/>
          </a:fontRef>
        </p:style>
        <p:txBody>
          <a:bodyPr/>
          <a:lstStyle/>
          <a:p>
            <a:endParaRPr lang="en-US">
              <a:solidFill>
                <a:prstClr val="black"/>
              </a:solidFill>
              <a:latin typeface="Arial" panose="020B0604020202020204" pitchFamily="34" charset="0"/>
              <a:cs typeface="Arial" panose="020B0604020202020204" pitchFamily="34" charset="0"/>
            </a:endParaRPr>
          </a:p>
        </p:txBody>
      </p:sp>
      <p:sp>
        <p:nvSpPr>
          <p:cNvPr id="92165" name="Rectangle 5"/>
          <p:cNvSpPr>
            <a:spLocks noChangeArrowheads="1"/>
          </p:cNvSpPr>
          <p:nvPr/>
        </p:nvSpPr>
        <p:spPr bwMode="auto">
          <a:xfrm>
            <a:off x="743170" y="4576120"/>
            <a:ext cx="7924800"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500" dirty="0">
                <a:solidFill>
                  <a:prstClr val="white"/>
                </a:solidFill>
                <a:cs typeface="Arial" panose="020B0604020202020204" pitchFamily="34" charset="0"/>
              </a:rPr>
              <a:t>CDC Task Force Findings and Rationale Statement Interventions for Children and Adolescents with Asthma</a:t>
            </a:r>
            <a:r>
              <a:rPr lang="en-US" altLang="en-US" sz="1500" b="1" dirty="0">
                <a:solidFill>
                  <a:prstClr val="white"/>
                </a:solidFill>
                <a:cs typeface="Arial" panose="020B0604020202020204" pitchFamily="34" charset="0"/>
              </a:rPr>
              <a:t> </a:t>
            </a:r>
            <a:r>
              <a:rPr lang="en-US" altLang="en-US" sz="1500" dirty="0">
                <a:solidFill>
                  <a:prstClr val="white"/>
                </a:solidFill>
                <a:cs typeface="Arial" panose="020B0604020202020204" pitchFamily="34" charset="0"/>
                <a:hlinkClick r:id="rId2"/>
              </a:rPr>
              <a:t>www.thecommunityguide.org/asthma/rrchildren.html</a:t>
            </a:r>
            <a:r>
              <a:rPr lang="en-US" altLang="en-US" sz="1500" b="1" dirty="0">
                <a:solidFill>
                  <a:prstClr val="white"/>
                </a:solidFill>
                <a:cs typeface="Arial" panose="020B0604020202020204" pitchFamily="34" charset="0"/>
              </a:rPr>
              <a:t> </a:t>
            </a:r>
          </a:p>
          <a:p>
            <a:pPr>
              <a:spcBef>
                <a:spcPct val="0"/>
              </a:spcBef>
              <a:buFontTx/>
              <a:buNone/>
            </a:pPr>
            <a:r>
              <a:rPr lang="en-US" altLang="en-US" sz="1500" dirty="0">
                <a:solidFill>
                  <a:prstClr val="white"/>
                </a:solidFill>
                <a:cs typeface="Arial" panose="020B0604020202020204" pitchFamily="34" charset="0"/>
              </a:rPr>
              <a:t>Last updated:</a:t>
            </a:r>
            <a:r>
              <a:rPr lang="en-US" altLang="en-US" sz="1500" b="1" dirty="0">
                <a:solidFill>
                  <a:prstClr val="white"/>
                </a:solidFill>
                <a:cs typeface="Arial" panose="020B0604020202020204" pitchFamily="34" charset="0"/>
              </a:rPr>
              <a:t> </a:t>
            </a:r>
            <a:r>
              <a:rPr lang="en-US" altLang="en-US" sz="1500" dirty="0">
                <a:solidFill>
                  <a:prstClr val="white"/>
                </a:solidFill>
                <a:cs typeface="Arial" panose="020B0604020202020204" pitchFamily="34" charset="0"/>
              </a:rPr>
              <a:t>6/15/2010</a:t>
            </a:r>
          </a:p>
        </p:txBody>
      </p:sp>
    </p:spTree>
    <p:extLst>
      <p:ext uri="{BB962C8B-B14F-4D97-AF65-F5344CB8AC3E}">
        <p14:creationId xmlns:p14="http://schemas.microsoft.com/office/powerpoint/2010/main" val="221198396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SPAs and Waivers</a:t>
            </a:r>
            <a:endParaRPr lang="en-US" b="1" dirty="0"/>
          </a:p>
        </p:txBody>
      </p:sp>
      <p:pic>
        <p:nvPicPr>
          <p:cNvPr id="97282" name="Picture 2"/>
          <p:cNvPicPr>
            <a:picLocks noChangeAspect="1" noChangeArrowheads="1"/>
          </p:cNvPicPr>
          <p:nvPr/>
        </p:nvPicPr>
        <p:blipFill>
          <a:blip r:embed="rId3" cstate="print"/>
          <a:srcRect/>
          <a:stretch>
            <a:fillRect/>
          </a:stretch>
        </p:blipFill>
        <p:spPr bwMode="auto">
          <a:xfrm>
            <a:off x="1560954" y="2187246"/>
            <a:ext cx="9070093" cy="3377184"/>
          </a:xfrm>
          <a:prstGeom prst="rect">
            <a:avLst/>
          </a:prstGeom>
          <a:noFill/>
          <a:ln w="9525">
            <a:noFill/>
            <a:miter lim="800000"/>
            <a:headEnd/>
            <a:tailEnd/>
          </a:ln>
        </p:spPr>
      </p:pic>
    </p:spTree>
    <p:extLst>
      <p:ext uri="{BB962C8B-B14F-4D97-AF65-F5344CB8AC3E}">
        <p14:creationId xmlns:p14="http://schemas.microsoft.com/office/powerpoint/2010/main" val="426278755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57480"/>
            <a:ext cx="8226582" cy="1341120"/>
          </a:xfrm>
        </p:spPr>
        <p:txBody>
          <a:bodyPr>
            <a:normAutofit/>
          </a:bodyPr>
          <a:lstStyle/>
          <a:p>
            <a:r>
              <a:rPr lang="en-US" b="1" dirty="0" smtClean="0"/>
              <a:t>Medicaid Reimbursement Policies: </a:t>
            </a:r>
            <a:br>
              <a:rPr lang="en-US" b="1" dirty="0" smtClean="0"/>
            </a:br>
            <a:r>
              <a:rPr lang="en-US" sz="2800" b="1" dirty="0"/>
              <a:t>2014 Survey</a:t>
            </a:r>
          </a:p>
        </p:txBody>
      </p:sp>
      <p:sp>
        <p:nvSpPr>
          <p:cNvPr id="3" name="Content Placeholder 2"/>
          <p:cNvSpPr>
            <a:spLocks noGrp="1"/>
          </p:cNvSpPr>
          <p:nvPr>
            <p:ph sz="quarter" idx="13"/>
          </p:nvPr>
        </p:nvSpPr>
        <p:spPr/>
        <p:txBody>
          <a:bodyPr/>
          <a:lstStyle/>
          <a:p>
            <a:r>
              <a:rPr lang="en-US" dirty="0" smtClean="0"/>
              <a:t>Online surveys</a:t>
            </a:r>
          </a:p>
          <a:p>
            <a:pPr lvl="1"/>
            <a:r>
              <a:rPr lang="en-US" dirty="0" smtClean="0"/>
              <a:t>Home-based asthma services</a:t>
            </a:r>
          </a:p>
          <a:p>
            <a:pPr lvl="1"/>
            <a:r>
              <a:rPr lang="en-US" dirty="0" smtClean="0"/>
              <a:t>Lead poisoning follow-up services</a:t>
            </a:r>
          </a:p>
          <a:p>
            <a:r>
              <a:rPr lang="en-US" dirty="0" smtClean="0"/>
              <a:t>Sent to program contacts and Medicaid Directors in Spring 2014</a:t>
            </a:r>
          </a:p>
          <a:p>
            <a:r>
              <a:rPr lang="en-US" dirty="0" smtClean="0"/>
              <a:t>Responses from 46 states for asthma and 49 states for lead</a:t>
            </a:r>
          </a:p>
          <a:p>
            <a:pPr marL="0" indent="0">
              <a:buNone/>
            </a:pPr>
            <a:endParaRPr lang="en-US" dirty="0" smtClean="0"/>
          </a:p>
          <a:p>
            <a:endParaRPr lang="en-US" dirty="0"/>
          </a:p>
        </p:txBody>
      </p:sp>
    </p:spTree>
    <p:extLst>
      <p:ext uri="{BB962C8B-B14F-4D97-AF65-F5344CB8AC3E}">
        <p14:creationId xmlns:p14="http://schemas.microsoft.com/office/powerpoint/2010/main" val="202259883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3" descr="MP900422279.png"/>
          <p:cNvPicPr>
            <a:picLocks noGrp="1" noChangeAspect="1"/>
          </p:cNvPicPr>
          <p:nvPr>
            <p:ph sz="quarter" idx="13"/>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329928" y="0"/>
            <a:ext cx="1338072" cy="1502770"/>
          </a:xfrm>
        </p:spPr>
      </p:pic>
      <p:sp>
        <p:nvSpPr>
          <p:cNvPr id="2" name="Title 1"/>
          <p:cNvSpPr>
            <a:spLocks noGrp="1"/>
          </p:cNvSpPr>
          <p:nvPr>
            <p:ph type="title"/>
          </p:nvPr>
        </p:nvSpPr>
        <p:spPr/>
        <p:txBody>
          <a:bodyPr>
            <a:normAutofit/>
          </a:bodyPr>
          <a:lstStyle/>
          <a:p>
            <a:r>
              <a:rPr lang="en-US" b="1" dirty="0" smtClean="0"/>
              <a:t>Reimbursement by the numbers:</a:t>
            </a:r>
            <a:r>
              <a:rPr lang="en-US" dirty="0" smtClean="0"/>
              <a:t/>
            </a:r>
            <a:br>
              <a:rPr lang="en-US" dirty="0" smtClean="0"/>
            </a:br>
            <a:r>
              <a:rPr lang="en-US" sz="2800" dirty="0"/>
              <a:t>Home-based asthma services</a:t>
            </a:r>
          </a:p>
        </p:txBody>
      </p:sp>
      <p:grpSp>
        <p:nvGrpSpPr>
          <p:cNvPr id="3" name="Group 2"/>
          <p:cNvGrpSpPr/>
          <p:nvPr/>
        </p:nvGrpSpPr>
        <p:grpSpPr>
          <a:xfrm>
            <a:off x="2192826" y="2145669"/>
            <a:ext cx="8034949" cy="3259249"/>
            <a:chOff x="609600" y="2426325"/>
            <a:chExt cx="8034949" cy="3259249"/>
          </a:xfrm>
        </p:grpSpPr>
        <p:sp>
          <p:nvSpPr>
            <p:cNvPr id="4" name="Rectangle 3"/>
            <p:cNvSpPr/>
            <p:nvPr/>
          </p:nvSpPr>
          <p:spPr>
            <a:xfrm>
              <a:off x="3560652" y="2426325"/>
              <a:ext cx="2251295" cy="3259247"/>
            </a:xfrm>
            <a:prstGeom prst="rect">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609600" y="2426326"/>
              <a:ext cx="2251295" cy="3259247"/>
            </a:xfrm>
            <a:prstGeom prst="rect">
              <a:avLst/>
            </a:prstGeom>
            <a:ln>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6393254" y="2426327"/>
              <a:ext cx="2251295" cy="3259247"/>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solidFill>
                  <a:prstClr val="black"/>
                </a:solidFill>
              </a:endParaRPr>
            </a:p>
          </p:txBody>
        </p:sp>
        <p:sp>
          <p:nvSpPr>
            <p:cNvPr id="7" name="TextBox 6"/>
            <p:cNvSpPr txBox="1"/>
            <p:nvPr/>
          </p:nvSpPr>
          <p:spPr>
            <a:xfrm>
              <a:off x="734839" y="2546251"/>
              <a:ext cx="2000816" cy="3139321"/>
            </a:xfrm>
            <a:prstGeom prst="rect">
              <a:avLst/>
            </a:prstGeom>
            <a:noFill/>
          </p:spPr>
          <p:txBody>
            <a:bodyPr wrap="square" rtlCol="0">
              <a:spAutoFit/>
            </a:bodyPr>
            <a:lstStyle/>
            <a:p>
              <a:pPr algn="ctr"/>
              <a:r>
                <a:rPr lang="en-US" sz="7200" b="1" dirty="0">
                  <a:solidFill>
                    <a:prstClr val="white"/>
                  </a:solidFill>
                </a:rPr>
                <a:t>13</a:t>
              </a:r>
              <a:r>
                <a:rPr lang="en-US" dirty="0">
                  <a:solidFill>
                    <a:prstClr val="white"/>
                  </a:solidFill>
                </a:rPr>
                <a:t> </a:t>
              </a:r>
            </a:p>
            <a:p>
              <a:pPr algn="ctr"/>
              <a:r>
                <a:rPr lang="en-US" dirty="0">
                  <a:solidFill>
                    <a:prstClr val="white"/>
                  </a:solidFill>
                </a:rPr>
                <a:t>states have some Medicaid reimbursement for home-based asthma services in place (may be on very limited scale)</a:t>
              </a:r>
            </a:p>
          </p:txBody>
        </p:sp>
        <p:sp>
          <p:nvSpPr>
            <p:cNvPr id="10" name="TextBox 9"/>
            <p:cNvSpPr txBox="1"/>
            <p:nvPr/>
          </p:nvSpPr>
          <p:spPr>
            <a:xfrm>
              <a:off x="3626666" y="2546250"/>
              <a:ext cx="2000816" cy="3139321"/>
            </a:xfrm>
            <a:prstGeom prst="rect">
              <a:avLst/>
            </a:prstGeom>
            <a:noFill/>
          </p:spPr>
          <p:txBody>
            <a:bodyPr wrap="square" rtlCol="0">
              <a:spAutoFit/>
            </a:bodyPr>
            <a:lstStyle/>
            <a:p>
              <a:pPr algn="ctr"/>
              <a:r>
                <a:rPr lang="en-US" sz="7200" b="1" dirty="0">
                  <a:solidFill>
                    <a:prstClr val="white"/>
                  </a:solidFill>
                </a:rPr>
                <a:t>3</a:t>
              </a:r>
              <a:r>
                <a:rPr lang="en-US" dirty="0">
                  <a:solidFill>
                    <a:prstClr val="white"/>
                  </a:solidFill>
                </a:rPr>
                <a:t> </a:t>
              </a:r>
            </a:p>
            <a:p>
              <a:pPr algn="ctr"/>
              <a:r>
                <a:rPr lang="en-US" dirty="0">
                  <a:solidFill>
                    <a:prstClr val="white"/>
                  </a:solidFill>
                </a:rPr>
                <a:t>additional states expect to have some Medicaid reimbursement for home-based asthma services in place within a year</a:t>
              </a:r>
            </a:p>
          </p:txBody>
        </p:sp>
        <p:sp>
          <p:nvSpPr>
            <p:cNvPr id="11" name="TextBox 10"/>
            <p:cNvSpPr txBox="1"/>
            <p:nvPr/>
          </p:nvSpPr>
          <p:spPr>
            <a:xfrm>
              <a:off x="6511704" y="2426325"/>
              <a:ext cx="2000816" cy="3139321"/>
            </a:xfrm>
            <a:prstGeom prst="rect">
              <a:avLst/>
            </a:prstGeom>
            <a:noFill/>
          </p:spPr>
          <p:txBody>
            <a:bodyPr wrap="square" rtlCol="0">
              <a:spAutoFit/>
            </a:bodyPr>
            <a:lstStyle/>
            <a:p>
              <a:pPr algn="ctr"/>
              <a:r>
                <a:rPr lang="en-US" sz="7200" b="1" dirty="0">
                  <a:solidFill>
                    <a:srgbClr val="2DA2BF">
                      <a:lumMod val="50000"/>
                    </a:srgbClr>
                  </a:solidFill>
                </a:rPr>
                <a:t>19</a:t>
              </a:r>
              <a:r>
                <a:rPr lang="en-US" dirty="0">
                  <a:solidFill>
                    <a:srgbClr val="2DA2BF">
                      <a:lumMod val="50000"/>
                    </a:srgbClr>
                  </a:solidFill>
                </a:rPr>
                <a:t> </a:t>
              </a:r>
            </a:p>
            <a:p>
              <a:pPr algn="ctr"/>
              <a:r>
                <a:rPr lang="en-US" dirty="0">
                  <a:solidFill>
                    <a:srgbClr val="2DA2BF">
                      <a:lumMod val="50000"/>
                    </a:srgbClr>
                  </a:solidFill>
                </a:rPr>
                <a:t>states are exploring Medicaid reimbursement for home-based asthma services </a:t>
              </a:r>
            </a:p>
            <a:p>
              <a:pPr algn="ctr"/>
              <a:r>
                <a:rPr lang="en-US" dirty="0">
                  <a:solidFill>
                    <a:srgbClr val="2DA2BF">
                      <a:lumMod val="50000"/>
                    </a:srgbClr>
                  </a:solidFill>
                </a:rPr>
                <a:t>(or an expansion of existing services)</a:t>
              </a:r>
            </a:p>
          </p:txBody>
        </p:sp>
      </p:grpSp>
      <p:grpSp>
        <p:nvGrpSpPr>
          <p:cNvPr id="8" name="Group 7"/>
          <p:cNvGrpSpPr/>
          <p:nvPr/>
        </p:nvGrpSpPr>
        <p:grpSpPr>
          <a:xfrm>
            <a:off x="2192824" y="5521048"/>
            <a:ext cx="8034950" cy="1200329"/>
            <a:chOff x="668824" y="5466729"/>
            <a:chExt cx="8034950" cy="1200329"/>
          </a:xfrm>
        </p:grpSpPr>
        <p:sp>
          <p:nvSpPr>
            <p:cNvPr id="13" name="Rectangle 12"/>
            <p:cNvSpPr/>
            <p:nvPr/>
          </p:nvSpPr>
          <p:spPr>
            <a:xfrm>
              <a:off x="668825" y="5524841"/>
              <a:ext cx="8034949" cy="1084106"/>
            </a:xfrm>
            <a:prstGeom prst="rect">
              <a:avLst/>
            </a:prstGeom>
            <a:solidFill>
              <a:schemeClr val="tx1">
                <a:lumMod val="65000"/>
                <a:lumOff val="35000"/>
              </a:schemeClr>
            </a:solidFill>
            <a:ln>
              <a:noFill/>
            </a:ln>
            <a:effectLst>
              <a:outerShdw blurRad="50800" dist="38100" dir="5400000" algn="t"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14" name="TextBox 13"/>
            <p:cNvSpPr txBox="1"/>
            <p:nvPr/>
          </p:nvSpPr>
          <p:spPr>
            <a:xfrm>
              <a:off x="668824" y="5466729"/>
              <a:ext cx="2251295" cy="1200329"/>
            </a:xfrm>
            <a:prstGeom prst="rect">
              <a:avLst/>
            </a:prstGeom>
            <a:noFill/>
          </p:spPr>
          <p:txBody>
            <a:bodyPr wrap="square" rtlCol="0">
              <a:spAutoFit/>
            </a:bodyPr>
            <a:lstStyle/>
            <a:p>
              <a:pPr algn="ctr"/>
              <a:r>
                <a:rPr lang="en-US" sz="7200" b="1" dirty="0">
                  <a:solidFill>
                    <a:prstClr val="white"/>
                  </a:solidFill>
                </a:rPr>
                <a:t>37</a:t>
              </a:r>
              <a:r>
                <a:rPr lang="en-US" dirty="0">
                  <a:solidFill>
                    <a:prstClr val="white"/>
                  </a:solidFill>
                </a:rPr>
                <a:t> </a:t>
              </a:r>
            </a:p>
          </p:txBody>
        </p:sp>
        <p:sp>
          <p:nvSpPr>
            <p:cNvPr id="15" name="TextBox 14"/>
            <p:cNvSpPr txBox="1"/>
            <p:nvPr/>
          </p:nvSpPr>
          <p:spPr>
            <a:xfrm>
              <a:off x="2794880" y="5586148"/>
              <a:ext cx="5677092" cy="923330"/>
            </a:xfrm>
            <a:prstGeom prst="rect">
              <a:avLst/>
            </a:prstGeom>
            <a:noFill/>
          </p:spPr>
          <p:txBody>
            <a:bodyPr wrap="square" rtlCol="0">
              <a:spAutoFit/>
            </a:bodyPr>
            <a:lstStyle/>
            <a:p>
              <a:pPr algn="ctr"/>
              <a:r>
                <a:rPr lang="en-US" dirty="0">
                  <a:solidFill>
                    <a:prstClr val="white"/>
                  </a:solidFill>
                </a:rPr>
                <a:t>states reported that no services are in place or the respondent was not sure whether services were in place or the state did not respond to the survey</a:t>
              </a:r>
            </a:p>
          </p:txBody>
        </p:sp>
      </p:grpSp>
    </p:spTree>
    <p:extLst>
      <p:ext uri="{BB962C8B-B14F-4D97-AF65-F5344CB8AC3E}">
        <p14:creationId xmlns:p14="http://schemas.microsoft.com/office/powerpoint/2010/main" val="366111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P900422279.png"/>
          <p:cNvPicPr>
            <a:picLocks noGrp="1" noChangeAspect="1"/>
          </p:cNvPicPr>
          <p:nvPr>
            <p:ph sz="quarter" idx="13"/>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116700" y="1736334"/>
            <a:ext cx="4560352" cy="5121667"/>
          </a:xfrm>
        </p:spPr>
      </p:pic>
      <p:sp>
        <p:nvSpPr>
          <p:cNvPr id="2" name="Title 1"/>
          <p:cNvSpPr>
            <a:spLocks noGrp="1"/>
          </p:cNvSpPr>
          <p:nvPr>
            <p:ph type="title"/>
          </p:nvPr>
        </p:nvSpPr>
        <p:spPr/>
        <p:txBody>
          <a:bodyPr/>
          <a:lstStyle/>
          <a:p>
            <a:r>
              <a:rPr lang="en-US" b="1" dirty="0" smtClean="0"/>
              <a:t>Current State of Play: ASTHMA</a:t>
            </a:r>
            <a:endParaRPr lang="en-US" b="1" dirty="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742162" y="1736334"/>
            <a:ext cx="7477285" cy="4900515"/>
          </a:xfrm>
          <a:prstGeom prst="rect">
            <a:avLst/>
          </a:prstGeom>
        </p:spPr>
      </p:pic>
    </p:spTree>
    <p:extLst>
      <p:ext uri="{BB962C8B-B14F-4D97-AF65-F5344CB8AC3E}">
        <p14:creationId xmlns:p14="http://schemas.microsoft.com/office/powerpoint/2010/main" val="2069492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MP900422279.png"/>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329928" y="0"/>
            <a:ext cx="1338072" cy="1502770"/>
          </a:xfrm>
          <a:prstGeom prst="rect">
            <a:avLst/>
          </a:prstGeom>
        </p:spPr>
      </p:pic>
      <p:sp>
        <p:nvSpPr>
          <p:cNvPr id="2" name="Title 1"/>
          <p:cNvSpPr>
            <a:spLocks noGrp="1"/>
          </p:cNvSpPr>
          <p:nvPr>
            <p:ph type="title"/>
          </p:nvPr>
        </p:nvSpPr>
        <p:spPr>
          <a:xfrm>
            <a:off x="2133600" y="157480"/>
            <a:ext cx="8317117" cy="1341120"/>
          </a:xfrm>
        </p:spPr>
        <p:txBody>
          <a:bodyPr>
            <a:normAutofit/>
          </a:bodyPr>
          <a:lstStyle/>
          <a:p>
            <a:r>
              <a:rPr lang="en-US" b="1" dirty="0" smtClean="0"/>
              <a:t>Who is eligible for these services?</a:t>
            </a:r>
            <a:br>
              <a:rPr lang="en-US" b="1" dirty="0" smtClean="0"/>
            </a:br>
            <a:r>
              <a:rPr lang="en-US" sz="1800" dirty="0">
                <a:solidFill>
                  <a:srgbClr val="464646"/>
                </a:solidFill>
              </a:rPr>
              <a:t>Among 13 states with home-based asthma services in place (select all that apply)</a:t>
            </a:r>
            <a:endParaRPr lang="en-US" sz="2800" b="1" dirty="0"/>
          </a:p>
        </p:txBody>
      </p:sp>
      <p:sp>
        <p:nvSpPr>
          <p:cNvPr id="3" name="Content Placeholder 2"/>
          <p:cNvSpPr>
            <a:spLocks noGrp="1"/>
          </p:cNvSpPr>
          <p:nvPr>
            <p:ph sz="quarter" idx="13"/>
          </p:nvPr>
        </p:nvSpPr>
        <p:spPr>
          <a:xfrm>
            <a:off x="6738797" y="1896952"/>
            <a:ext cx="3711919" cy="4961048"/>
          </a:xfrm>
          <a:solidFill>
            <a:schemeClr val="accent1">
              <a:lumMod val="20000"/>
              <a:lumOff val="80000"/>
            </a:schemeClr>
          </a:solidFill>
        </p:spPr>
        <p:txBody>
          <a:bodyPr>
            <a:normAutofit fontScale="92500" lnSpcReduction="10000"/>
          </a:bodyPr>
          <a:lstStyle/>
          <a:p>
            <a:pPr marL="0" indent="0" algn="ctr">
              <a:buNone/>
            </a:pPr>
            <a:r>
              <a:rPr lang="en-US" sz="2800" b="1" dirty="0"/>
              <a:t>OTHER REQUIREMENTS</a:t>
            </a:r>
          </a:p>
          <a:p>
            <a:pPr>
              <a:spcBef>
                <a:spcPts val="1000"/>
              </a:spcBef>
            </a:pPr>
            <a:r>
              <a:rPr lang="en-US" dirty="0" smtClean="0"/>
              <a:t>Recent hospitalization or ED visit (62%)</a:t>
            </a:r>
          </a:p>
          <a:p>
            <a:pPr>
              <a:spcBef>
                <a:spcPts val="1000"/>
              </a:spcBef>
            </a:pPr>
            <a:r>
              <a:rPr lang="en-US" dirty="0" smtClean="0"/>
              <a:t>Other healthcare utilization (38%)</a:t>
            </a:r>
          </a:p>
          <a:p>
            <a:pPr>
              <a:spcBef>
                <a:spcPts val="1000"/>
              </a:spcBef>
            </a:pPr>
            <a:r>
              <a:rPr lang="en-US" dirty="0" smtClean="0"/>
              <a:t>ACT score (15%)</a:t>
            </a:r>
          </a:p>
          <a:p>
            <a:pPr>
              <a:spcBef>
                <a:spcPts val="1000"/>
              </a:spcBef>
            </a:pPr>
            <a:r>
              <a:rPr lang="en-US" dirty="0" smtClean="0"/>
              <a:t>Location of patient’s residence (15%)</a:t>
            </a:r>
          </a:p>
          <a:p>
            <a:pPr>
              <a:spcBef>
                <a:spcPts val="1000"/>
              </a:spcBef>
            </a:pPr>
            <a:r>
              <a:rPr lang="en-US" sz="2200" dirty="0"/>
              <a:t>Allergen testing, screening questions about home environment, referral from school/daycare (8%)</a:t>
            </a:r>
          </a:p>
        </p:txBody>
      </p:sp>
      <p:grpSp>
        <p:nvGrpSpPr>
          <p:cNvPr id="8" name="Group 7"/>
          <p:cNvGrpSpPr/>
          <p:nvPr/>
        </p:nvGrpSpPr>
        <p:grpSpPr>
          <a:xfrm>
            <a:off x="1777497" y="1896952"/>
            <a:ext cx="4514660" cy="4961048"/>
            <a:chOff x="253497" y="1896952"/>
            <a:chExt cx="4514660" cy="4961048"/>
          </a:xfrm>
        </p:grpSpPr>
        <p:pic>
          <p:nvPicPr>
            <p:cNvPr id="5" name="Picture 4"/>
            <p:cNvPicPr>
              <a:picLocks noChangeAspect="1"/>
            </p:cNvPicPr>
            <p:nvPr/>
          </p:nvPicPr>
          <p:blipFill>
            <a:blip r:embed="rId4">
              <a:lum bright="70000" contrast="-70000"/>
            </a:blip>
            <a:stretch>
              <a:fillRect/>
            </a:stretch>
          </p:blipFill>
          <p:spPr>
            <a:xfrm>
              <a:off x="253497" y="2368518"/>
              <a:ext cx="2693689" cy="4489482"/>
            </a:xfrm>
            <a:prstGeom prst="rect">
              <a:avLst/>
            </a:prstGeom>
          </p:spPr>
        </p:pic>
        <p:sp>
          <p:nvSpPr>
            <p:cNvPr id="6" name="TextBox 5"/>
            <p:cNvSpPr txBox="1"/>
            <p:nvPr/>
          </p:nvSpPr>
          <p:spPr>
            <a:xfrm>
              <a:off x="356242" y="1896952"/>
              <a:ext cx="4411915" cy="2616101"/>
            </a:xfrm>
            <a:prstGeom prst="rect">
              <a:avLst/>
            </a:prstGeom>
            <a:noFill/>
          </p:spPr>
          <p:txBody>
            <a:bodyPr wrap="square" rtlCol="0">
              <a:spAutoFit/>
            </a:bodyPr>
            <a:lstStyle/>
            <a:p>
              <a:pPr algn="ctr"/>
              <a:r>
                <a:rPr lang="en-US" sz="5400" b="1" dirty="0">
                  <a:solidFill>
                    <a:srgbClr val="2DA2BF">
                      <a:lumMod val="50000"/>
                    </a:srgbClr>
                  </a:solidFill>
                </a:rPr>
                <a:t>100% </a:t>
              </a:r>
            </a:p>
            <a:p>
              <a:pPr algn="ctr"/>
              <a:r>
                <a:rPr lang="en-US" sz="2800" b="1" dirty="0">
                  <a:solidFill>
                    <a:srgbClr val="2DA2BF">
                      <a:lumMod val="50000"/>
                    </a:srgbClr>
                  </a:solidFill>
                </a:rPr>
                <a:t>provide services to children</a:t>
              </a:r>
            </a:p>
            <a:p>
              <a:pPr algn="ctr"/>
              <a:r>
                <a:rPr lang="en-US" sz="5400" b="1" dirty="0">
                  <a:solidFill>
                    <a:srgbClr val="2DA2BF">
                      <a:lumMod val="50000"/>
                    </a:srgbClr>
                  </a:solidFill>
                </a:rPr>
                <a:t>69% </a:t>
              </a:r>
            </a:p>
            <a:p>
              <a:pPr algn="ctr"/>
              <a:r>
                <a:rPr lang="en-US" sz="2800" b="1" dirty="0">
                  <a:solidFill>
                    <a:srgbClr val="2DA2BF">
                      <a:lumMod val="50000"/>
                    </a:srgbClr>
                  </a:solidFill>
                </a:rPr>
                <a:t>provide services to adults</a:t>
              </a:r>
              <a:endParaRPr lang="en-US" sz="700" dirty="0">
                <a:solidFill>
                  <a:srgbClr val="2DA2BF">
                    <a:lumMod val="50000"/>
                  </a:srgbClr>
                </a:solidFill>
              </a:endParaRPr>
            </a:p>
          </p:txBody>
        </p:sp>
      </p:grpSp>
    </p:spTree>
    <p:extLst>
      <p:ext uri="{BB962C8B-B14F-4D97-AF65-F5344CB8AC3E}">
        <p14:creationId xmlns:p14="http://schemas.microsoft.com/office/powerpoint/2010/main" val="4099103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3" descr="MP900422279.png"/>
          <p:cNvPicPr>
            <a:picLocks noGrp="1" noChangeAspect="1"/>
          </p:cNvPicPr>
          <p:nvPr>
            <p:ph sz="quarter" idx="13"/>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329928" y="0"/>
            <a:ext cx="1338072" cy="1502770"/>
          </a:xfrm>
        </p:spPr>
      </p:pic>
      <p:sp>
        <p:nvSpPr>
          <p:cNvPr id="2" name="Title 1"/>
          <p:cNvSpPr>
            <a:spLocks noGrp="1"/>
          </p:cNvSpPr>
          <p:nvPr>
            <p:ph type="title"/>
          </p:nvPr>
        </p:nvSpPr>
        <p:spPr>
          <a:xfrm>
            <a:off x="2133600" y="157480"/>
            <a:ext cx="8344277" cy="1341120"/>
          </a:xfrm>
        </p:spPr>
        <p:txBody>
          <a:bodyPr>
            <a:normAutofit/>
          </a:bodyPr>
          <a:lstStyle/>
          <a:p>
            <a:r>
              <a:rPr lang="en-US" b="1" dirty="0" smtClean="0"/>
              <a:t>What services are reimbursable?</a:t>
            </a:r>
            <a:br>
              <a:rPr lang="en-US" b="1" dirty="0" smtClean="0"/>
            </a:br>
            <a:r>
              <a:rPr lang="en-US" sz="1800" dirty="0"/>
              <a:t>Among 13 states with home-based asthma services in place (select all that apply)</a:t>
            </a:r>
          </a:p>
        </p:txBody>
      </p:sp>
      <p:grpSp>
        <p:nvGrpSpPr>
          <p:cNvPr id="17" name="Group 16"/>
          <p:cNvGrpSpPr/>
          <p:nvPr/>
        </p:nvGrpSpPr>
        <p:grpSpPr>
          <a:xfrm>
            <a:off x="1523999" y="1929632"/>
            <a:ext cx="8888263" cy="4928369"/>
            <a:chOff x="-2" y="1929631"/>
            <a:chExt cx="8888263" cy="4928369"/>
          </a:xfrm>
        </p:grpSpPr>
        <p:pic>
          <p:nvPicPr>
            <p:cNvPr id="10" name="Picture 9"/>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a:ext>
              </a:extLst>
            </a:blip>
            <a:srcRect l="2538" t="4054" r="16142" b="7780"/>
            <a:stretch/>
          </p:blipFill>
          <p:spPr>
            <a:xfrm>
              <a:off x="0" y="1929631"/>
              <a:ext cx="8129392" cy="4928369"/>
            </a:xfrm>
            <a:prstGeom prst="rect">
              <a:avLst/>
            </a:prstGeom>
          </p:spPr>
        </p:pic>
        <p:sp>
          <p:nvSpPr>
            <p:cNvPr id="11" name="TextBox 10"/>
            <p:cNvSpPr txBox="1"/>
            <p:nvPr/>
          </p:nvSpPr>
          <p:spPr>
            <a:xfrm>
              <a:off x="0" y="2116899"/>
              <a:ext cx="8016657" cy="461665"/>
            </a:xfrm>
            <a:prstGeom prst="rect">
              <a:avLst/>
            </a:prstGeom>
            <a:noFill/>
          </p:spPr>
          <p:txBody>
            <a:bodyPr wrap="square" rtlCol="0">
              <a:spAutoFit/>
            </a:bodyPr>
            <a:lstStyle/>
            <a:p>
              <a:pPr algn="r"/>
              <a:r>
                <a:rPr lang="en-US" sz="2400" b="1" dirty="0">
                  <a:solidFill>
                    <a:prstClr val="white"/>
                  </a:solidFill>
                </a:rPr>
                <a:t>Self-management education, 77%</a:t>
              </a:r>
            </a:p>
          </p:txBody>
        </p:sp>
        <p:sp>
          <p:nvSpPr>
            <p:cNvPr id="12" name="TextBox 11"/>
            <p:cNvSpPr txBox="1"/>
            <p:nvPr/>
          </p:nvSpPr>
          <p:spPr>
            <a:xfrm>
              <a:off x="-2" y="2857250"/>
              <a:ext cx="7265097" cy="461665"/>
            </a:xfrm>
            <a:prstGeom prst="rect">
              <a:avLst/>
            </a:prstGeom>
            <a:noFill/>
          </p:spPr>
          <p:txBody>
            <a:bodyPr wrap="square" rtlCol="0">
              <a:spAutoFit/>
            </a:bodyPr>
            <a:lstStyle/>
            <a:p>
              <a:pPr algn="r"/>
              <a:r>
                <a:rPr lang="en-US" sz="2400" b="1" dirty="0">
                  <a:solidFill>
                    <a:prstClr val="white"/>
                  </a:solidFill>
                </a:rPr>
                <a:t>Assessment of primary residence, 69%</a:t>
              </a:r>
            </a:p>
          </p:txBody>
        </p:sp>
        <p:sp>
          <p:nvSpPr>
            <p:cNvPr id="13" name="TextBox 12"/>
            <p:cNvSpPr txBox="1"/>
            <p:nvPr/>
          </p:nvSpPr>
          <p:spPr>
            <a:xfrm>
              <a:off x="-2" y="3706381"/>
              <a:ext cx="5686818" cy="461665"/>
            </a:xfrm>
            <a:prstGeom prst="rect">
              <a:avLst/>
            </a:prstGeom>
            <a:noFill/>
          </p:spPr>
          <p:txBody>
            <a:bodyPr wrap="square" rtlCol="0">
              <a:spAutoFit/>
            </a:bodyPr>
            <a:lstStyle/>
            <a:p>
              <a:pPr algn="r"/>
              <a:r>
                <a:rPr lang="en-US" sz="2400" b="1" dirty="0">
                  <a:solidFill>
                    <a:prstClr val="white"/>
                  </a:solidFill>
                </a:rPr>
                <a:t>In-home education about triggers, 54%</a:t>
              </a:r>
            </a:p>
          </p:txBody>
        </p:sp>
        <p:sp>
          <p:nvSpPr>
            <p:cNvPr id="14" name="TextBox 13"/>
            <p:cNvSpPr txBox="1"/>
            <p:nvPr/>
          </p:nvSpPr>
          <p:spPr>
            <a:xfrm>
              <a:off x="1736551" y="5469688"/>
              <a:ext cx="7151710" cy="400110"/>
            </a:xfrm>
            <a:prstGeom prst="rect">
              <a:avLst/>
            </a:prstGeom>
            <a:noFill/>
          </p:spPr>
          <p:txBody>
            <a:bodyPr wrap="square" rtlCol="0">
              <a:spAutoFit/>
            </a:bodyPr>
            <a:lstStyle/>
            <a:p>
              <a:pPr algn="r"/>
              <a:r>
                <a:rPr lang="en-US" sz="2000" b="1" dirty="0">
                  <a:solidFill>
                    <a:srgbClr val="2DA2BF">
                      <a:lumMod val="50000"/>
                    </a:srgbClr>
                  </a:solidFill>
                </a:rPr>
                <a:t>Assessment of a second residence, daycare or school, 23%</a:t>
              </a:r>
            </a:p>
          </p:txBody>
        </p:sp>
        <p:sp>
          <p:nvSpPr>
            <p:cNvPr id="15" name="TextBox 14"/>
            <p:cNvSpPr txBox="1"/>
            <p:nvPr/>
          </p:nvSpPr>
          <p:spPr>
            <a:xfrm>
              <a:off x="0" y="4606177"/>
              <a:ext cx="4045906" cy="461665"/>
            </a:xfrm>
            <a:prstGeom prst="rect">
              <a:avLst/>
            </a:prstGeom>
            <a:noFill/>
          </p:spPr>
          <p:txBody>
            <a:bodyPr wrap="square" rtlCol="0">
              <a:spAutoFit/>
            </a:bodyPr>
            <a:lstStyle/>
            <a:p>
              <a:pPr algn="r"/>
              <a:r>
                <a:rPr lang="en-US" sz="2400" b="1" dirty="0">
                  <a:solidFill>
                    <a:prstClr val="white"/>
                  </a:solidFill>
                </a:rPr>
                <a:t>Low-cost supplies, 38%</a:t>
              </a:r>
            </a:p>
          </p:txBody>
        </p:sp>
        <p:sp>
          <p:nvSpPr>
            <p:cNvPr id="16" name="TextBox 15"/>
            <p:cNvSpPr txBox="1"/>
            <p:nvPr/>
          </p:nvSpPr>
          <p:spPr>
            <a:xfrm>
              <a:off x="1736551" y="6318819"/>
              <a:ext cx="3181611" cy="400110"/>
            </a:xfrm>
            <a:prstGeom prst="rect">
              <a:avLst/>
            </a:prstGeom>
            <a:noFill/>
          </p:spPr>
          <p:txBody>
            <a:bodyPr wrap="square" rtlCol="0">
              <a:spAutoFit/>
            </a:bodyPr>
            <a:lstStyle/>
            <a:p>
              <a:pPr algn="r"/>
              <a:r>
                <a:rPr lang="en-US" sz="2000" b="1" dirty="0">
                  <a:solidFill>
                    <a:srgbClr val="2DA2BF">
                      <a:lumMod val="50000"/>
                    </a:srgbClr>
                  </a:solidFill>
                </a:rPr>
                <a:t>Structural remediation, 15%</a:t>
              </a:r>
            </a:p>
          </p:txBody>
        </p:sp>
      </p:grpSp>
    </p:spTree>
    <p:extLst>
      <p:ext uri="{BB962C8B-B14F-4D97-AF65-F5344CB8AC3E}">
        <p14:creationId xmlns:p14="http://schemas.microsoft.com/office/powerpoint/2010/main" val="4053268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3" descr="MP900422279.png"/>
          <p:cNvPicPr>
            <a:picLocks noGrp="1" noChangeAspect="1"/>
          </p:cNvPicPr>
          <p:nvPr>
            <p:ph sz="quarter" idx="13"/>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329928" y="0"/>
            <a:ext cx="1338072" cy="1502770"/>
          </a:xfrm>
        </p:spPr>
      </p:pic>
      <p:pic>
        <p:nvPicPr>
          <p:cNvPr id="16" name="Picture 15"/>
          <p:cNvPicPr>
            <a:picLocks noChangeAspect="1"/>
          </p:cNvPicPr>
          <p:nvPr/>
        </p:nvPicPr>
        <p:blipFill>
          <a:blip r:embed="rId3"/>
          <a:stretch>
            <a:fillRect/>
          </a:stretch>
        </p:blipFill>
        <p:spPr>
          <a:xfrm>
            <a:off x="5363833" y="2469809"/>
            <a:ext cx="6727776" cy="4477397"/>
          </a:xfrm>
          <a:prstGeom prst="rect">
            <a:avLst/>
          </a:prstGeom>
        </p:spPr>
      </p:pic>
      <p:sp>
        <p:nvSpPr>
          <p:cNvPr id="2" name="Title 1"/>
          <p:cNvSpPr>
            <a:spLocks noGrp="1"/>
          </p:cNvSpPr>
          <p:nvPr>
            <p:ph type="title"/>
          </p:nvPr>
        </p:nvSpPr>
        <p:spPr>
          <a:xfrm>
            <a:off x="2133600" y="157480"/>
            <a:ext cx="8326170" cy="1341120"/>
          </a:xfrm>
        </p:spPr>
        <p:txBody>
          <a:bodyPr>
            <a:normAutofit/>
          </a:bodyPr>
          <a:lstStyle/>
          <a:p>
            <a:r>
              <a:rPr lang="en-US" b="1" dirty="0" smtClean="0"/>
              <a:t>What type of staff provide services?</a:t>
            </a:r>
            <a:br>
              <a:rPr lang="en-US" b="1" dirty="0" smtClean="0"/>
            </a:br>
            <a:r>
              <a:rPr lang="en-US" sz="1800" dirty="0">
                <a:solidFill>
                  <a:srgbClr val="464646"/>
                </a:solidFill>
              </a:rPr>
              <a:t>Among 13 states with home-based asthma services in place (select all that apply)</a:t>
            </a:r>
            <a:endParaRPr lang="en-US" sz="2800" b="1" dirty="0"/>
          </a:p>
        </p:txBody>
      </p:sp>
      <p:pic>
        <p:nvPicPr>
          <p:cNvPr id="7" name="Picture 6"/>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l="1886" t="3603" r="15034" b="4023"/>
          <a:stretch/>
        </p:blipFill>
        <p:spPr>
          <a:xfrm>
            <a:off x="1454222" y="1859396"/>
            <a:ext cx="8544742" cy="4903940"/>
          </a:xfrm>
          <a:prstGeom prst="rect">
            <a:avLst/>
          </a:prstGeom>
        </p:spPr>
      </p:pic>
      <p:sp>
        <p:nvSpPr>
          <p:cNvPr id="8" name="TextBox 7"/>
          <p:cNvSpPr txBox="1"/>
          <p:nvPr/>
        </p:nvSpPr>
        <p:spPr>
          <a:xfrm>
            <a:off x="1524001" y="1917728"/>
            <a:ext cx="8455937" cy="461665"/>
          </a:xfrm>
          <a:prstGeom prst="rect">
            <a:avLst/>
          </a:prstGeom>
          <a:noFill/>
        </p:spPr>
        <p:txBody>
          <a:bodyPr wrap="square" rtlCol="0">
            <a:spAutoFit/>
          </a:bodyPr>
          <a:lstStyle/>
          <a:p>
            <a:pPr algn="r"/>
            <a:r>
              <a:rPr lang="en-US" sz="2400" b="1" dirty="0">
                <a:solidFill>
                  <a:prstClr val="white"/>
                </a:solidFill>
              </a:rPr>
              <a:t>Nurses, 77%</a:t>
            </a:r>
          </a:p>
        </p:txBody>
      </p:sp>
      <p:sp>
        <p:nvSpPr>
          <p:cNvPr id="9" name="TextBox 8"/>
          <p:cNvSpPr txBox="1"/>
          <p:nvPr/>
        </p:nvSpPr>
        <p:spPr>
          <a:xfrm>
            <a:off x="1524001" y="2614656"/>
            <a:ext cx="5899759" cy="461665"/>
          </a:xfrm>
          <a:prstGeom prst="rect">
            <a:avLst/>
          </a:prstGeom>
          <a:noFill/>
        </p:spPr>
        <p:txBody>
          <a:bodyPr wrap="square" rtlCol="0">
            <a:spAutoFit/>
          </a:bodyPr>
          <a:lstStyle/>
          <a:p>
            <a:pPr algn="r"/>
            <a:r>
              <a:rPr lang="en-US" sz="2400" b="1" dirty="0">
                <a:solidFill>
                  <a:prstClr val="white"/>
                </a:solidFill>
              </a:rPr>
              <a:t>Certified Asthma Educators, 54%</a:t>
            </a:r>
          </a:p>
        </p:txBody>
      </p:sp>
      <p:sp>
        <p:nvSpPr>
          <p:cNvPr id="10" name="TextBox 9"/>
          <p:cNvSpPr txBox="1"/>
          <p:nvPr/>
        </p:nvSpPr>
        <p:spPr>
          <a:xfrm>
            <a:off x="1524997" y="3351052"/>
            <a:ext cx="4195223" cy="461665"/>
          </a:xfrm>
          <a:prstGeom prst="rect">
            <a:avLst/>
          </a:prstGeom>
          <a:noFill/>
        </p:spPr>
        <p:txBody>
          <a:bodyPr wrap="square" rtlCol="0">
            <a:spAutoFit/>
          </a:bodyPr>
          <a:lstStyle/>
          <a:p>
            <a:pPr algn="r"/>
            <a:r>
              <a:rPr lang="en-US" sz="2400" b="1" dirty="0">
                <a:solidFill>
                  <a:prstClr val="white"/>
                </a:solidFill>
              </a:rPr>
              <a:t>Respiratory Therapists, 38%</a:t>
            </a:r>
          </a:p>
        </p:txBody>
      </p:sp>
      <p:sp>
        <p:nvSpPr>
          <p:cNvPr id="11" name="TextBox 10"/>
          <p:cNvSpPr txBox="1"/>
          <p:nvPr/>
        </p:nvSpPr>
        <p:spPr>
          <a:xfrm>
            <a:off x="1601149" y="4048450"/>
            <a:ext cx="3254775" cy="461665"/>
          </a:xfrm>
          <a:prstGeom prst="rect">
            <a:avLst/>
          </a:prstGeom>
          <a:noFill/>
        </p:spPr>
        <p:txBody>
          <a:bodyPr wrap="square" rtlCol="0">
            <a:spAutoFit/>
          </a:bodyPr>
          <a:lstStyle/>
          <a:p>
            <a:pPr algn="r"/>
            <a:r>
              <a:rPr lang="en-US" sz="2400" b="1" dirty="0">
                <a:solidFill>
                  <a:prstClr val="white"/>
                </a:solidFill>
              </a:rPr>
              <a:t>CHWs, 31%</a:t>
            </a:r>
          </a:p>
        </p:txBody>
      </p:sp>
      <p:sp>
        <p:nvSpPr>
          <p:cNvPr id="12" name="TextBox 11"/>
          <p:cNvSpPr txBox="1"/>
          <p:nvPr/>
        </p:nvSpPr>
        <p:spPr>
          <a:xfrm>
            <a:off x="3228535" y="4810318"/>
            <a:ext cx="3894599" cy="400110"/>
          </a:xfrm>
          <a:prstGeom prst="rect">
            <a:avLst/>
          </a:prstGeom>
          <a:noFill/>
        </p:spPr>
        <p:txBody>
          <a:bodyPr wrap="square" rtlCol="0">
            <a:spAutoFit/>
          </a:bodyPr>
          <a:lstStyle/>
          <a:p>
            <a:r>
              <a:rPr lang="en-US" sz="2000" b="1" dirty="0">
                <a:solidFill>
                  <a:srgbClr val="2DA2BF">
                    <a:lumMod val="75000"/>
                  </a:srgbClr>
                </a:solidFill>
              </a:rPr>
              <a:t>Housing Professional, 15%</a:t>
            </a:r>
          </a:p>
        </p:txBody>
      </p:sp>
      <p:sp>
        <p:nvSpPr>
          <p:cNvPr id="13" name="TextBox 12"/>
          <p:cNvSpPr txBox="1"/>
          <p:nvPr/>
        </p:nvSpPr>
        <p:spPr>
          <a:xfrm>
            <a:off x="3228534" y="5544466"/>
            <a:ext cx="7058466" cy="400110"/>
          </a:xfrm>
          <a:prstGeom prst="rect">
            <a:avLst/>
          </a:prstGeom>
          <a:noFill/>
        </p:spPr>
        <p:txBody>
          <a:bodyPr wrap="square" rtlCol="0">
            <a:spAutoFit/>
          </a:bodyPr>
          <a:lstStyle/>
          <a:p>
            <a:r>
              <a:rPr lang="en-US" sz="2000" b="1" dirty="0">
                <a:solidFill>
                  <a:srgbClr val="2DA2BF">
                    <a:lumMod val="75000"/>
                  </a:srgbClr>
                </a:solidFill>
              </a:rPr>
              <a:t>Sanitarian/Environmental Health Professional, 15%</a:t>
            </a:r>
          </a:p>
        </p:txBody>
      </p:sp>
      <p:sp>
        <p:nvSpPr>
          <p:cNvPr id="14" name="TextBox 13"/>
          <p:cNvSpPr txBox="1"/>
          <p:nvPr/>
        </p:nvSpPr>
        <p:spPr>
          <a:xfrm>
            <a:off x="3228534" y="6194226"/>
            <a:ext cx="3894599" cy="400110"/>
          </a:xfrm>
          <a:prstGeom prst="rect">
            <a:avLst/>
          </a:prstGeom>
          <a:noFill/>
        </p:spPr>
        <p:txBody>
          <a:bodyPr wrap="square" rtlCol="0">
            <a:spAutoFit/>
          </a:bodyPr>
          <a:lstStyle/>
          <a:p>
            <a:r>
              <a:rPr lang="en-US" sz="2000" b="1" dirty="0">
                <a:solidFill>
                  <a:srgbClr val="2DA2BF">
                    <a:lumMod val="75000"/>
                  </a:srgbClr>
                </a:solidFill>
              </a:rPr>
              <a:t>Social Workers, 15%</a:t>
            </a:r>
          </a:p>
        </p:txBody>
      </p:sp>
    </p:spTree>
    <p:extLst>
      <p:ext uri="{BB962C8B-B14F-4D97-AF65-F5344CB8AC3E}">
        <p14:creationId xmlns:p14="http://schemas.microsoft.com/office/powerpoint/2010/main" val="283800506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3" descr="MP900422279.png"/>
          <p:cNvPicPr>
            <a:picLocks noGrp="1" noChangeAspect="1"/>
          </p:cNvPicPr>
          <p:nvPr>
            <p:ph sz="quarter" idx="13"/>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329928" y="0"/>
            <a:ext cx="1338072" cy="1502770"/>
          </a:xfrm>
        </p:spPr>
      </p:pic>
      <p:sp>
        <p:nvSpPr>
          <p:cNvPr id="2" name="Title 1"/>
          <p:cNvSpPr>
            <a:spLocks noGrp="1"/>
          </p:cNvSpPr>
          <p:nvPr>
            <p:ph type="title"/>
          </p:nvPr>
        </p:nvSpPr>
        <p:spPr>
          <a:xfrm>
            <a:off x="2133600" y="157480"/>
            <a:ext cx="8398598" cy="1341120"/>
          </a:xfrm>
        </p:spPr>
        <p:txBody>
          <a:bodyPr>
            <a:normAutofit/>
          </a:bodyPr>
          <a:lstStyle/>
          <a:p>
            <a:r>
              <a:rPr lang="en-US" b="1" dirty="0" smtClean="0"/>
              <a:t>Who is billing for these services? </a:t>
            </a:r>
            <a:br>
              <a:rPr lang="en-US" b="1" dirty="0" smtClean="0"/>
            </a:br>
            <a:r>
              <a:rPr lang="en-US" sz="1800" dirty="0">
                <a:solidFill>
                  <a:srgbClr val="464646"/>
                </a:solidFill>
              </a:rPr>
              <a:t>Among 13 states with home-based asthma services in place (select all that apply)</a:t>
            </a:r>
            <a:endParaRPr lang="en-US" b="1" dirty="0"/>
          </a:p>
        </p:txBody>
      </p:sp>
      <p:grpSp>
        <p:nvGrpSpPr>
          <p:cNvPr id="16" name="Group 15"/>
          <p:cNvGrpSpPr/>
          <p:nvPr/>
        </p:nvGrpSpPr>
        <p:grpSpPr>
          <a:xfrm>
            <a:off x="2660074" y="1862790"/>
            <a:ext cx="9133803" cy="4850608"/>
            <a:chOff x="1136073" y="1862790"/>
            <a:chExt cx="9133803" cy="4850608"/>
          </a:xfrm>
        </p:grpSpPr>
        <p:pic>
          <p:nvPicPr>
            <p:cNvPr id="5" name="Picture 4"/>
            <p:cNvPicPr>
              <a:picLocks noChangeAspect="1"/>
            </p:cNvPicPr>
            <p:nvPr/>
          </p:nvPicPr>
          <p:blipFill rotWithShape="1">
            <a:blip r:embed="rId4"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l="2445" t="3960" r="13266" b="19797"/>
            <a:stretch/>
          </p:blipFill>
          <p:spPr>
            <a:xfrm flipH="1">
              <a:off x="1136073" y="1862790"/>
              <a:ext cx="8007927" cy="4850608"/>
            </a:xfrm>
            <a:prstGeom prst="rect">
              <a:avLst/>
            </a:prstGeom>
          </p:spPr>
        </p:pic>
        <p:sp>
          <p:nvSpPr>
            <p:cNvPr id="7" name="TextBox 6"/>
            <p:cNvSpPr txBox="1"/>
            <p:nvPr/>
          </p:nvSpPr>
          <p:spPr>
            <a:xfrm>
              <a:off x="1136073" y="1862790"/>
              <a:ext cx="8007927" cy="461665"/>
            </a:xfrm>
            <a:prstGeom prst="rect">
              <a:avLst/>
            </a:prstGeom>
            <a:noFill/>
          </p:spPr>
          <p:txBody>
            <a:bodyPr wrap="square" rtlCol="0">
              <a:spAutoFit/>
            </a:bodyPr>
            <a:lstStyle/>
            <a:p>
              <a:r>
                <a:rPr lang="en-US" sz="2400" b="1" dirty="0">
                  <a:solidFill>
                    <a:prstClr val="white"/>
                  </a:solidFill>
                </a:rPr>
                <a:t>Medicaid Managed Care Orgs, 54%</a:t>
              </a:r>
            </a:p>
          </p:txBody>
        </p:sp>
        <p:sp>
          <p:nvSpPr>
            <p:cNvPr id="9" name="TextBox 8"/>
            <p:cNvSpPr txBox="1"/>
            <p:nvPr/>
          </p:nvSpPr>
          <p:spPr>
            <a:xfrm>
              <a:off x="3199120" y="2506848"/>
              <a:ext cx="7070756" cy="461665"/>
            </a:xfrm>
            <a:prstGeom prst="rect">
              <a:avLst/>
            </a:prstGeom>
            <a:noFill/>
          </p:spPr>
          <p:txBody>
            <a:bodyPr wrap="square" rtlCol="0">
              <a:spAutoFit/>
            </a:bodyPr>
            <a:lstStyle/>
            <a:p>
              <a:r>
                <a:rPr lang="en-US" sz="2400" b="1" dirty="0">
                  <a:solidFill>
                    <a:prstClr val="white"/>
                  </a:solidFill>
                </a:rPr>
                <a:t>Visiting Nurse/Home Health Agencies, 46%</a:t>
              </a:r>
            </a:p>
          </p:txBody>
        </p:sp>
        <p:sp>
          <p:nvSpPr>
            <p:cNvPr id="10" name="TextBox 9"/>
            <p:cNvSpPr txBox="1"/>
            <p:nvPr/>
          </p:nvSpPr>
          <p:spPr>
            <a:xfrm>
              <a:off x="4137890" y="3132542"/>
              <a:ext cx="5006110" cy="461665"/>
            </a:xfrm>
            <a:prstGeom prst="rect">
              <a:avLst/>
            </a:prstGeom>
            <a:noFill/>
          </p:spPr>
          <p:txBody>
            <a:bodyPr wrap="square" rtlCol="0">
              <a:spAutoFit/>
            </a:bodyPr>
            <a:lstStyle/>
            <a:p>
              <a:r>
                <a:rPr lang="en-US" sz="2400" b="1" dirty="0">
                  <a:solidFill>
                    <a:prstClr val="white"/>
                  </a:solidFill>
                </a:rPr>
                <a:t>Hospitals/Clinics, 38%</a:t>
              </a:r>
            </a:p>
          </p:txBody>
        </p:sp>
        <p:sp>
          <p:nvSpPr>
            <p:cNvPr id="11" name="TextBox 10"/>
            <p:cNvSpPr txBox="1"/>
            <p:nvPr/>
          </p:nvSpPr>
          <p:spPr>
            <a:xfrm>
              <a:off x="5163127" y="3727564"/>
              <a:ext cx="4014389" cy="461665"/>
            </a:xfrm>
            <a:prstGeom prst="rect">
              <a:avLst/>
            </a:prstGeom>
            <a:noFill/>
          </p:spPr>
          <p:txBody>
            <a:bodyPr wrap="square" rtlCol="0">
              <a:spAutoFit/>
            </a:bodyPr>
            <a:lstStyle/>
            <a:p>
              <a:r>
                <a:rPr lang="en-US" sz="2400" b="1" dirty="0">
                  <a:solidFill>
                    <a:prstClr val="white"/>
                  </a:solidFill>
                </a:rPr>
                <a:t>Local Health </a:t>
              </a:r>
              <a:r>
                <a:rPr lang="en-US" sz="2400" b="1" dirty="0" err="1">
                  <a:solidFill>
                    <a:prstClr val="white"/>
                  </a:solidFill>
                </a:rPr>
                <a:t>Dept</a:t>
              </a:r>
              <a:r>
                <a:rPr lang="en-US" sz="2400" b="1" dirty="0">
                  <a:solidFill>
                    <a:prstClr val="white"/>
                  </a:solidFill>
                </a:rPr>
                <a:t>, 31%</a:t>
              </a:r>
            </a:p>
          </p:txBody>
        </p:sp>
        <p:sp>
          <p:nvSpPr>
            <p:cNvPr id="12" name="TextBox 11"/>
            <p:cNvSpPr txBox="1"/>
            <p:nvPr/>
          </p:nvSpPr>
          <p:spPr>
            <a:xfrm>
              <a:off x="3934698" y="4420658"/>
              <a:ext cx="3403601" cy="369332"/>
            </a:xfrm>
            <a:prstGeom prst="rect">
              <a:avLst/>
            </a:prstGeom>
            <a:noFill/>
          </p:spPr>
          <p:txBody>
            <a:bodyPr wrap="square" rtlCol="0">
              <a:spAutoFit/>
            </a:bodyPr>
            <a:lstStyle/>
            <a:p>
              <a:r>
                <a:rPr lang="en-US" b="1" dirty="0">
                  <a:solidFill>
                    <a:srgbClr val="2DA2BF">
                      <a:lumMod val="50000"/>
                    </a:srgbClr>
                  </a:solidFill>
                </a:rPr>
                <a:t>Other Healthcare Providers, 15%</a:t>
              </a:r>
            </a:p>
          </p:txBody>
        </p:sp>
        <p:sp>
          <p:nvSpPr>
            <p:cNvPr id="13" name="TextBox 12"/>
            <p:cNvSpPr txBox="1"/>
            <p:nvPr/>
          </p:nvSpPr>
          <p:spPr>
            <a:xfrm>
              <a:off x="5846626" y="5015680"/>
              <a:ext cx="2281384" cy="369332"/>
            </a:xfrm>
            <a:prstGeom prst="rect">
              <a:avLst/>
            </a:prstGeom>
            <a:noFill/>
          </p:spPr>
          <p:txBody>
            <a:bodyPr wrap="square" rtlCol="0">
              <a:spAutoFit/>
            </a:bodyPr>
            <a:lstStyle/>
            <a:p>
              <a:r>
                <a:rPr lang="en-US" b="1" dirty="0">
                  <a:solidFill>
                    <a:srgbClr val="2DA2BF">
                      <a:lumMod val="50000"/>
                    </a:srgbClr>
                  </a:solidFill>
                </a:rPr>
                <a:t>State Health </a:t>
              </a:r>
              <a:r>
                <a:rPr lang="en-US" b="1" dirty="0" err="1">
                  <a:solidFill>
                    <a:srgbClr val="2DA2BF">
                      <a:lumMod val="50000"/>
                    </a:srgbClr>
                  </a:solidFill>
                </a:rPr>
                <a:t>Dept</a:t>
              </a:r>
              <a:r>
                <a:rPr lang="en-US" b="1" dirty="0">
                  <a:solidFill>
                    <a:srgbClr val="2DA2BF">
                      <a:lumMod val="50000"/>
                    </a:srgbClr>
                  </a:solidFill>
                </a:rPr>
                <a:t>, 8%</a:t>
              </a:r>
            </a:p>
          </p:txBody>
        </p:sp>
        <p:sp>
          <p:nvSpPr>
            <p:cNvPr id="14" name="TextBox 13"/>
            <p:cNvSpPr txBox="1"/>
            <p:nvPr/>
          </p:nvSpPr>
          <p:spPr>
            <a:xfrm>
              <a:off x="5218553" y="5600006"/>
              <a:ext cx="3001819" cy="369332"/>
            </a:xfrm>
            <a:prstGeom prst="rect">
              <a:avLst/>
            </a:prstGeom>
            <a:noFill/>
          </p:spPr>
          <p:txBody>
            <a:bodyPr wrap="square" rtlCol="0">
              <a:spAutoFit/>
            </a:bodyPr>
            <a:lstStyle/>
            <a:p>
              <a:r>
                <a:rPr lang="en-US" b="1" dirty="0">
                  <a:solidFill>
                    <a:srgbClr val="2DA2BF">
                      <a:lumMod val="50000"/>
                    </a:srgbClr>
                  </a:solidFill>
                </a:rPr>
                <a:t>Community-Based Orgs, 8%</a:t>
              </a:r>
            </a:p>
          </p:txBody>
        </p:sp>
        <p:sp>
          <p:nvSpPr>
            <p:cNvPr id="15" name="TextBox 14"/>
            <p:cNvSpPr txBox="1"/>
            <p:nvPr/>
          </p:nvSpPr>
          <p:spPr>
            <a:xfrm>
              <a:off x="6908808" y="6236396"/>
              <a:ext cx="1219202" cy="369332"/>
            </a:xfrm>
            <a:prstGeom prst="rect">
              <a:avLst/>
            </a:prstGeom>
            <a:noFill/>
          </p:spPr>
          <p:txBody>
            <a:bodyPr wrap="square" rtlCol="0">
              <a:spAutoFit/>
            </a:bodyPr>
            <a:lstStyle/>
            <a:p>
              <a:r>
                <a:rPr lang="en-US" b="1" dirty="0">
                  <a:solidFill>
                    <a:srgbClr val="2DA2BF">
                      <a:lumMod val="50000"/>
                    </a:srgbClr>
                  </a:solidFill>
                </a:rPr>
                <a:t>Other, 8%</a:t>
              </a:r>
            </a:p>
          </p:txBody>
        </p:sp>
      </p:grpSp>
      <p:pic>
        <p:nvPicPr>
          <p:cNvPr id="17" name="Picture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21014" y="2606768"/>
            <a:ext cx="3992888" cy="4468377"/>
          </a:xfrm>
          <a:prstGeom prst="rect">
            <a:avLst/>
          </a:prstGeom>
        </p:spPr>
      </p:pic>
    </p:spTree>
    <p:extLst>
      <p:ext uri="{BB962C8B-B14F-4D97-AF65-F5344CB8AC3E}">
        <p14:creationId xmlns:p14="http://schemas.microsoft.com/office/powerpoint/2010/main" val="23534586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35" l="0" r="100000">
                        <a14:foregroundMark x1="13968" y1="30524" x2="13968" y2="30524"/>
                        <a14:foregroundMark x1="16949" y1="18822" x2="16949" y2="18822"/>
                        <a14:foregroundMark x1="81531" y1="19885" x2="81531" y2="19885"/>
                        <a14:foregroundMark x1="85272" y1="27332" x2="85272" y2="27332"/>
                        <a14:foregroundMark x1="86791" y1="41817" x2="86791" y2="41817"/>
                        <a14:foregroundMark x1="87843" y1="49182" x2="87843" y2="49182"/>
                        <a14:foregroundMark x1="24021" y1="32242" x2="24021" y2="32242"/>
                        <a14:foregroundMark x1="35359" y1="29787" x2="35359" y2="29787"/>
                        <a14:backgroundMark x1="68907" y1="60147" x2="68907" y2="60147"/>
                      </a14:backgroundRemoval>
                    </a14:imgEffect>
                  </a14:imgLayer>
                </a14:imgProps>
              </a:ext>
              <a:ext uri="{28A0092B-C50C-407E-A947-70E740481C1C}">
                <a14:useLocalDpi xmlns:a14="http://schemas.microsoft.com/office/drawing/2010/main"/>
              </a:ext>
            </a:extLst>
          </a:blip>
          <a:srcRect l="4369" t="11088" r="6386" b="39853"/>
          <a:stretch/>
        </p:blipFill>
        <p:spPr>
          <a:xfrm>
            <a:off x="6051140" y="5029200"/>
            <a:ext cx="4912235" cy="1928816"/>
          </a:xfrm>
          <a:prstGeom prst="rect">
            <a:avLst/>
          </a:prstGeom>
        </p:spPr>
      </p:pic>
      <p:sp>
        <p:nvSpPr>
          <p:cNvPr id="2" name="Title 1"/>
          <p:cNvSpPr>
            <a:spLocks noGrp="1"/>
          </p:cNvSpPr>
          <p:nvPr>
            <p:ph type="title"/>
          </p:nvPr>
        </p:nvSpPr>
        <p:spPr>
          <a:xfrm>
            <a:off x="1524001" y="157481"/>
            <a:ext cx="9144000" cy="851049"/>
          </a:xfrm>
        </p:spPr>
        <p:txBody>
          <a:bodyPr>
            <a:normAutofit fontScale="90000"/>
          </a:bodyPr>
          <a:lstStyle/>
          <a:p>
            <a:pPr algn="ctr"/>
            <a:r>
              <a:rPr lang="en-US" b="1" dirty="0" smtClean="0">
                <a:solidFill>
                  <a:schemeClr val="tx1">
                    <a:lumMod val="75000"/>
                    <a:lumOff val="25000"/>
                  </a:schemeClr>
                </a:solidFill>
              </a:rPr>
              <a:t>Most influential drivers (average ratings)</a:t>
            </a:r>
            <a:r>
              <a:rPr lang="en-US" dirty="0" smtClean="0">
                <a:solidFill>
                  <a:schemeClr val="tx1">
                    <a:lumMod val="75000"/>
                    <a:lumOff val="25000"/>
                  </a:schemeClr>
                </a:solidFill>
              </a:rPr>
              <a:t/>
            </a:r>
            <a:br>
              <a:rPr lang="en-US" dirty="0" smtClean="0">
                <a:solidFill>
                  <a:schemeClr val="tx1">
                    <a:lumMod val="75000"/>
                    <a:lumOff val="25000"/>
                  </a:schemeClr>
                </a:solidFill>
              </a:rPr>
            </a:br>
            <a:r>
              <a:rPr lang="en-US" sz="2200" dirty="0">
                <a:solidFill>
                  <a:schemeClr val="tx1">
                    <a:lumMod val="75000"/>
                    <a:lumOff val="25000"/>
                  </a:schemeClr>
                </a:solidFill>
              </a:rPr>
              <a:t>(4=Very important, 3=Important, 2=Somewhat Important, 1=Not important)</a:t>
            </a:r>
            <a:endParaRPr lang="en-US" sz="2700" dirty="0">
              <a:solidFill>
                <a:schemeClr val="tx1">
                  <a:lumMod val="75000"/>
                  <a:lumOff val="25000"/>
                </a:schemeClr>
              </a:solidFill>
            </a:endParaRPr>
          </a:p>
        </p:txBody>
      </p:sp>
      <p:sp>
        <p:nvSpPr>
          <p:cNvPr id="3" name="Content Placeholder 2"/>
          <p:cNvSpPr>
            <a:spLocks noGrp="1"/>
          </p:cNvSpPr>
          <p:nvPr>
            <p:ph sz="quarter" idx="13"/>
          </p:nvPr>
        </p:nvSpPr>
        <p:spPr>
          <a:xfrm>
            <a:off x="1785487" y="1008530"/>
            <a:ext cx="8802098" cy="5728447"/>
          </a:xfrm>
        </p:spPr>
        <p:txBody>
          <a:bodyPr>
            <a:noAutofit/>
          </a:bodyPr>
          <a:lstStyle/>
          <a:p>
            <a:pPr>
              <a:spcBef>
                <a:spcPts val="0"/>
              </a:spcBef>
              <a:buClr>
                <a:srgbClr val="C00000"/>
              </a:buClr>
            </a:pPr>
            <a:r>
              <a:rPr lang="en-US" sz="2100" dirty="0">
                <a:solidFill>
                  <a:srgbClr val="C00000"/>
                </a:solidFill>
              </a:rPr>
              <a:t>Credible information about potential costs and savings (3.7)</a:t>
            </a:r>
          </a:p>
          <a:p>
            <a:pPr>
              <a:spcBef>
                <a:spcPts val="0"/>
              </a:spcBef>
              <a:buClr>
                <a:srgbClr val="C00000"/>
              </a:buClr>
            </a:pPr>
            <a:r>
              <a:rPr lang="en-US" sz="2100" dirty="0">
                <a:solidFill>
                  <a:srgbClr val="C00000"/>
                </a:solidFill>
              </a:rPr>
              <a:t>Credible information about potential improvements in health outcomes (3.6)</a:t>
            </a:r>
          </a:p>
          <a:p>
            <a:pPr>
              <a:spcBef>
                <a:spcPts val="0"/>
              </a:spcBef>
              <a:buClr>
                <a:srgbClr val="C00000"/>
              </a:buClr>
            </a:pPr>
            <a:r>
              <a:rPr lang="en-US" sz="2100" dirty="0">
                <a:solidFill>
                  <a:srgbClr val="C00000"/>
                </a:solidFill>
              </a:rPr>
              <a:t>Political will/leadership (3.5)</a:t>
            </a:r>
          </a:p>
          <a:p>
            <a:pPr>
              <a:spcBef>
                <a:spcPts val="1200"/>
              </a:spcBef>
              <a:buClr>
                <a:srgbClr val="C00000"/>
              </a:buClr>
            </a:pPr>
            <a:r>
              <a:rPr lang="en-US" sz="1800" dirty="0">
                <a:solidFill>
                  <a:schemeClr val="tx1">
                    <a:lumMod val="75000"/>
                    <a:lumOff val="25000"/>
                  </a:schemeClr>
                </a:solidFill>
              </a:rPr>
              <a:t>Federal funding for State Asthma Control program (3.4)</a:t>
            </a:r>
          </a:p>
          <a:p>
            <a:pPr>
              <a:spcBef>
                <a:spcPts val="0"/>
              </a:spcBef>
              <a:buClr>
                <a:srgbClr val="C00000"/>
              </a:buClr>
            </a:pPr>
            <a:r>
              <a:rPr lang="en-US" sz="1800" dirty="0">
                <a:solidFill>
                  <a:schemeClr val="tx1">
                    <a:lumMod val="75000"/>
                    <a:lumOff val="25000"/>
                  </a:schemeClr>
                </a:solidFill>
              </a:rPr>
              <a:t>Relationships/partnerships to get issue on table (3.4)</a:t>
            </a:r>
          </a:p>
          <a:p>
            <a:pPr>
              <a:spcBef>
                <a:spcPts val="1200"/>
              </a:spcBef>
              <a:buClr>
                <a:srgbClr val="C00000"/>
              </a:buClr>
            </a:pPr>
            <a:r>
              <a:rPr lang="en-US" sz="1800" dirty="0">
                <a:solidFill>
                  <a:schemeClr val="tx1">
                    <a:lumMod val="75000"/>
                    <a:lumOff val="25000"/>
                  </a:schemeClr>
                </a:solidFill>
              </a:rPr>
              <a:t>Promotion of service by State Asthma Control Program (3.3)</a:t>
            </a:r>
          </a:p>
          <a:p>
            <a:pPr>
              <a:spcBef>
                <a:spcPts val="0"/>
              </a:spcBef>
              <a:buClr>
                <a:srgbClr val="C00000"/>
              </a:buClr>
            </a:pPr>
            <a:r>
              <a:rPr lang="en-US" sz="1800" dirty="0">
                <a:solidFill>
                  <a:schemeClr val="tx1">
                    <a:lumMod val="75000"/>
                    <a:lumOff val="25000"/>
                  </a:schemeClr>
                </a:solidFill>
              </a:rPr>
              <a:t>Established workforce infrastructure to deliver services (3.3)</a:t>
            </a:r>
          </a:p>
          <a:p>
            <a:pPr>
              <a:spcBef>
                <a:spcPts val="0"/>
              </a:spcBef>
              <a:buClr>
                <a:srgbClr val="C00000"/>
              </a:buClr>
            </a:pPr>
            <a:r>
              <a:rPr lang="en-US" sz="1800" dirty="0">
                <a:solidFill>
                  <a:schemeClr val="tx1">
                    <a:lumMod val="75000"/>
                    <a:lumOff val="25000"/>
                  </a:schemeClr>
                </a:solidFill>
              </a:rPr>
              <a:t>Information/evidence from local/regional pilots (3.3)</a:t>
            </a:r>
          </a:p>
          <a:p>
            <a:pPr>
              <a:spcBef>
                <a:spcPts val="0"/>
              </a:spcBef>
              <a:buClr>
                <a:srgbClr val="C00000"/>
              </a:buClr>
            </a:pPr>
            <a:r>
              <a:rPr lang="en-US" sz="1800" dirty="0">
                <a:solidFill>
                  <a:schemeClr val="tx1">
                    <a:lumMod val="75000"/>
                    <a:lumOff val="25000"/>
                  </a:schemeClr>
                </a:solidFill>
              </a:rPr>
              <a:t>Credentialing infrastructure for eligible providers (3.3)</a:t>
            </a:r>
          </a:p>
          <a:p>
            <a:pPr>
              <a:spcBef>
                <a:spcPts val="1200"/>
              </a:spcBef>
              <a:buClr>
                <a:srgbClr val="C00000"/>
              </a:buClr>
            </a:pPr>
            <a:r>
              <a:rPr lang="en-US" sz="1800" dirty="0">
                <a:solidFill>
                  <a:schemeClr val="tx1">
                    <a:lumMod val="75000"/>
                    <a:lumOff val="25000"/>
                  </a:schemeClr>
                </a:solidFill>
              </a:rPr>
              <a:t>Advocacy/interest from healthcare community (3.2)</a:t>
            </a:r>
          </a:p>
          <a:p>
            <a:pPr>
              <a:spcBef>
                <a:spcPts val="0"/>
              </a:spcBef>
              <a:buClr>
                <a:srgbClr val="C00000"/>
              </a:buClr>
            </a:pPr>
            <a:r>
              <a:rPr lang="en-US" sz="1800" dirty="0">
                <a:solidFill>
                  <a:schemeClr val="tx1">
                    <a:lumMod val="75000"/>
                    <a:lumOff val="25000"/>
                  </a:schemeClr>
                </a:solidFill>
              </a:rPr>
              <a:t>Change in EHB rule (3.2)</a:t>
            </a:r>
          </a:p>
          <a:p>
            <a:pPr>
              <a:spcBef>
                <a:spcPts val="1200"/>
              </a:spcBef>
              <a:buClr>
                <a:srgbClr val="C00000"/>
              </a:buClr>
            </a:pPr>
            <a:r>
              <a:rPr lang="en-US" sz="1800" dirty="0"/>
              <a:t>Healthcare reform (e.g., ACA) (3.1)</a:t>
            </a:r>
          </a:p>
          <a:p>
            <a:pPr>
              <a:spcBef>
                <a:spcPts val="0"/>
              </a:spcBef>
              <a:buClr>
                <a:srgbClr val="C00000"/>
              </a:buClr>
            </a:pPr>
            <a:r>
              <a:rPr lang="en-US" sz="1800" dirty="0"/>
              <a:t>Individual champions within state agencies (3.1)</a:t>
            </a:r>
          </a:p>
          <a:p>
            <a:pPr>
              <a:spcBef>
                <a:spcPts val="1200"/>
              </a:spcBef>
              <a:buClr>
                <a:srgbClr val="C00000"/>
              </a:buClr>
            </a:pPr>
            <a:r>
              <a:rPr lang="en-US" sz="1800" dirty="0"/>
              <a:t>Advocacy from external stakeholders (3.0)</a:t>
            </a:r>
          </a:p>
          <a:p>
            <a:pPr>
              <a:spcBef>
                <a:spcPts val="0"/>
              </a:spcBef>
              <a:buClr>
                <a:srgbClr val="C00000"/>
              </a:buClr>
            </a:pPr>
            <a:r>
              <a:rPr lang="en-US" sz="1800" dirty="0"/>
              <a:t>NAEPP clinical guidelines (3.0)</a:t>
            </a:r>
          </a:p>
          <a:p>
            <a:pPr>
              <a:spcBef>
                <a:spcPts val="0"/>
              </a:spcBef>
              <a:buClr>
                <a:srgbClr val="C00000"/>
              </a:buClr>
            </a:pPr>
            <a:r>
              <a:rPr lang="en-US" sz="1800" dirty="0"/>
              <a:t>CDC Community Guide (3.0)</a:t>
            </a:r>
          </a:p>
          <a:p>
            <a:pPr>
              <a:spcBef>
                <a:spcPts val="0"/>
              </a:spcBef>
              <a:buClr>
                <a:srgbClr val="C00000"/>
              </a:buClr>
            </a:pPr>
            <a:r>
              <a:rPr lang="en-US" sz="2100" dirty="0"/>
              <a:t>…</a:t>
            </a:r>
          </a:p>
        </p:txBody>
      </p:sp>
    </p:spTree>
    <p:extLst>
      <p:ext uri="{BB962C8B-B14F-4D97-AF65-F5344CB8AC3E}">
        <p14:creationId xmlns:p14="http://schemas.microsoft.com/office/powerpoint/2010/main" val="176240949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Most influential groups</a:t>
            </a:r>
            <a:endParaRPr lang="en-US" b="1" dirty="0"/>
          </a:p>
        </p:txBody>
      </p:sp>
      <p:pic>
        <p:nvPicPr>
          <p:cNvPr id="98307" name="Picture 3"/>
          <p:cNvPicPr>
            <a:picLocks noChangeAspect="1" noChangeArrowheads="1"/>
          </p:cNvPicPr>
          <p:nvPr/>
        </p:nvPicPr>
        <p:blipFill>
          <a:blip r:embed="rId3" cstate="print"/>
          <a:srcRect/>
          <a:stretch>
            <a:fillRect/>
          </a:stretch>
        </p:blipFill>
        <p:spPr bwMode="auto">
          <a:xfrm>
            <a:off x="1736461" y="1732506"/>
            <a:ext cx="8931539" cy="5125494"/>
          </a:xfrm>
          <a:prstGeom prst="rect">
            <a:avLst/>
          </a:prstGeom>
          <a:noFill/>
          <a:ln w="9525">
            <a:noFill/>
            <a:miter lim="800000"/>
            <a:headEnd/>
            <a:tailEnd/>
          </a:ln>
          <a:effectLst/>
        </p:spPr>
      </p:pic>
    </p:spTree>
    <p:extLst>
      <p:ext uri="{BB962C8B-B14F-4D97-AF65-F5344CB8AC3E}">
        <p14:creationId xmlns:p14="http://schemas.microsoft.com/office/powerpoint/2010/main" val="16598481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952500" y="0"/>
            <a:ext cx="10347960" cy="1463040"/>
          </a:xfrm>
        </p:spPr>
        <p:txBody>
          <a:bodyPr>
            <a:normAutofit/>
          </a:bodyPr>
          <a:lstStyle/>
          <a:p>
            <a:r>
              <a:rPr lang="en-US" sz="6500" b="1" dirty="0">
                <a:latin typeface="+mn-lt"/>
              </a:rPr>
              <a:t>Welcome Remarks</a:t>
            </a:r>
          </a:p>
        </p:txBody>
      </p:sp>
      <p:sp>
        <p:nvSpPr>
          <p:cNvPr id="8" name="Title 1"/>
          <p:cNvSpPr txBox="1">
            <a:spLocks/>
          </p:cNvSpPr>
          <p:nvPr/>
        </p:nvSpPr>
        <p:spPr>
          <a:xfrm>
            <a:off x="0" y="0"/>
            <a:ext cx="12192000" cy="6858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latin typeface="+mn-lt"/>
              </a:rPr>
              <a:t>Jane Vincent</a:t>
            </a:r>
          </a:p>
          <a:p>
            <a:r>
              <a:rPr lang="en-US" sz="4000" dirty="0">
                <a:latin typeface="+mn-lt"/>
              </a:rPr>
              <a:t>HUD Regional Administrator, Region III</a:t>
            </a:r>
          </a:p>
          <a:p>
            <a:r>
              <a:rPr lang="en-US" sz="4000" dirty="0">
                <a:latin typeface="+mn-lt"/>
              </a:rPr>
              <a:t>U.S. Department of Housing and Urban Development</a:t>
            </a:r>
          </a:p>
          <a:p>
            <a:endParaRPr lang="en-US" sz="4000" dirty="0">
              <a:latin typeface="+mn-lt"/>
            </a:endParaRPr>
          </a:p>
        </p:txBody>
      </p:sp>
    </p:spTree>
    <p:extLst>
      <p:ext uri="{BB962C8B-B14F-4D97-AF65-F5344CB8AC3E}">
        <p14:creationId xmlns:p14="http://schemas.microsoft.com/office/powerpoint/2010/main" val="265095642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05500" y="2168271"/>
            <a:ext cx="4762500" cy="3143250"/>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b="1" dirty="0" smtClean="0"/>
              <a:t>Other healthcare financing</a:t>
            </a:r>
            <a:endParaRPr lang="en-US" b="1" dirty="0"/>
          </a:p>
        </p:txBody>
      </p:sp>
      <p:sp>
        <p:nvSpPr>
          <p:cNvPr id="3" name="Content Placeholder 2"/>
          <p:cNvSpPr>
            <a:spLocks noGrp="1"/>
          </p:cNvSpPr>
          <p:nvPr>
            <p:ph sz="quarter" idx="13"/>
          </p:nvPr>
        </p:nvSpPr>
        <p:spPr>
          <a:xfrm>
            <a:off x="5978652" y="2259140"/>
            <a:ext cx="4381500" cy="2961513"/>
          </a:xfrm>
        </p:spPr>
        <p:txBody>
          <a:bodyPr>
            <a:normAutofit fontScale="85000" lnSpcReduction="20000"/>
          </a:bodyPr>
          <a:lstStyle/>
          <a:p>
            <a:pPr>
              <a:buClr>
                <a:schemeClr val="bg1"/>
              </a:buClr>
            </a:pPr>
            <a:r>
              <a:rPr lang="en-US" b="1" dirty="0" smtClean="0">
                <a:solidFill>
                  <a:schemeClr val="bg1"/>
                </a:solidFill>
              </a:rPr>
              <a:t>7 states </a:t>
            </a:r>
            <a:r>
              <a:rPr lang="en-US" dirty="0" smtClean="0">
                <a:solidFill>
                  <a:schemeClr val="bg1"/>
                </a:solidFill>
              </a:rPr>
              <a:t>reported at least one private/commercial payer in their state; an additional 7 are aware of pending efforts</a:t>
            </a:r>
          </a:p>
          <a:p>
            <a:pPr>
              <a:buClr>
                <a:schemeClr val="bg1"/>
              </a:buClr>
            </a:pPr>
            <a:r>
              <a:rPr lang="en-US" b="1" dirty="0" smtClean="0">
                <a:solidFill>
                  <a:schemeClr val="bg1"/>
                </a:solidFill>
              </a:rPr>
              <a:t>6</a:t>
            </a:r>
            <a:r>
              <a:rPr lang="en-US" dirty="0" smtClean="0">
                <a:solidFill>
                  <a:schemeClr val="bg1"/>
                </a:solidFill>
              </a:rPr>
              <a:t> Hospital Community Benefits</a:t>
            </a:r>
          </a:p>
          <a:p>
            <a:pPr>
              <a:buClr>
                <a:schemeClr val="bg1"/>
              </a:buClr>
            </a:pPr>
            <a:r>
              <a:rPr lang="en-US" b="1" dirty="0" smtClean="0">
                <a:solidFill>
                  <a:schemeClr val="bg1"/>
                </a:solidFill>
              </a:rPr>
              <a:t>2</a:t>
            </a:r>
            <a:r>
              <a:rPr lang="en-US" dirty="0" smtClean="0">
                <a:solidFill>
                  <a:schemeClr val="bg1"/>
                </a:solidFill>
              </a:rPr>
              <a:t> ACOs</a:t>
            </a:r>
          </a:p>
          <a:p>
            <a:pPr>
              <a:buClr>
                <a:schemeClr val="bg1"/>
              </a:buClr>
            </a:pPr>
            <a:r>
              <a:rPr lang="en-US" b="1" dirty="0" smtClean="0">
                <a:solidFill>
                  <a:schemeClr val="bg1"/>
                </a:solidFill>
              </a:rPr>
              <a:t>1</a:t>
            </a:r>
            <a:r>
              <a:rPr lang="en-US" dirty="0" smtClean="0">
                <a:solidFill>
                  <a:schemeClr val="bg1"/>
                </a:solidFill>
              </a:rPr>
              <a:t> Social Impact Bond</a:t>
            </a:r>
          </a:p>
          <a:p>
            <a:pPr>
              <a:buClr>
                <a:schemeClr val="bg1"/>
              </a:buClr>
            </a:pPr>
            <a:r>
              <a:rPr lang="en-US" b="1" dirty="0" smtClean="0">
                <a:solidFill>
                  <a:schemeClr val="bg1"/>
                </a:solidFill>
              </a:rPr>
              <a:t>12 </a:t>
            </a:r>
            <a:r>
              <a:rPr lang="en-US" dirty="0" smtClean="0">
                <a:solidFill>
                  <a:schemeClr val="bg1"/>
                </a:solidFill>
              </a:rPr>
              <a:t>State-funded programs</a:t>
            </a:r>
          </a:p>
          <a:p>
            <a:pPr marL="0" indent="0">
              <a:buNone/>
            </a:pPr>
            <a:endParaRPr lang="en-US" dirty="0"/>
          </a:p>
        </p:txBody>
      </p:sp>
      <p:pic>
        <p:nvPicPr>
          <p:cNvPr id="5" name="Picture 4"/>
          <p:cNvPicPr>
            <a:picLocks noChangeAspect="1"/>
          </p:cNvPicPr>
          <p:nvPr/>
        </p:nvPicPr>
        <p:blipFill>
          <a:blip r:embed="rId2"/>
          <a:stretch>
            <a:fillRect/>
          </a:stretch>
        </p:blipFill>
        <p:spPr>
          <a:xfrm>
            <a:off x="1524000" y="2168271"/>
            <a:ext cx="4381500" cy="3143250"/>
          </a:xfrm>
          <a:prstGeom prst="rect">
            <a:avLst/>
          </a:prstGeom>
        </p:spPr>
      </p:pic>
    </p:spTree>
    <p:extLst>
      <p:ext uri="{BB962C8B-B14F-4D97-AF65-F5344CB8AC3E}">
        <p14:creationId xmlns:p14="http://schemas.microsoft.com/office/powerpoint/2010/main" val="76789324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814281" y="4094818"/>
            <a:ext cx="1560096" cy="1271117"/>
          </a:xfrm>
          <a:prstGeom prst="rect">
            <a:avLst/>
          </a:prstGeom>
          <a:noFill/>
        </p:spPr>
        <p:txBody>
          <a:bodyPr wrap="square" rtlCol="0">
            <a:spAutoFit/>
          </a:bodyPr>
          <a:lstStyle/>
          <a:p>
            <a:pPr algn="ctr">
              <a:lnSpc>
                <a:spcPct val="70000"/>
              </a:lnSpc>
            </a:pPr>
            <a:r>
              <a:rPr lang="en-US" sz="3200" b="1" dirty="0">
                <a:solidFill>
                  <a:srgbClr val="C00000"/>
                </a:solidFill>
              </a:rPr>
              <a:t>DE</a:t>
            </a:r>
          </a:p>
          <a:p>
            <a:pPr algn="ctr">
              <a:lnSpc>
                <a:spcPct val="70000"/>
              </a:lnSpc>
            </a:pPr>
            <a:r>
              <a:rPr lang="en-US" sz="2400" dirty="0">
                <a:solidFill>
                  <a:srgbClr val="C00000"/>
                </a:solidFill>
              </a:rPr>
              <a:t>Asthma</a:t>
            </a:r>
          </a:p>
          <a:p>
            <a:pPr algn="ctr">
              <a:lnSpc>
                <a:spcPct val="90000"/>
              </a:lnSpc>
              <a:spcBef>
                <a:spcPts val="600"/>
              </a:spcBef>
            </a:pPr>
            <a:r>
              <a:rPr lang="en-US" dirty="0">
                <a:solidFill>
                  <a:srgbClr val="C00000"/>
                </a:solidFill>
              </a:rPr>
              <a:t>Interviews still in progress.</a:t>
            </a:r>
          </a:p>
        </p:txBody>
      </p:sp>
      <p:cxnSp>
        <p:nvCxnSpPr>
          <p:cNvPr id="8" name="Straight Connector 7"/>
          <p:cNvCxnSpPr/>
          <p:nvPr/>
        </p:nvCxnSpPr>
        <p:spPr>
          <a:xfrm>
            <a:off x="8487514" y="3165228"/>
            <a:ext cx="743577" cy="98947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540758" y="2499164"/>
            <a:ext cx="1822090" cy="3016210"/>
          </a:xfrm>
          <a:prstGeom prst="rect">
            <a:avLst/>
          </a:prstGeom>
          <a:noFill/>
        </p:spPr>
        <p:txBody>
          <a:bodyPr wrap="square" rtlCol="0">
            <a:spAutoFit/>
          </a:bodyPr>
          <a:lstStyle/>
          <a:p>
            <a:pPr algn="ctr">
              <a:lnSpc>
                <a:spcPct val="70000"/>
              </a:lnSpc>
            </a:pPr>
            <a:r>
              <a:rPr lang="en-US" sz="3200" b="1" dirty="0">
                <a:solidFill>
                  <a:srgbClr val="C00000"/>
                </a:solidFill>
              </a:rPr>
              <a:t>CA</a:t>
            </a:r>
          </a:p>
          <a:p>
            <a:pPr algn="ctr">
              <a:lnSpc>
                <a:spcPct val="70000"/>
              </a:lnSpc>
            </a:pPr>
            <a:r>
              <a:rPr lang="en-US" sz="2400" dirty="0">
                <a:solidFill>
                  <a:srgbClr val="C00000"/>
                </a:solidFill>
              </a:rPr>
              <a:t>Asthma</a:t>
            </a:r>
          </a:p>
          <a:p>
            <a:pPr algn="ctr">
              <a:lnSpc>
                <a:spcPct val="90000"/>
              </a:lnSpc>
              <a:spcBef>
                <a:spcPts val="600"/>
              </a:spcBef>
            </a:pPr>
            <a:r>
              <a:rPr lang="en-US" dirty="0">
                <a:solidFill>
                  <a:srgbClr val="C00000"/>
                </a:solidFill>
              </a:rPr>
              <a:t>Several mechanisms in place, but services have limited availability and are adapting to a changing landscape.</a:t>
            </a:r>
          </a:p>
        </p:txBody>
      </p:sp>
      <p:cxnSp>
        <p:nvCxnSpPr>
          <p:cNvPr id="12" name="Straight Connector 11"/>
          <p:cNvCxnSpPr/>
          <p:nvPr/>
        </p:nvCxnSpPr>
        <p:spPr>
          <a:xfrm>
            <a:off x="2679566" y="2662813"/>
            <a:ext cx="535166" cy="4284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417932" y="139511"/>
            <a:ext cx="4581122" cy="1520416"/>
          </a:xfrm>
          <a:prstGeom prst="rect">
            <a:avLst/>
          </a:prstGeom>
          <a:noFill/>
        </p:spPr>
        <p:txBody>
          <a:bodyPr wrap="square" rtlCol="0">
            <a:spAutoFit/>
          </a:bodyPr>
          <a:lstStyle/>
          <a:p>
            <a:pPr algn="ctr">
              <a:lnSpc>
                <a:spcPct val="70000"/>
              </a:lnSpc>
            </a:pPr>
            <a:r>
              <a:rPr lang="en-US" sz="3200" b="1" dirty="0">
                <a:solidFill>
                  <a:srgbClr val="2DA2BF"/>
                </a:solidFill>
              </a:rPr>
              <a:t>OH</a:t>
            </a:r>
          </a:p>
          <a:p>
            <a:pPr algn="ctr">
              <a:lnSpc>
                <a:spcPct val="70000"/>
              </a:lnSpc>
            </a:pPr>
            <a:r>
              <a:rPr lang="en-US" sz="2400" dirty="0">
                <a:solidFill>
                  <a:srgbClr val="2DA2BF"/>
                </a:solidFill>
              </a:rPr>
              <a:t>Lead</a:t>
            </a:r>
          </a:p>
          <a:p>
            <a:pPr algn="ctr">
              <a:lnSpc>
                <a:spcPct val="90000"/>
              </a:lnSpc>
              <a:spcBef>
                <a:spcPts val="600"/>
              </a:spcBef>
            </a:pPr>
            <a:r>
              <a:rPr lang="en-US" dirty="0">
                <a:solidFill>
                  <a:srgbClr val="2DA2BF"/>
                </a:solidFill>
              </a:rPr>
              <a:t>Coverage (including assessment of primary residence, secondary residence, and childcare facilities) is statewide and viewed as stable</a:t>
            </a:r>
            <a:r>
              <a:rPr lang="en-US" dirty="0">
                <a:solidFill>
                  <a:srgbClr val="A2CD3F"/>
                </a:solidFill>
              </a:rPr>
              <a:t>.</a:t>
            </a:r>
          </a:p>
        </p:txBody>
      </p:sp>
      <p:cxnSp>
        <p:nvCxnSpPr>
          <p:cNvPr id="18" name="Straight Connector 17"/>
          <p:cNvCxnSpPr/>
          <p:nvPr/>
        </p:nvCxnSpPr>
        <p:spPr>
          <a:xfrm flipH="1">
            <a:off x="7673597" y="1598285"/>
            <a:ext cx="221634" cy="1268325"/>
          </a:xfrm>
          <a:prstGeom prst="line">
            <a:avLst/>
          </a:prstGeom>
          <a:ln>
            <a:solidFill>
              <a:srgbClr val="2DA2B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9033195" y="1053330"/>
            <a:ext cx="1652200" cy="2766911"/>
          </a:xfrm>
          <a:prstGeom prst="rect">
            <a:avLst/>
          </a:prstGeom>
          <a:noFill/>
        </p:spPr>
        <p:txBody>
          <a:bodyPr wrap="square" rtlCol="0">
            <a:spAutoFit/>
          </a:bodyPr>
          <a:lstStyle/>
          <a:p>
            <a:pPr algn="ctr">
              <a:lnSpc>
                <a:spcPct val="70000"/>
              </a:lnSpc>
            </a:pPr>
            <a:r>
              <a:rPr lang="en-US" sz="3200" b="1" dirty="0">
                <a:solidFill>
                  <a:srgbClr val="2DA2BF"/>
                </a:solidFill>
              </a:rPr>
              <a:t>RI</a:t>
            </a:r>
          </a:p>
          <a:p>
            <a:pPr algn="ctr">
              <a:lnSpc>
                <a:spcPct val="70000"/>
              </a:lnSpc>
            </a:pPr>
            <a:r>
              <a:rPr lang="en-US" sz="2400" dirty="0">
                <a:solidFill>
                  <a:srgbClr val="2DA2BF"/>
                </a:solidFill>
              </a:rPr>
              <a:t>Lead</a:t>
            </a:r>
          </a:p>
          <a:p>
            <a:pPr algn="ctr">
              <a:lnSpc>
                <a:spcPct val="90000"/>
              </a:lnSpc>
              <a:spcBef>
                <a:spcPts val="600"/>
              </a:spcBef>
            </a:pPr>
            <a:r>
              <a:rPr lang="en-US" dirty="0">
                <a:solidFill>
                  <a:srgbClr val="2DA2BF"/>
                </a:solidFill>
              </a:rPr>
              <a:t>Interviewees describe the program as stable but are looking for ways to expand covered services.</a:t>
            </a:r>
          </a:p>
        </p:txBody>
      </p:sp>
      <p:cxnSp>
        <p:nvCxnSpPr>
          <p:cNvPr id="21" name="Straight Connector 20"/>
          <p:cNvCxnSpPr/>
          <p:nvPr/>
        </p:nvCxnSpPr>
        <p:spPr>
          <a:xfrm flipH="1">
            <a:off x="8755472" y="2140300"/>
            <a:ext cx="475618" cy="449217"/>
          </a:xfrm>
          <a:prstGeom prst="line">
            <a:avLst/>
          </a:prstGeom>
          <a:ln>
            <a:solidFill>
              <a:srgbClr val="2DA2BF"/>
            </a:solidFill>
          </a:ln>
        </p:spPr>
        <p:style>
          <a:lnRef idx="1">
            <a:schemeClr val="accent1"/>
          </a:lnRef>
          <a:fillRef idx="0">
            <a:schemeClr val="accent1"/>
          </a:fillRef>
          <a:effectRef idx="0">
            <a:schemeClr val="accent1"/>
          </a:effectRef>
          <a:fontRef idx="minor">
            <a:schemeClr val="tx1"/>
          </a:fontRef>
        </p:style>
      </p:cxnSp>
      <p:sp>
        <p:nvSpPr>
          <p:cNvPr id="23" name="Title 1"/>
          <p:cNvSpPr txBox="1">
            <a:spLocks/>
          </p:cNvSpPr>
          <p:nvPr/>
        </p:nvSpPr>
        <p:spPr>
          <a:xfrm>
            <a:off x="1524001" y="5640512"/>
            <a:ext cx="6371231" cy="1096909"/>
          </a:xfrm>
          <a:prstGeom prst="rect">
            <a:avLst/>
          </a:prstGeom>
          <a:solidFill>
            <a:schemeClr val="accent1"/>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000" b="1" dirty="0">
                <a:solidFill>
                  <a:prstClr val="white"/>
                </a:solidFill>
                <a:latin typeface="Century Gothic" panose="020B0502020202020204" pitchFamily="34" charset="0"/>
              </a:rPr>
              <a:t>Case Studies in Progress</a:t>
            </a:r>
          </a:p>
          <a:p>
            <a:pPr algn="ctr"/>
            <a:r>
              <a:rPr lang="en-US" sz="2000" b="1" dirty="0">
                <a:solidFill>
                  <a:prstClr val="white"/>
                </a:solidFill>
                <a:latin typeface="Century Gothic" panose="020B0502020202020204" pitchFamily="34" charset="0"/>
              </a:rPr>
              <a:t>Healthcare Financing of Healthy Homes Services</a:t>
            </a:r>
          </a:p>
        </p:txBody>
      </p:sp>
      <p:sp>
        <p:nvSpPr>
          <p:cNvPr id="13" name="Title 1"/>
          <p:cNvSpPr txBox="1">
            <a:spLocks/>
          </p:cNvSpPr>
          <p:nvPr/>
        </p:nvSpPr>
        <p:spPr>
          <a:xfrm>
            <a:off x="7895232" y="5640512"/>
            <a:ext cx="2772769" cy="1096909"/>
          </a:xfrm>
          <a:prstGeom prst="rect">
            <a:avLst/>
          </a:prstGeom>
          <a:solidFill>
            <a:schemeClr val="tx1">
              <a:lumMod val="75000"/>
              <a:lumOff val="25000"/>
            </a:schemeClr>
          </a:solidFill>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2400" b="1" dirty="0">
                <a:solidFill>
                  <a:prstClr val="white"/>
                </a:solidFill>
                <a:latin typeface="Century Gothic" panose="020B0502020202020204" pitchFamily="34" charset="0"/>
              </a:rPr>
              <a:t>Six more asthma case studies to be developed</a:t>
            </a:r>
            <a:endParaRPr lang="en-US" sz="1200" b="1" dirty="0">
              <a:solidFill>
                <a:prstClr val="white"/>
              </a:solidFill>
              <a:latin typeface="Century Gothic" panose="020B0502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9998" y="1509108"/>
            <a:ext cx="6032004" cy="3767336"/>
          </a:xfrm>
          <a:prstGeom prst="rect">
            <a:avLst/>
          </a:prstGeom>
        </p:spPr>
      </p:pic>
    </p:spTree>
    <p:extLst>
      <p:ext uri="{BB962C8B-B14F-4D97-AF65-F5344CB8AC3E}">
        <p14:creationId xmlns:p14="http://schemas.microsoft.com/office/powerpoint/2010/main" val="73476651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5156549" y="38099"/>
            <a:ext cx="55114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Rectangle 2"/>
          <p:cNvSpPr/>
          <p:nvPr/>
        </p:nvSpPr>
        <p:spPr>
          <a:xfrm>
            <a:off x="1670553" y="466278"/>
            <a:ext cx="2175617" cy="6001643"/>
          </a:xfrm>
          <a:prstGeom prst="rect">
            <a:avLst/>
          </a:prstGeom>
        </p:spPr>
        <p:txBody>
          <a:bodyPr vert="horz" wrap="square">
            <a:spAutoFit/>
          </a:bodyPr>
          <a:lstStyle/>
          <a:p>
            <a:pPr algn="ctr"/>
            <a:r>
              <a:rPr lang="en-US" sz="2400" b="1" dirty="0">
                <a:solidFill>
                  <a:prstClr val="black"/>
                </a:solidFill>
              </a:rPr>
              <a:t>If you’re interested in learning more:</a:t>
            </a:r>
          </a:p>
          <a:p>
            <a:pPr algn="ctr"/>
            <a:endParaRPr lang="en-US" sz="2400" b="1" dirty="0">
              <a:solidFill>
                <a:prstClr val="black"/>
              </a:solidFill>
            </a:endParaRPr>
          </a:p>
          <a:p>
            <a:pPr algn="ctr"/>
            <a:r>
              <a:rPr lang="en-US" sz="2400" dirty="0">
                <a:solidFill>
                  <a:prstClr val="black"/>
                </a:solidFill>
              </a:rPr>
              <a:t>Read about the project: </a:t>
            </a:r>
            <a:r>
              <a:rPr lang="en-US" sz="1600" dirty="0">
                <a:solidFill>
                  <a:prstClr val="black"/>
                </a:solidFill>
                <a:hlinkClick r:id="rId2"/>
              </a:rPr>
              <a:t>www.nchh.org/Program/EquippingStatesforReimbursement.aspx</a:t>
            </a:r>
            <a:endParaRPr lang="en-US" sz="1600" dirty="0">
              <a:solidFill>
                <a:prstClr val="black"/>
              </a:solidFill>
            </a:endParaRPr>
          </a:p>
          <a:p>
            <a:pPr algn="ctr"/>
            <a:endParaRPr lang="en-US" sz="2400" dirty="0">
              <a:solidFill>
                <a:prstClr val="black"/>
              </a:solidFill>
            </a:endParaRPr>
          </a:p>
          <a:p>
            <a:pPr algn="ctr"/>
            <a:r>
              <a:rPr lang="en-US" sz="2400" dirty="0">
                <a:solidFill>
                  <a:prstClr val="black"/>
                </a:solidFill>
              </a:rPr>
              <a:t>Keep your relevant agencies in the loop (e.g., CDC project officer, EPA Regional Office)</a:t>
            </a:r>
            <a:endParaRPr lang="en-US" sz="2400" b="1" dirty="0">
              <a:solidFill>
                <a:prstClr val="black"/>
              </a:solidFil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974757" y="38099"/>
            <a:ext cx="6693243" cy="6858000"/>
          </a:xfrm>
          <a:prstGeom prst="rect">
            <a:avLst/>
          </a:prstGeom>
        </p:spPr>
      </p:pic>
    </p:spTree>
    <p:extLst>
      <p:ext uri="{BB962C8B-B14F-4D97-AF65-F5344CB8AC3E}">
        <p14:creationId xmlns:p14="http://schemas.microsoft.com/office/powerpoint/2010/main" val="239971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Next Steps for You?</a:t>
            </a:r>
            <a:endParaRPr lang="en-US" b="1" dirty="0"/>
          </a:p>
        </p:txBody>
      </p:sp>
      <p:sp>
        <p:nvSpPr>
          <p:cNvPr id="3" name="Content Placeholder 2"/>
          <p:cNvSpPr>
            <a:spLocks noGrp="1"/>
          </p:cNvSpPr>
          <p:nvPr>
            <p:ph sz="quarter" idx="13"/>
          </p:nvPr>
        </p:nvSpPr>
        <p:spPr>
          <a:xfrm>
            <a:off x="2133601" y="1803400"/>
            <a:ext cx="7909711" cy="4368800"/>
          </a:xfrm>
        </p:spPr>
        <p:txBody>
          <a:bodyPr>
            <a:normAutofit lnSpcReduction="10000"/>
          </a:bodyPr>
          <a:lstStyle/>
          <a:p>
            <a:r>
              <a:rPr lang="en-US" sz="2600" b="1" dirty="0"/>
              <a:t>Start (or advance) a conversation in your community</a:t>
            </a:r>
          </a:p>
          <a:p>
            <a:pPr lvl="1"/>
            <a:r>
              <a:rPr lang="en-US" dirty="0"/>
              <a:t>What are some unique features about the administrative or regulatory landscape in your state?</a:t>
            </a:r>
          </a:p>
          <a:p>
            <a:pPr lvl="1"/>
            <a:r>
              <a:rPr lang="en-US" dirty="0"/>
              <a:t>Who is working on or might be interested in this issue in your state?  </a:t>
            </a:r>
          </a:p>
          <a:p>
            <a:pPr lvl="1"/>
            <a:r>
              <a:rPr lang="en-US" dirty="0"/>
              <a:t>What would an ideal program look like for your state?</a:t>
            </a:r>
          </a:p>
          <a:p>
            <a:pPr lvl="1"/>
            <a:r>
              <a:rPr lang="en-US" dirty="0"/>
              <a:t>What needs to happen to make this a reality?</a:t>
            </a:r>
          </a:p>
          <a:p>
            <a:pPr lvl="1"/>
            <a:r>
              <a:rPr lang="en-US" dirty="0"/>
              <a:t>What is the first step? </a:t>
            </a:r>
            <a:r>
              <a:rPr lang="en-US" b="1" dirty="0">
                <a:solidFill>
                  <a:srgbClr val="C00000"/>
                </a:solidFill>
              </a:rPr>
              <a:t>What can </a:t>
            </a:r>
            <a:r>
              <a:rPr lang="en-US" b="1" u="sng" dirty="0">
                <a:solidFill>
                  <a:srgbClr val="C00000"/>
                </a:solidFill>
              </a:rPr>
              <a:t>you</a:t>
            </a:r>
            <a:r>
              <a:rPr lang="en-US" b="1" dirty="0">
                <a:solidFill>
                  <a:srgbClr val="C00000"/>
                </a:solidFill>
              </a:rPr>
              <a:t> do within the next month?</a:t>
            </a:r>
          </a:p>
          <a:p>
            <a:endParaRPr lang="en-US" dirty="0"/>
          </a:p>
        </p:txBody>
      </p:sp>
    </p:spTree>
    <p:extLst>
      <p:ext uri="{BB962C8B-B14F-4D97-AF65-F5344CB8AC3E}">
        <p14:creationId xmlns:p14="http://schemas.microsoft.com/office/powerpoint/2010/main" val="332612793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Some Useful Tools</a:t>
            </a:r>
          </a:p>
        </p:txBody>
      </p:sp>
      <p:sp>
        <p:nvSpPr>
          <p:cNvPr id="3" name="Content Placeholder 2"/>
          <p:cNvSpPr>
            <a:spLocks noGrp="1"/>
          </p:cNvSpPr>
          <p:nvPr>
            <p:ph idx="1"/>
          </p:nvPr>
        </p:nvSpPr>
        <p:spPr>
          <a:xfrm>
            <a:off x="2323117" y="1828800"/>
            <a:ext cx="7735284" cy="4784942"/>
          </a:xfrm>
          <a:solidFill>
            <a:srgbClr val="C9F0FF">
              <a:alpha val="65000"/>
            </a:srgbClr>
          </a:solidFill>
        </p:spPr>
        <p:txBody>
          <a:bodyPr>
            <a:normAutofit fontScale="77500" lnSpcReduction="20000"/>
          </a:bodyPr>
          <a:lstStyle/>
          <a:p>
            <a:r>
              <a:rPr lang="en-US" sz="3000" dirty="0">
                <a:hlinkClick r:id="rId3"/>
              </a:rPr>
              <a:t>NCHH Healthcare Financing Resource Library</a:t>
            </a:r>
            <a:endParaRPr lang="en-US" sz="3000" dirty="0">
              <a:hlinkClick r:id="rId4"/>
            </a:endParaRPr>
          </a:p>
          <a:p>
            <a:r>
              <a:rPr lang="en-US" sz="3000" dirty="0">
                <a:hlinkClick r:id="rId4"/>
              </a:rPr>
              <a:t>CDC Community Guide to Preventive Services</a:t>
            </a:r>
            <a:endParaRPr lang="en-US" sz="3000" dirty="0"/>
          </a:p>
          <a:p>
            <a:r>
              <a:rPr lang="en-US" sz="3000" dirty="0">
                <a:hlinkClick r:id="rId5"/>
              </a:rPr>
              <a:t>CDC Approaches to Reimbursement Report</a:t>
            </a:r>
            <a:endParaRPr lang="en-US" sz="3000" dirty="0"/>
          </a:p>
          <a:p>
            <a:r>
              <a:rPr lang="en-US" sz="3000" dirty="0">
                <a:hlinkClick r:id="rId6"/>
              </a:rPr>
              <a:t>ARC Business Case</a:t>
            </a:r>
            <a:endParaRPr lang="en-US" sz="3000" dirty="0"/>
          </a:p>
          <a:p>
            <a:r>
              <a:rPr lang="en-US" sz="3000" dirty="0">
                <a:hlinkClick r:id="rId7"/>
              </a:rPr>
              <a:t>EPA Award Winners Hall of Fame</a:t>
            </a:r>
            <a:endParaRPr lang="en-US" sz="3000" dirty="0"/>
          </a:p>
          <a:p>
            <a:r>
              <a:rPr lang="en-US" sz="3000" dirty="0">
                <a:hlinkClick r:id="rId8"/>
              </a:rPr>
              <a:t>EPA’s Value Proposition Toolkit</a:t>
            </a:r>
            <a:endParaRPr lang="en-US" sz="3000" dirty="0"/>
          </a:p>
          <a:p>
            <a:r>
              <a:rPr lang="en-US" sz="3000" dirty="0">
                <a:hlinkClick r:id="rId9"/>
              </a:rPr>
              <a:t>AHRQ’s Asthma ROI Calculator</a:t>
            </a:r>
            <a:endParaRPr lang="en-US" sz="3000" dirty="0"/>
          </a:p>
          <a:p>
            <a:pPr marL="34299" indent="0">
              <a:spcBef>
                <a:spcPts val="0"/>
              </a:spcBef>
              <a:buNone/>
            </a:pPr>
            <a:endParaRPr lang="en-US" sz="2800" dirty="0"/>
          </a:p>
          <a:p>
            <a:pPr marL="34299" indent="0" algn="ctr">
              <a:spcBef>
                <a:spcPts val="0"/>
              </a:spcBef>
              <a:buNone/>
            </a:pPr>
            <a:r>
              <a:rPr lang="en-US" sz="2800" dirty="0"/>
              <a:t>Expert reports </a:t>
            </a:r>
            <a:r>
              <a:rPr lang="en-US" sz="2800" b="1" dirty="0">
                <a:solidFill>
                  <a:schemeClr val="accent1"/>
                </a:solidFill>
              </a:rPr>
              <a:t>+</a:t>
            </a:r>
            <a:r>
              <a:rPr lang="en-US" sz="2800" dirty="0"/>
              <a:t> </a:t>
            </a:r>
          </a:p>
          <a:p>
            <a:pPr marL="34299" indent="0" algn="ctr">
              <a:spcBef>
                <a:spcPts val="0"/>
              </a:spcBef>
              <a:buNone/>
            </a:pPr>
            <a:r>
              <a:rPr lang="en-US" sz="2800" dirty="0"/>
              <a:t>real-world examples </a:t>
            </a:r>
            <a:r>
              <a:rPr lang="en-US" sz="2800" b="1" dirty="0">
                <a:solidFill>
                  <a:schemeClr val="accent1"/>
                </a:solidFill>
              </a:rPr>
              <a:t>+</a:t>
            </a:r>
            <a:r>
              <a:rPr lang="en-US" sz="2800" dirty="0"/>
              <a:t> </a:t>
            </a:r>
          </a:p>
          <a:p>
            <a:pPr marL="34299" indent="0" algn="ctr">
              <a:spcBef>
                <a:spcPts val="0"/>
              </a:spcBef>
              <a:buNone/>
            </a:pPr>
            <a:r>
              <a:rPr lang="en-US" sz="2800" dirty="0"/>
              <a:t>these tools </a:t>
            </a:r>
            <a:r>
              <a:rPr lang="en-US" sz="2800" b="1" dirty="0">
                <a:solidFill>
                  <a:schemeClr val="accent1"/>
                </a:solidFill>
              </a:rPr>
              <a:t>+</a:t>
            </a:r>
            <a:r>
              <a:rPr lang="en-US" sz="2800" dirty="0"/>
              <a:t> </a:t>
            </a:r>
          </a:p>
          <a:p>
            <a:pPr marL="34299" indent="0" algn="ctr">
              <a:spcBef>
                <a:spcPts val="0"/>
              </a:spcBef>
              <a:buNone/>
            </a:pPr>
            <a:r>
              <a:rPr lang="en-US" sz="2800" dirty="0"/>
              <a:t>your own program’s information/experience </a:t>
            </a:r>
            <a:r>
              <a:rPr lang="en-US" sz="2800" b="1" dirty="0">
                <a:solidFill>
                  <a:schemeClr val="accent1"/>
                </a:solidFill>
              </a:rPr>
              <a:t>=</a:t>
            </a:r>
            <a:r>
              <a:rPr lang="en-US" sz="2800" dirty="0"/>
              <a:t> </a:t>
            </a:r>
          </a:p>
          <a:p>
            <a:pPr marL="34299" indent="0" algn="ctr">
              <a:spcBef>
                <a:spcPts val="600"/>
              </a:spcBef>
              <a:buNone/>
            </a:pPr>
            <a:r>
              <a:rPr lang="en-US" sz="3900" b="1" dirty="0">
                <a:solidFill>
                  <a:srgbClr val="C00000"/>
                </a:solidFill>
              </a:rPr>
              <a:t>A compelling (and fundable) story</a:t>
            </a:r>
          </a:p>
        </p:txBody>
      </p:sp>
    </p:spTree>
    <p:extLst>
      <p:ext uri="{BB962C8B-B14F-4D97-AF65-F5344CB8AC3E}">
        <p14:creationId xmlns:p14="http://schemas.microsoft.com/office/powerpoint/2010/main" val="269138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2583256" y="484633"/>
            <a:ext cx="8084745" cy="2847043"/>
          </a:xfrm>
          <a:prstGeom prst="rect">
            <a:avLst/>
          </a:prstGeom>
        </p:spPr>
        <p:txBody>
          <a:bodyPr vert="horz" anchor="ctr">
            <a:normAutofit fontScale="85000" lnSpcReduction="20000"/>
          </a:bodyPr>
          <a:lstStyle/>
          <a:p>
            <a:pPr>
              <a:spcBef>
                <a:spcPct val="0"/>
              </a:spcBef>
              <a:defRPr/>
            </a:pPr>
            <a:r>
              <a:rPr lang="en-US" sz="4000" b="1" dirty="0">
                <a:solidFill>
                  <a:srgbClr val="FFFFFF"/>
                </a:solidFill>
              </a:rPr>
              <a:t>Amanda Reddy</a:t>
            </a:r>
          </a:p>
          <a:p>
            <a:pPr>
              <a:spcBef>
                <a:spcPct val="0"/>
              </a:spcBef>
              <a:defRPr/>
            </a:pPr>
            <a:r>
              <a:rPr lang="en-US" sz="2900" spc="-20" dirty="0">
                <a:solidFill>
                  <a:srgbClr val="FFFFFF"/>
                </a:solidFill>
              </a:rPr>
              <a:t>Director of Programs and Impact</a:t>
            </a:r>
          </a:p>
          <a:p>
            <a:pPr>
              <a:spcBef>
                <a:spcPct val="0"/>
              </a:spcBef>
              <a:defRPr/>
            </a:pPr>
            <a:r>
              <a:rPr lang="en-US" sz="2900" spc="-20" dirty="0">
                <a:solidFill>
                  <a:srgbClr val="FFFFFF"/>
                </a:solidFill>
              </a:rPr>
              <a:t>National Center for Healthy Housing</a:t>
            </a:r>
          </a:p>
          <a:p>
            <a:pPr>
              <a:spcBef>
                <a:spcPct val="0"/>
              </a:spcBef>
              <a:defRPr/>
            </a:pPr>
            <a:r>
              <a:rPr lang="en-US" sz="3000" i="1" dirty="0">
                <a:solidFill>
                  <a:srgbClr val="FFFFFF"/>
                </a:solidFill>
              </a:rPr>
              <a:t>areddy@nchh.org</a:t>
            </a:r>
          </a:p>
          <a:p>
            <a:pPr>
              <a:spcBef>
                <a:spcPct val="0"/>
              </a:spcBef>
              <a:defRPr/>
            </a:pPr>
            <a:endParaRPr lang="en-US" sz="3000" i="1" dirty="0">
              <a:solidFill>
                <a:srgbClr val="FFFFFF"/>
              </a:solidFill>
            </a:endParaRPr>
          </a:p>
          <a:p>
            <a:pPr>
              <a:spcBef>
                <a:spcPct val="0"/>
              </a:spcBef>
              <a:defRPr/>
            </a:pPr>
            <a:endParaRPr lang="en-US" sz="3600" i="1" dirty="0">
              <a:solidFill>
                <a:srgbClr val="FFFFFF"/>
              </a:solidFill>
            </a:endParaRPr>
          </a:p>
          <a:p>
            <a:pPr>
              <a:spcBef>
                <a:spcPct val="0"/>
              </a:spcBef>
              <a:defRPr/>
            </a:pPr>
            <a:r>
              <a:rPr lang="en-US" sz="2800" i="1" dirty="0">
                <a:solidFill>
                  <a:srgbClr val="FFFFFF"/>
                </a:solidFill>
              </a:rPr>
              <a:t>www.nchh.org/resources/healthcarefinancing.aspx</a:t>
            </a:r>
          </a:p>
          <a:p>
            <a:pPr>
              <a:spcBef>
                <a:spcPct val="0"/>
              </a:spcBef>
              <a:defRPr/>
            </a:pPr>
            <a:r>
              <a:rPr lang="en-US" sz="2800" i="1" dirty="0">
                <a:solidFill>
                  <a:srgbClr val="FFFFFF"/>
                </a:solidFill>
              </a:rPr>
              <a:t>www.nchh.org/Resources/HealthcareFinancing/Snapshot.aspx</a:t>
            </a:r>
          </a:p>
        </p:txBody>
      </p:sp>
      <p:pic>
        <p:nvPicPr>
          <p:cNvPr id="9" name="Picture 8" descr="NCHHLogo-blue-bkgrnd-for-we.gif"/>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524000" y="3718858"/>
            <a:ext cx="9144000" cy="2635545"/>
          </a:xfrm>
          <a:prstGeom prst="rect">
            <a:avLst/>
          </a:prstGeom>
        </p:spPr>
      </p:pic>
    </p:spTree>
    <p:extLst>
      <p:ext uri="{BB962C8B-B14F-4D97-AF65-F5344CB8AC3E}">
        <p14:creationId xmlns:p14="http://schemas.microsoft.com/office/powerpoint/2010/main" val="39402920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19591" y="452716"/>
            <a:ext cx="12192000" cy="1463040"/>
          </a:xfrm>
        </p:spPr>
        <p:txBody>
          <a:bodyPr>
            <a:normAutofit fontScale="90000"/>
          </a:bodyPr>
          <a:lstStyle/>
          <a:p>
            <a:r>
              <a:rPr lang="en-US" sz="6500" b="1" dirty="0">
                <a:latin typeface="+mn-lt"/>
              </a:rPr>
              <a:t>Advancing Asthma Care and Medicaid Reimbursement in Our Region</a:t>
            </a:r>
          </a:p>
        </p:txBody>
      </p:sp>
      <p:sp>
        <p:nvSpPr>
          <p:cNvPr id="3" name="Rectangle 2"/>
          <p:cNvSpPr/>
          <p:nvPr/>
        </p:nvSpPr>
        <p:spPr>
          <a:xfrm>
            <a:off x="-3269" y="2493887"/>
            <a:ext cx="12237721" cy="1938992"/>
          </a:xfrm>
          <a:prstGeom prst="rect">
            <a:avLst/>
          </a:prstGeom>
        </p:spPr>
        <p:txBody>
          <a:bodyPr wrap="square">
            <a:spAutoFit/>
          </a:bodyPr>
          <a:lstStyle/>
          <a:p>
            <a:pPr algn="ctr"/>
            <a:r>
              <a:rPr lang="en-US" sz="4000" dirty="0" smtClean="0"/>
              <a:t>Ed </a:t>
            </a:r>
            <a:r>
              <a:rPr lang="en-US" sz="4000" dirty="0"/>
              <a:t>Thomas</a:t>
            </a:r>
          </a:p>
          <a:p>
            <a:pPr algn="ctr"/>
            <a:r>
              <a:rPr lang="en-US" sz="4000" dirty="0"/>
              <a:t>Healthy Homes Representative, Region III</a:t>
            </a:r>
          </a:p>
          <a:p>
            <a:pPr algn="ctr"/>
            <a:r>
              <a:rPr lang="en-US" sz="4000" dirty="0"/>
              <a:t>U.S. Department of Housing and Urban Development</a:t>
            </a:r>
          </a:p>
        </p:txBody>
      </p:sp>
    </p:spTree>
    <p:extLst>
      <p:ext uri="{BB962C8B-B14F-4D97-AF65-F5344CB8AC3E}">
        <p14:creationId xmlns:p14="http://schemas.microsoft.com/office/powerpoint/2010/main" val="44388802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19591" y="452716"/>
            <a:ext cx="12192000" cy="1463040"/>
          </a:xfrm>
        </p:spPr>
        <p:txBody>
          <a:bodyPr>
            <a:normAutofit fontScale="90000"/>
          </a:bodyPr>
          <a:lstStyle/>
          <a:p>
            <a:r>
              <a:rPr lang="en-US" sz="6500" b="1" dirty="0">
                <a:latin typeface="+mn-lt"/>
              </a:rPr>
              <a:t>Advancing Asthma Care and Medicaid Reimbursement in Our Region</a:t>
            </a:r>
          </a:p>
        </p:txBody>
      </p:sp>
      <p:sp>
        <p:nvSpPr>
          <p:cNvPr id="3" name="Rectangle 2"/>
          <p:cNvSpPr/>
          <p:nvPr/>
        </p:nvSpPr>
        <p:spPr>
          <a:xfrm>
            <a:off x="-3269" y="2493887"/>
            <a:ext cx="12237721" cy="2554545"/>
          </a:xfrm>
          <a:prstGeom prst="rect">
            <a:avLst/>
          </a:prstGeom>
        </p:spPr>
        <p:txBody>
          <a:bodyPr wrap="square">
            <a:spAutoFit/>
          </a:bodyPr>
          <a:lstStyle/>
          <a:p>
            <a:pPr algn="ctr"/>
            <a:r>
              <a:rPr lang="en-US" sz="4000" dirty="0"/>
              <a:t>David Kelley, M.D., M.P.A.</a:t>
            </a:r>
          </a:p>
          <a:p>
            <a:pPr algn="ctr"/>
            <a:r>
              <a:rPr lang="en-US" sz="4000" dirty="0"/>
              <a:t>Chief Medical Officer</a:t>
            </a:r>
          </a:p>
          <a:p>
            <a:pPr algn="ctr"/>
            <a:r>
              <a:rPr lang="en-US" sz="4000" dirty="0"/>
              <a:t>Office of Medical Assistance Programs </a:t>
            </a:r>
          </a:p>
          <a:p>
            <a:pPr algn="ctr"/>
            <a:r>
              <a:rPr lang="en-US" sz="4000" dirty="0"/>
              <a:t>Pennsylvania Department of Human Services</a:t>
            </a:r>
          </a:p>
        </p:txBody>
      </p:sp>
    </p:spTree>
    <p:extLst>
      <p:ext uri="{BB962C8B-B14F-4D97-AF65-F5344CB8AC3E}">
        <p14:creationId xmlns:p14="http://schemas.microsoft.com/office/powerpoint/2010/main" val="229994650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asthmacommunitynetwork.org/system/files/imagecache/program_logo_small/logo_2.jpg"/>
          <p:cNvPicPr/>
          <p:nvPr/>
        </p:nvPicPr>
        <p:blipFill>
          <a:blip r:embed="rId2">
            <a:extLst>
              <a:ext uri="{28A0092B-C50C-407E-A947-70E740481C1C}">
                <a14:useLocalDpi xmlns:a14="http://schemas.microsoft.com/office/drawing/2010/main" val="0"/>
              </a:ext>
            </a:extLst>
          </a:blip>
          <a:srcRect/>
          <a:stretch>
            <a:fillRect/>
          </a:stretch>
        </p:blipFill>
        <p:spPr bwMode="auto">
          <a:xfrm>
            <a:off x="10562276" y="6172835"/>
            <a:ext cx="1323975" cy="553720"/>
          </a:xfrm>
          <a:prstGeom prst="rect">
            <a:avLst/>
          </a:prstGeom>
          <a:noFill/>
          <a:ln>
            <a:noFill/>
          </a:ln>
        </p:spPr>
      </p:pic>
      <p:pic>
        <p:nvPicPr>
          <p:cNvPr id="5" name="Picture 4" descr="http://cdn2.hubspot.net/hub/301834/file-483306193-jpg/HUD-Seal_color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7043" y="5800727"/>
            <a:ext cx="1057275" cy="1057275"/>
          </a:xfrm>
          <a:prstGeom prst="rect">
            <a:avLst/>
          </a:prstGeom>
          <a:noFill/>
          <a:ln>
            <a:noFill/>
          </a:ln>
        </p:spPr>
      </p:pic>
      <p:sp>
        <p:nvSpPr>
          <p:cNvPr id="6" name="Title 1"/>
          <p:cNvSpPr>
            <a:spLocks noGrp="1"/>
          </p:cNvSpPr>
          <p:nvPr>
            <p:ph type="ctrTitle"/>
          </p:nvPr>
        </p:nvSpPr>
        <p:spPr>
          <a:xfrm>
            <a:off x="19591" y="452716"/>
            <a:ext cx="12192000" cy="1463040"/>
          </a:xfrm>
        </p:spPr>
        <p:txBody>
          <a:bodyPr>
            <a:normAutofit fontScale="90000"/>
          </a:bodyPr>
          <a:lstStyle/>
          <a:p>
            <a:r>
              <a:rPr lang="en-US" sz="6500" b="1" dirty="0">
                <a:latin typeface="+mn-lt"/>
              </a:rPr>
              <a:t>Advancing Asthma Care and Medicaid Reimbursement in Our Region</a:t>
            </a:r>
          </a:p>
        </p:txBody>
      </p:sp>
      <p:sp>
        <p:nvSpPr>
          <p:cNvPr id="3" name="Rectangle 2"/>
          <p:cNvSpPr/>
          <p:nvPr/>
        </p:nvSpPr>
        <p:spPr>
          <a:xfrm>
            <a:off x="-3269" y="2637378"/>
            <a:ext cx="12237721" cy="1938992"/>
          </a:xfrm>
          <a:prstGeom prst="rect">
            <a:avLst/>
          </a:prstGeom>
        </p:spPr>
        <p:txBody>
          <a:bodyPr wrap="square">
            <a:spAutoFit/>
          </a:bodyPr>
          <a:lstStyle/>
          <a:p>
            <a:pPr algn="ctr"/>
            <a:r>
              <a:rPr lang="en-US" sz="4000" dirty="0"/>
              <a:t>Alisa </a:t>
            </a:r>
            <a:r>
              <a:rPr lang="en-US" sz="4000" dirty="0" err="1"/>
              <a:t>Haushalter</a:t>
            </a:r>
            <a:r>
              <a:rPr lang="en-US" sz="4000" dirty="0"/>
              <a:t>, D.N.P., R.N.</a:t>
            </a:r>
          </a:p>
          <a:p>
            <a:pPr algn="ctr"/>
            <a:r>
              <a:rPr lang="en-US" sz="4000" dirty="0"/>
              <a:t>Senior Director, Department of Population Health</a:t>
            </a:r>
          </a:p>
          <a:p>
            <a:pPr algn="ctr"/>
            <a:r>
              <a:rPr lang="en-US" sz="4000" dirty="0"/>
              <a:t>Nemours Health System</a:t>
            </a:r>
          </a:p>
        </p:txBody>
      </p:sp>
    </p:spTree>
    <p:extLst>
      <p:ext uri="{BB962C8B-B14F-4D97-AF65-F5344CB8AC3E}">
        <p14:creationId xmlns:p14="http://schemas.microsoft.com/office/powerpoint/2010/main" val="56600754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1159042" y="1022684"/>
            <a:ext cx="4343400" cy="3048000"/>
          </a:xfrm>
        </p:spPr>
        <p:txBody>
          <a:bodyPr/>
          <a:lstStyle/>
          <a:p>
            <a:pPr eaLnBrk="1" hangingPunct="1"/>
            <a:r>
              <a:rPr lang="en-US" altLang="en-US" sz="2800" dirty="0"/>
              <a:t/>
            </a:r>
            <a:br>
              <a:rPr lang="en-US" altLang="en-US" sz="2800" dirty="0"/>
            </a:br>
            <a:r>
              <a:rPr lang="en-US" altLang="en-US" sz="2800" dirty="0"/>
              <a:t>Improving Outcomes for Children with Asthma: Advancing the Role of Community health workers as integral members of the health care team</a:t>
            </a:r>
            <a:endParaRPr lang="en-US" altLang="en-US" sz="3200" i="1" dirty="0"/>
          </a:p>
        </p:txBody>
      </p:sp>
      <p:sp>
        <p:nvSpPr>
          <p:cNvPr id="29699" name="Rectangle 3"/>
          <p:cNvSpPr>
            <a:spLocks noGrp="1" noChangeArrowheads="1"/>
          </p:cNvSpPr>
          <p:nvPr>
            <p:ph type="subTitle" idx="1"/>
          </p:nvPr>
        </p:nvSpPr>
        <p:spPr>
          <a:xfrm>
            <a:off x="1159042" y="5081336"/>
            <a:ext cx="6400800" cy="1600200"/>
          </a:xfrm>
        </p:spPr>
        <p:txBody>
          <a:bodyPr/>
          <a:lstStyle/>
          <a:p>
            <a:pPr eaLnBrk="1" hangingPunct="1">
              <a:lnSpc>
                <a:spcPct val="90000"/>
              </a:lnSpc>
            </a:pPr>
            <a:r>
              <a:rPr lang="en-US" altLang="en-US" sz="1600" b="1" dirty="0">
                <a:solidFill>
                  <a:schemeClr val="tx1"/>
                </a:solidFill>
              </a:rPr>
              <a:t>Alisa </a:t>
            </a:r>
            <a:r>
              <a:rPr lang="en-US" altLang="en-US" sz="1600" b="1" dirty="0" err="1">
                <a:solidFill>
                  <a:schemeClr val="tx1"/>
                </a:solidFill>
              </a:rPr>
              <a:t>Haushalter</a:t>
            </a:r>
            <a:r>
              <a:rPr lang="en-US" altLang="en-US" sz="1600" b="1" dirty="0">
                <a:solidFill>
                  <a:schemeClr val="tx1"/>
                </a:solidFill>
              </a:rPr>
              <a:t>, DNP, RN</a:t>
            </a:r>
          </a:p>
          <a:p>
            <a:pPr eaLnBrk="1" hangingPunct="1">
              <a:lnSpc>
                <a:spcPct val="90000"/>
              </a:lnSpc>
            </a:pPr>
            <a:r>
              <a:rPr lang="en-US" altLang="en-US" sz="1600" b="1" dirty="0">
                <a:solidFill>
                  <a:schemeClr val="tx1"/>
                </a:solidFill>
              </a:rPr>
              <a:t>Senior Director, Department of Population Health</a:t>
            </a:r>
          </a:p>
          <a:p>
            <a:pPr eaLnBrk="1" hangingPunct="1">
              <a:lnSpc>
                <a:spcPct val="90000"/>
              </a:lnSpc>
            </a:pPr>
            <a:r>
              <a:rPr lang="en-US" altLang="en-US" sz="1600" b="1" dirty="0">
                <a:solidFill>
                  <a:schemeClr val="tx1"/>
                </a:solidFill>
              </a:rPr>
              <a:t> Nemours Health and Prevention Services</a:t>
            </a:r>
          </a:p>
          <a:p>
            <a:pPr eaLnBrk="1" hangingPunct="1">
              <a:lnSpc>
                <a:spcPct val="90000"/>
              </a:lnSpc>
            </a:pPr>
            <a:r>
              <a:rPr lang="en-US" altLang="en-US" sz="1600" b="1" dirty="0">
                <a:solidFill>
                  <a:schemeClr val="tx1"/>
                </a:solidFill>
              </a:rPr>
              <a:t>A.I. </a:t>
            </a:r>
            <a:r>
              <a:rPr lang="en-US" altLang="en-US" sz="1600" b="1" dirty="0" err="1">
                <a:solidFill>
                  <a:schemeClr val="tx1"/>
                </a:solidFill>
              </a:rPr>
              <a:t>duPont</a:t>
            </a:r>
            <a:r>
              <a:rPr lang="en-US" altLang="en-US" sz="1600" b="1" dirty="0">
                <a:solidFill>
                  <a:schemeClr val="tx1"/>
                </a:solidFill>
              </a:rPr>
              <a:t> Nemours Pediatric Health System</a:t>
            </a:r>
          </a:p>
          <a:p>
            <a:pPr eaLnBrk="1" hangingPunct="1">
              <a:lnSpc>
                <a:spcPct val="90000"/>
              </a:lnSpc>
            </a:pPr>
            <a:r>
              <a:rPr lang="en-US" altLang="en-US" sz="1600" b="1" dirty="0">
                <a:solidFill>
                  <a:schemeClr val="tx1"/>
                </a:solidFill>
              </a:rPr>
              <a:t>June 27, 2015</a:t>
            </a:r>
          </a:p>
          <a:p>
            <a:pPr eaLnBrk="1" hangingPunct="1">
              <a:lnSpc>
                <a:spcPct val="90000"/>
              </a:lnSpc>
            </a:pPr>
            <a:endParaRPr lang="en-US" altLang="en-US" sz="1600" b="1" dirty="0">
              <a:solidFill>
                <a:schemeClr val="tx1"/>
              </a:solidFill>
            </a:endParaRPr>
          </a:p>
        </p:txBody>
      </p:sp>
    </p:spTree>
    <p:extLst>
      <p:ext uri="{BB962C8B-B14F-4D97-AF65-F5344CB8AC3E}">
        <p14:creationId xmlns:p14="http://schemas.microsoft.com/office/powerpoint/2010/main" val="1211217298"/>
      </p:ext>
    </p:extLst>
  </p:cSld>
  <p:clrMapOvr>
    <a:masterClrMapping/>
  </p:clrMapOvr>
  <p:transition/>
  <p:timing>
    <p:tnLst>
      <p:par>
        <p:cTn id="1" dur="indefinite" restart="never" nodeType="tmRoot"/>
      </p:par>
    </p:tnLst>
  </p:timing>
</p:sld>
</file>

<file path=ppt/theme/_rels/theme12.xml.rels><?xml version="1.0" encoding="UTF-8" standalone="yes"?>
<Relationships xmlns="http://schemas.openxmlformats.org/package/2006/relationships"><Relationship Id="rId1" Type="http://schemas.openxmlformats.org/officeDocument/2006/relationships/image" Target="../media/image17.jpeg"/></Relationships>
</file>

<file path=ppt/theme/_rels/theme14.xml.rels><?xml version="1.0" encoding="UTF-8" standalone="yes"?>
<Relationships xmlns="http://schemas.openxmlformats.org/package/2006/relationships"><Relationship Id="rId1" Type="http://schemas.openxmlformats.org/officeDocument/2006/relationships/image" Target="../media/image20.jpeg"/></Relationships>
</file>

<file path=ppt/theme/_rels/them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21.jpeg"/></Relationships>
</file>

<file path=ppt/theme/_rels/theme17.xml.rels><?xml version="1.0" encoding="UTF-8" standalone="yes"?>
<Relationships xmlns="http://schemas.openxmlformats.org/package/2006/relationships"><Relationship Id="rId1" Type="http://schemas.openxmlformats.org/officeDocument/2006/relationships/image" Target="../media/image22.jpeg"/></Relationships>
</file>

<file path=ppt/theme/_rels/them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image" Target="../media/image27.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HEDIS Template  3-6-2008">
  <a:themeElements>
    <a:clrScheme name="1_HEDIS Template  3-6-2008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1_HEDIS Template  3-6-20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HEDIS Template  3-6-2008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1_HEDIS Template  3-6-2008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1_HEDIS Template  3-6-2008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1_HEDIS Template  3-6-2008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1_HEDIS Template  3-6-2008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1_HEDIS Template  3-6-2008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1_HEDIS Template  3-6-2008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1_HEDIS Template  3-6-2008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1_HEDIS Template  3-6-2008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1_HEDIS Template  3-6-2008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13.xml><?xml version="1.0" encoding="utf-8"?>
<a:theme xmlns:a="http://schemas.openxmlformats.org/drawingml/2006/main" name="NNCC Powerpoint template">
  <a:themeElements>
    <a:clrScheme name="NNCC New Logo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NCC New Logo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NCC New Logo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NCC New Logo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NCC New Logo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NCC New Logo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NCC New Logo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NCC New Logo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NCC New Logo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NCC New Logo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NCC New Logo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NCC New Logo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NCC New Logo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NCC New Logo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S010176930">
  <a:themeElements>
    <a:clrScheme name="Custom 3">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000000"/>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5.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Median">
  <a:themeElements>
    <a:clrScheme name="Custom 1">
      <a:dk1>
        <a:sysClr val="windowText" lastClr="000000"/>
      </a:dk1>
      <a:lt1>
        <a:sysClr val="window" lastClr="FFFFFF"/>
      </a:lt1>
      <a:dk2>
        <a:srgbClr val="92D050"/>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7.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8.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19.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1_Office Theme">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0.xml><?xml version="1.0" encoding="utf-8"?>
<a:theme xmlns:a="http://schemas.openxmlformats.org/drawingml/2006/main" name="Inte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OH_Master 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ASTER PAGE PURPLE">
  <a:themeElements>
    <a:clrScheme name="Custom 14">
      <a:dk1>
        <a:srgbClr val="000000"/>
      </a:dk1>
      <a:lt1>
        <a:srgbClr val="000000"/>
      </a:lt1>
      <a:dk2>
        <a:srgbClr val="FFFFFF"/>
      </a:dk2>
      <a:lt2>
        <a:srgbClr val="FFFFFF"/>
      </a:lt2>
      <a:accent1>
        <a:srgbClr val="7D3F98"/>
      </a:accent1>
      <a:accent2>
        <a:srgbClr val="7AC143"/>
      </a:accent2>
      <a:accent3>
        <a:srgbClr val="00BCE4"/>
      </a:accent3>
      <a:accent4>
        <a:srgbClr val="00A78E"/>
      </a:accent4>
      <a:accent5>
        <a:srgbClr val="5F78BB"/>
      </a:accent5>
      <a:accent6>
        <a:srgbClr val="B8D936"/>
      </a:accent6>
      <a:hlink>
        <a:srgbClr val="7090A5"/>
      </a:hlink>
      <a:folHlink>
        <a:srgbClr val="7F7F7F"/>
      </a:folHlink>
    </a:clrScheme>
    <a:fontScheme name="New Logo Master Slid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latin typeface="+mn-lt"/>
          </a:defRPr>
        </a:defPPr>
      </a:lstStyle>
    </a:txDef>
  </a:objectDefaults>
  <a:extraClrSchemeLst>
    <a:extraClrScheme>
      <a:clrScheme name="New Logo Master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Logo Master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w Logo Master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w Logo Master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w Logo Master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w Logo Master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w Logo Master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w Logo Master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w Logo Master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w Logo Master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w Logo Master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w Logo Master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ew Logo Master Slide 13">
        <a:dk1>
          <a:srgbClr val="000000"/>
        </a:dk1>
        <a:lt1>
          <a:srgbClr val="FFFFFF"/>
        </a:lt1>
        <a:dk2>
          <a:srgbClr val="F47721"/>
        </a:dk2>
        <a:lt2>
          <a:srgbClr val="D50962"/>
        </a:lt2>
        <a:accent1>
          <a:srgbClr val="7AC143"/>
        </a:accent1>
        <a:accent2>
          <a:srgbClr val="00A78E"/>
        </a:accent2>
        <a:accent3>
          <a:srgbClr val="FFFFFF"/>
        </a:accent3>
        <a:accent4>
          <a:srgbClr val="000000"/>
        </a:accent4>
        <a:accent5>
          <a:srgbClr val="BEDDB0"/>
        </a:accent5>
        <a:accent6>
          <a:srgbClr val="009780"/>
        </a:accent6>
        <a:hlink>
          <a:srgbClr val="7D3F98"/>
        </a:hlink>
        <a:folHlink>
          <a:srgbClr val="00BCE4"/>
        </a:folHlink>
      </a:clrScheme>
      <a:clrMap bg1="lt1" tx1="dk1" bg2="lt2" tx2="dk2" accent1="accent1" accent2="accent2" accent3="accent3" accent4="accent4" accent5="accent5" accent6="accent6" hlink="hlink" folHlink="folHlink"/>
    </a:extraClrScheme>
    <a:extraClrScheme>
      <a:clrScheme name="New Logo Master Slide 14">
        <a:dk1>
          <a:srgbClr val="000000"/>
        </a:dk1>
        <a:lt1>
          <a:srgbClr val="FFFFFF"/>
        </a:lt1>
        <a:dk2>
          <a:srgbClr val="D20962"/>
        </a:dk2>
        <a:lt2>
          <a:srgbClr val="F47721"/>
        </a:lt2>
        <a:accent1>
          <a:srgbClr val="7AC143"/>
        </a:accent1>
        <a:accent2>
          <a:srgbClr val="00A78E"/>
        </a:accent2>
        <a:accent3>
          <a:srgbClr val="FFFFFF"/>
        </a:accent3>
        <a:accent4>
          <a:srgbClr val="000000"/>
        </a:accent4>
        <a:accent5>
          <a:srgbClr val="BEDDB0"/>
        </a:accent5>
        <a:accent6>
          <a:srgbClr val="009780"/>
        </a:accent6>
        <a:hlink>
          <a:srgbClr val="7D3F98"/>
        </a:hlink>
        <a:folHlink>
          <a:srgbClr val="00BCE4"/>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MASTER PAGE TEAL">
  <a:themeElements>
    <a:clrScheme name="Custom 26">
      <a:dk1>
        <a:srgbClr val="000000"/>
      </a:dk1>
      <a:lt1>
        <a:srgbClr val="000000"/>
      </a:lt1>
      <a:dk2>
        <a:srgbClr val="FFFFFF"/>
      </a:dk2>
      <a:lt2>
        <a:srgbClr val="FFFFFF"/>
      </a:lt2>
      <a:accent1>
        <a:srgbClr val="00A78E"/>
      </a:accent1>
      <a:accent2>
        <a:srgbClr val="7D3F98"/>
      </a:accent2>
      <a:accent3>
        <a:srgbClr val="00BCE4"/>
      </a:accent3>
      <a:accent4>
        <a:srgbClr val="7AC143"/>
      </a:accent4>
      <a:accent5>
        <a:srgbClr val="5F78BB"/>
      </a:accent5>
      <a:accent6>
        <a:srgbClr val="B8D936"/>
      </a:accent6>
      <a:hlink>
        <a:srgbClr val="7090A5"/>
      </a:hlink>
      <a:folHlink>
        <a:srgbClr val="7F7F7F"/>
      </a:folHlink>
    </a:clrScheme>
    <a:fontScheme name="New Logo Master Slid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latin typeface="+mn-lt"/>
          </a:defRPr>
        </a:defPPr>
      </a:lstStyle>
    </a:txDef>
  </a:objectDefaults>
  <a:extraClrSchemeLst>
    <a:extraClrScheme>
      <a:clrScheme name="New Logo Master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Logo Master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w Logo Master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w Logo Master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w Logo Master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w Logo Master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w Logo Master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w Logo Master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w Logo Master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w Logo Master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w Logo Master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w Logo Master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ew Logo Master Slide 13">
        <a:dk1>
          <a:srgbClr val="000000"/>
        </a:dk1>
        <a:lt1>
          <a:srgbClr val="FFFFFF"/>
        </a:lt1>
        <a:dk2>
          <a:srgbClr val="F47721"/>
        </a:dk2>
        <a:lt2>
          <a:srgbClr val="D50962"/>
        </a:lt2>
        <a:accent1>
          <a:srgbClr val="7AC143"/>
        </a:accent1>
        <a:accent2>
          <a:srgbClr val="00A78E"/>
        </a:accent2>
        <a:accent3>
          <a:srgbClr val="FFFFFF"/>
        </a:accent3>
        <a:accent4>
          <a:srgbClr val="000000"/>
        </a:accent4>
        <a:accent5>
          <a:srgbClr val="BEDDB0"/>
        </a:accent5>
        <a:accent6>
          <a:srgbClr val="009780"/>
        </a:accent6>
        <a:hlink>
          <a:srgbClr val="7D3F98"/>
        </a:hlink>
        <a:folHlink>
          <a:srgbClr val="00BCE4"/>
        </a:folHlink>
      </a:clrScheme>
      <a:clrMap bg1="lt1" tx1="dk1" bg2="lt2" tx2="dk2" accent1="accent1" accent2="accent2" accent3="accent3" accent4="accent4" accent5="accent5" accent6="accent6" hlink="hlink" folHlink="folHlink"/>
    </a:extraClrScheme>
    <a:extraClrScheme>
      <a:clrScheme name="New Logo Master Slide 14">
        <a:dk1>
          <a:srgbClr val="000000"/>
        </a:dk1>
        <a:lt1>
          <a:srgbClr val="FFFFFF"/>
        </a:lt1>
        <a:dk2>
          <a:srgbClr val="D20962"/>
        </a:dk2>
        <a:lt2>
          <a:srgbClr val="F47721"/>
        </a:lt2>
        <a:accent1>
          <a:srgbClr val="7AC143"/>
        </a:accent1>
        <a:accent2>
          <a:srgbClr val="00A78E"/>
        </a:accent2>
        <a:accent3>
          <a:srgbClr val="FFFFFF"/>
        </a:accent3>
        <a:accent4>
          <a:srgbClr val="000000"/>
        </a:accent4>
        <a:accent5>
          <a:srgbClr val="BEDDB0"/>
        </a:accent5>
        <a:accent6>
          <a:srgbClr val="009780"/>
        </a:accent6>
        <a:hlink>
          <a:srgbClr val="7D3F98"/>
        </a:hlink>
        <a:folHlink>
          <a:srgbClr val="00BCE4"/>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Default Design">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Design">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2.xml><?xml version="1.0" encoding="utf-8"?>
<a:themeOverride xmlns:a="http://schemas.openxmlformats.org/drawingml/2006/main">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3710</TotalTime>
  <Words>13251</Words>
  <Application>Microsoft Office PowerPoint</Application>
  <PresentationFormat>Widescreen</PresentationFormat>
  <Paragraphs>2343</Paragraphs>
  <Slides>272</Slides>
  <Notes>114</Notes>
  <HiddenSlides>0</HiddenSlides>
  <MMClips>0</MMClips>
  <ScaleCrop>false</ScaleCrop>
  <HeadingPairs>
    <vt:vector size="8" baseType="variant">
      <vt:variant>
        <vt:lpstr>Fonts Used</vt:lpstr>
      </vt:variant>
      <vt:variant>
        <vt:i4>27</vt:i4>
      </vt:variant>
      <vt:variant>
        <vt:lpstr>Theme</vt:lpstr>
      </vt:variant>
      <vt:variant>
        <vt:i4>20</vt:i4>
      </vt:variant>
      <vt:variant>
        <vt:lpstr>Embedded OLE Servers</vt:lpstr>
      </vt:variant>
      <vt:variant>
        <vt:i4>7</vt:i4>
      </vt:variant>
      <vt:variant>
        <vt:lpstr>Slide Titles</vt:lpstr>
      </vt:variant>
      <vt:variant>
        <vt:i4>272</vt:i4>
      </vt:variant>
    </vt:vector>
  </HeadingPairs>
  <TitlesOfParts>
    <vt:vector size="326" baseType="lpstr">
      <vt:lpstr>Arial Unicode MS</vt:lpstr>
      <vt:lpstr>Batang</vt:lpstr>
      <vt:lpstr>MS Mincho</vt:lpstr>
      <vt:lpstr>ＭＳ Ｐゴシック</vt:lpstr>
      <vt:lpstr>ＭＳ Ｐゴシック</vt:lpstr>
      <vt:lpstr>Arial</vt:lpstr>
      <vt:lpstr>Arial Narrow</vt:lpstr>
      <vt:lpstr>Arial Rounded MT Bold</vt:lpstr>
      <vt:lpstr>Book Antiqua</vt:lpstr>
      <vt:lpstr>Calibri</vt:lpstr>
      <vt:lpstr>Calibri Light</vt:lpstr>
      <vt:lpstr>Century Gothic</vt:lpstr>
      <vt:lpstr>Comic Sans MS</vt:lpstr>
      <vt:lpstr>Courier New</vt:lpstr>
      <vt:lpstr>Helvetica</vt:lpstr>
      <vt:lpstr>Helvetica 65 Medium</vt:lpstr>
      <vt:lpstr>Helvetica 75 Bold</vt:lpstr>
      <vt:lpstr>Lucida Sans Unicode</vt:lpstr>
      <vt:lpstr>Tahoma</vt:lpstr>
      <vt:lpstr>Times New Roman</vt:lpstr>
      <vt:lpstr>Trebuchet MS</vt:lpstr>
      <vt:lpstr>Tw Cen MT</vt:lpstr>
      <vt:lpstr>Tw Cen MT Condensed</vt:lpstr>
      <vt:lpstr>Verdana</vt:lpstr>
      <vt:lpstr>Wingdings</vt:lpstr>
      <vt:lpstr>Wingdings 2</vt:lpstr>
      <vt:lpstr>Wingdings 3</vt:lpstr>
      <vt:lpstr>Office Theme</vt:lpstr>
      <vt:lpstr>1_Office Theme</vt:lpstr>
      <vt:lpstr>2_Office Theme</vt:lpstr>
      <vt:lpstr>DOH_Master Template</vt:lpstr>
      <vt:lpstr>MASTER PAGE PURPLE</vt:lpstr>
      <vt:lpstr>MASTER PAGE TEAL</vt:lpstr>
      <vt:lpstr>Default Design</vt:lpstr>
      <vt:lpstr>3_Office Theme</vt:lpstr>
      <vt:lpstr>4_Office Theme</vt:lpstr>
      <vt:lpstr>1_HEDIS Template  3-6-2008</vt:lpstr>
      <vt:lpstr>5_Office Theme</vt:lpstr>
      <vt:lpstr>Clarity</vt:lpstr>
      <vt:lpstr>NNCC Powerpoint template</vt:lpstr>
      <vt:lpstr>TS010176930</vt:lpstr>
      <vt:lpstr>6_Office Theme</vt:lpstr>
      <vt:lpstr>Median</vt:lpstr>
      <vt:lpstr>Opulent</vt:lpstr>
      <vt:lpstr>Facet</vt:lpstr>
      <vt:lpstr>1_Facet</vt:lpstr>
      <vt:lpstr>Integral</vt:lpstr>
      <vt:lpstr>Worksheet</vt:lpstr>
      <vt:lpstr>Image</vt:lpstr>
      <vt:lpstr>Microsoft ClipArt Gallery</vt:lpstr>
      <vt:lpstr>Microsoft Excel Chart</vt:lpstr>
      <vt:lpstr>Photo Editor Photo</vt:lpstr>
      <vt:lpstr>Image Document</vt:lpstr>
      <vt:lpstr>Document</vt:lpstr>
      <vt:lpstr>Philadelphia Asthma Summit</vt:lpstr>
      <vt:lpstr>PowerPoint Presentation</vt:lpstr>
      <vt:lpstr>Welcome to the  Philadelphia Asthma Housing Summit and the Seventh Annual  Fighting Asthma Disparities Summit</vt:lpstr>
      <vt:lpstr>Summit Objectives</vt:lpstr>
      <vt:lpstr>Asthma Morbidity and Mortality</vt:lpstr>
      <vt:lpstr>Asthma Prevalence</vt:lpstr>
      <vt:lpstr>Philadelphia Asthma Screening J of Asthma 2012</vt:lpstr>
      <vt:lpstr>The Community Guide: Asthma Control  Centers for Disease Control &amp; Prevention</vt:lpstr>
      <vt:lpstr>Welcome Remarks</vt:lpstr>
      <vt:lpstr>Federal Commitment to Reducing Asthma Disparities</vt:lpstr>
      <vt:lpstr>PowerPoint Presentation</vt:lpstr>
      <vt:lpstr>PowerPoint Presentation</vt:lpstr>
      <vt:lpstr>Asthma Disparities Action Plan Received a High Level Launch  (May 31, 2012)</vt:lpstr>
      <vt:lpstr>President’s Task Force on Environmental Health Risks and Safety Risks to Children</vt:lpstr>
      <vt:lpstr>Racial disparities across childhood asthma outcomes, children 0-17 years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Federal Commitment to Reducing Asthma Disparities</vt:lpstr>
      <vt:lpstr>Federal Commitment to Reducing Asthma Disparities</vt:lpstr>
      <vt:lpstr>Federal Commitment to Reducing Asthma Disparities</vt:lpstr>
      <vt:lpstr>Philadelphia Asthma Summit: Federal Commitment to Reducing Asthma Disparities</vt:lpstr>
      <vt:lpstr>PowerPoint Presentation</vt:lpstr>
      <vt:lpstr>Coordinated Federal Action Plan to  Reduce Racial and Ethnic Disparities</vt:lpstr>
      <vt:lpstr>PowerPoint Presentation</vt:lpstr>
      <vt:lpstr>Asthma Prevalence Among Children Percent of total U.S population of 0-17 year olds (2013)</vt:lpstr>
      <vt:lpstr>PowerPoint Presentation</vt:lpstr>
      <vt:lpstr>EPA Partnerships</vt:lpstr>
      <vt:lpstr>PowerPoint Presentation</vt:lpstr>
      <vt:lpstr>Contacts</vt:lpstr>
      <vt:lpstr>Federal Commitment to Reducing Asthma Disparities</vt:lpstr>
      <vt:lpstr>   Office of the Assistant Secretary for Health</vt:lpstr>
      <vt:lpstr>HHS Region III--OASH</vt:lpstr>
      <vt:lpstr>Overriding Themes of  the Affordable Care Act</vt:lpstr>
      <vt:lpstr>Healthy Self</vt:lpstr>
      <vt:lpstr>The Affordable Care Act:  Tobacco Prevention and Cessation</vt:lpstr>
      <vt:lpstr>PowerPoint Presentation</vt:lpstr>
      <vt:lpstr>PowerPoint Presentation</vt:lpstr>
      <vt:lpstr>PowerPoint Presentation</vt:lpstr>
      <vt:lpstr>Historically Black Colleges and Universities/TFCCI</vt:lpstr>
      <vt:lpstr>Faith-Based Organizations</vt:lpstr>
      <vt:lpstr>Contact Information</vt:lpstr>
      <vt:lpstr>Q&amp;A Discussion</vt:lpstr>
      <vt:lpstr>Keynote Speaker</vt:lpstr>
      <vt:lpstr>Health Reform &amp; Recent Medicaid Changes: A New Environment for the Intersection of  Health and Housing </vt:lpstr>
      <vt:lpstr>Prevalence &amp; Burden of  Childhood Asthma </vt:lpstr>
      <vt:lpstr>Medicaid Carries Heavy Load in Paying for Pediatric Asthma-Related Medical Expenses</vt:lpstr>
      <vt:lpstr>Home-Based Approaches are Fundamental to Successful Asthma Control</vt:lpstr>
      <vt:lpstr>Home-Based Asthma Interventions: Significant Return on Investment</vt:lpstr>
      <vt:lpstr>Home-Based Asthma Interventions: Significant Return on Investment</vt:lpstr>
      <vt:lpstr>Patchwork of funding for home-based asthma services </vt:lpstr>
      <vt:lpstr>ACA Delivery System Reforms: Opportunities for inclusion of housing interventions</vt:lpstr>
      <vt:lpstr>State Health Home Status</vt:lpstr>
      <vt:lpstr>ACA Delivery System Reforms: Opportunities for inclusion of housing interventions</vt:lpstr>
      <vt:lpstr>ACA Delivery System Reforms: Opportunities for inclusion of housing interventions</vt:lpstr>
      <vt:lpstr>Recent Medicaid Rule Changes: Opportunity for in-home asthma interventions</vt:lpstr>
      <vt:lpstr>PowerPoint Presentation</vt:lpstr>
      <vt:lpstr>Challenges: </vt:lpstr>
      <vt:lpstr>A New Environment for the Intersection of Health and Housing </vt:lpstr>
      <vt:lpstr>questions</vt:lpstr>
      <vt:lpstr>Small Group Discussion</vt:lpstr>
      <vt:lpstr>Reimbursement Landscape</vt:lpstr>
      <vt:lpstr>PowerPoint Presentation</vt:lpstr>
      <vt:lpstr>Healthy Homes and Healthcare Reform: Healthcare Financing of Healthy Homes Services</vt:lpstr>
      <vt:lpstr>Medicaid 101</vt:lpstr>
      <vt:lpstr>Existing Medicaid Authority</vt:lpstr>
      <vt:lpstr>Managed Care Contracts</vt:lpstr>
      <vt:lpstr>EXAMPLE: Managed Care Contract</vt:lpstr>
      <vt:lpstr>Existing Medicaid Authority: Examples from Lead Poisoning Services</vt:lpstr>
      <vt:lpstr>Mechanisms for Change</vt:lpstr>
      <vt:lpstr>State Plan Amendments</vt:lpstr>
      <vt:lpstr>EXAMPLE: State Plan Amendment</vt:lpstr>
      <vt:lpstr>Waivers</vt:lpstr>
      <vt:lpstr>EXAMPLE: Waivers</vt:lpstr>
      <vt:lpstr>SPAs and Waivers</vt:lpstr>
      <vt:lpstr>Medicaid Reimbursement Policies:  2014 Survey</vt:lpstr>
      <vt:lpstr>Reimbursement by the numbers: Home-based asthma services</vt:lpstr>
      <vt:lpstr>Current State of Play: ASTHMA</vt:lpstr>
      <vt:lpstr>Who is eligible for these services? Among 13 states with home-based asthma services in place (select all that apply)</vt:lpstr>
      <vt:lpstr>What services are reimbursable? Among 13 states with home-based asthma services in place (select all that apply)</vt:lpstr>
      <vt:lpstr>What type of staff provide services? Among 13 states with home-based asthma services in place (select all that apply)</vt:lpstr>
      <vt:lpstr>Who is billing for these services?  Among 13 states with home-based asthma services in place (select all that apply)</vt:lpstr>
      <vt:lpstr>Most influential drivers (average ratings) (4=Very important, 3=Important, 2=Somewhat Important, 1=Not important)</vt:lpstr>
      <vt:lpstr>Most influential groups</vt:lpstr>
      <vt:lpstr>Other healthcare financing</vt:lpstr>
      <vt:lpstr>PowerPoint Presentation</vt:lpstr>
      <vt:lpstr>PowerPoint Presentation</vt:lpstr>
      <vt:lpstr>Next Steps for You?</vt:lpstr>
      <vt:lpstr>Some Useful Tools</vt:lpstr>
      <vt:lpstr>PowerPoint Presentation</vt:lpstr>
      <vt:lpstr>Advancing Asthma Care and Medicaid Reimbursement in Our Region</vt:lpstr>
      <vt:lpstr>Advancing Asthma Care and Medicaid Reimbursement in Our Region</vt:lpstr>
      <vt:lpstr>Advancing Asthma Care and Medicaid Reimbursement in Our Region</vt:lpstr>
      <vt:lpstr> Improving Outcomes for Children with Asthma: Advancing the Role of Community health workers as integral members of the health care team</vt:lpstr>
      <vt:lpstr>Acknowledgement and Disclaimer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Center for Medicare and Medicaid Innovation Award</vt:lpstr>
      <vt:lpstr>The Nemours/AIDHC Model:  Primary Drivers of the Project </vt:lpstr>
      <vt:lpstr>CMMI Population(s) Delaware: The First State </vt:lpstr>
      <vt:lpstr>Advancing the Role  of the CHW in Delaware </vt:lpstr>
      <vt:lpstr>Barriers to Advancing the Role  of the CHW in Delaware </vt:lpstr>
      <vt:lpstr>Next Steps in Advancing the Role  of the CHW in Delaware</vt:lpstr>
      <vt:lpstr>PowerPoint Presentation</vt:lpstr>
      <vt:lpstr>Acknowledgement and Disclaimer</vt:lpstr>
      <vt:lpstr>PowerPoint Presentation</vt:lpstr>
      <vt:lpstr>Q&amp;A Discussion</vt:lpstr>
      <vt:lpstr>Morning Wrap-Up Discussion</vt:lpstr>
      <vt:lpstr>Afternoon Welcome Remarks</vt:lpstr>
      <vt:lpstr>Payer’s Perspective Panel</vt:lpstr>
      <vt:lpstr>Asthma and Allergies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Payer’s Perspective Panel</vt:lpstr>
      <vt:lpstr>Philadelphia Summit on Pediatric Home Asthma Interventions</vt:lpstr>
      <vt:lpstr>PowerPoint Presentation</vt:lpstr>
      <vt:lpstr>Who and where we serve</vt:lpstr>
      <vt:lpstr>Aetna Better Health asthma statistics</vt:lpstr>
      <vt:lpstr>Incidence of asthma versus other diagnoses in high-risk members</vt:lpstr>
      <vt:lpstr>High-risk intensive case management</vt:lpstr>
      <vt:lpstr>Asthma interventions</vt:lpstr>
      <vt:lpstr>Results and next steps</vt:lpstr>
      <vt:lpstr>Strategic planning </vt:lpstr>
      <vt:lpstr>Thank you</vt:lpstr>
      <vt:lpstr>Payer’s Perspective Panel</vt:lpstr>
      <vt:lpstr>Asthma Initiatives</vt:lpstr>
      <vt:lpstr>PowerPoint Presentation</vt:lpstr>
      <vt:lpstr>Keystone First Member Demographics</vt:lpstr>
      <vt:lpstr>Child Asthma Hospitalization Philadelphia</vt:lpstr>
      <vt:lpstr>PowerPoint Presentation</vt:lpstr>
      <vt:lpstr>Asthma Navigators</vt:lpstr>
      <vt:lpstr>PowerPoint Presentation</vt:lpstr>
      <vt:lpstr>Population Profile: Health Plan Data</vt:lpstr>
      <vt:lpstr>Outcomes: Descriptive, Process and Impact</vt:lpstr>
      <vt:lpstr>Interventions: Social Service Pathways</vt:lpstr>
      <vt:lpstr>Interventions: Medical Connection Pathways</vt:lpstr>
      <vt:lpstr>Success Story</vt:lpstr>
      <vt:lpstr>PowerPoint Presentation</vt:lpstr>
      <vt:lpstr>Payer’s Perspective Panel</vt:lpstr>
      <vt:lpstr>Health Partners Plans</vt:lpstr>
      <vt:lpstr>Health Partners Plans</vt:lpstr>
      <vt:lpstr>Available Participating Medicaid Providers</vt:lpstr>
      <vt:lpstr>HPP Asthmatic Members’ Geographic Distributions</vt:lpstr>
      <vt:lpstr>Gender Distribution-Medicaid</vt:lpstr>
      <vt:lpstr>Age Groups-Medicaid</vt:lpstr>
      <vt:lpstr>Race Ethnicity, Language-Medicaid</vt:lpstr>
      <vt:lpstr>Race, Ethnicity- Medicaid Asthma</vt:lpstr>
      <vt:lpstr>Language – Medicaid Asthma</vt:lpstr>
      <vt:lpstr>Current Asthma Programs</vt:lpstr>
      <vt:lpstr>Health Partners Plans</vt:lpstr>
      <vt:lpstr>Q&amp;A Discussion Payer’s Perspective Panel</vt:lpstr>
      <vt:lpstr>Local Resources Panel</vt:lpstr>
      <vt:lpstr>National Nursing  Centers Consortium’s  Southeastern PA Lead and Healthy Homes Program</vt:lpstr>
      <vt:lpstr>National Nursing  Centers Consortium</vt:lpstr>
      <vt:lpstr>SEPA Lead and Healthy Homes Program</vt:lpstr>
      <vt:lpstr>SEPA Lead and Healthy Homes Program</vt:lpstr>
      <vt:lpstr>Partners</vt:lpstr>
      <vt:lpstr>Asthma-Related Medical Visits</vt:lpstr>
      <vt:lpstr>Opportunities</vt:lpstr>
      <vt:lpstr>Role in the Community</vt:lpstr>
      <vt:lpstr>Thank you!</vt:lpstr>
      <vt:lpstr>Local Resources Panel</vt:lpstr>
      <vt:lpstr>Asthma Taskforce:  Philadelphia Health Department – Lead and Healthy Homes Project</vt:lpstr>
      <vt:lpstr>Environmental Health Services  (EHS) Mission Statement</vt:lpstr>
      <vt:lpstr>PowerPoint Presentation</vt:lpstr>
      <vt:lpstr>PowerPoint Presentation</vt:lpstr>
      <vt:lpstr>Child Asthma Hospitalization rate  per 1000,000 &lt;18 years (Philadelphia 2010)</vt:lpstr>
      <vt:lpstr>PowerPoint Presentation</vt:lpstr>
      <vt:lpstr>PowerPoint Presentation</vt:lpstr>
      <vt:lpstr>Healthy Homes Healthy Kids Program</vt:lpstr>
      <vt:lpstr>Healthy Homes Healthy Kids: What We Do</vt:lpstr>
      <vt:lpstr>Healthy Homes Healthy Kids  % of Properties with Health and Safety Hazards</vt:lpstr>
      <vt:lpstr>PowerPoint Presentation</vt:lpstr>
      <vt:lpstr>PowerPoint Presentation</vt:lpstr>
      <vt:lpstr>PowerPoint Presentation</vt:lpstr>
      <vt:lpstr>PowerPoint Presentation</vt:lpstr>
      <vt:lpstr>PowerPoint Presentation</vt:lpstr>
      <vt:lpstr>PowerPoint Presentation</vt:lpstr>
      <vt:lpstr>Average Cost Per Unit of Healthy Homes Healthy Kids Intervention</vt:lpstr>
      <vt:lpstr>Healthy Homes Healthy Kids Child Health Outcomes </vt:lpstr>
      <vt:lpstr>Lessons Learned from the Healthy Homes Healthy Kids Program</vt:lpstr>
      <vt:lpstr>Healthy Homes Healthy Kids Challenges</vt:lpstr>
      <vt:lpstr>PowerPoint Presentation</vt:lpstr>
      <vt:lpstr>PowerPoint Presentation</vt:lpstr>
      <vt:lpstr>PowerPoint Presentation</vt:lpstr>
      <vt:lpstr>Local Resources Panel</vt:lpstr>
      <vt:lpstr>PowerPoint Presentation</vt:lpstr>
      <vt:lpstr>REBUILDING TOGETHER PHILADELPHIA</vt:lpstr>
      <vt:lpstr>REBUILDING TOGETHER PHILADELPHIA</vt:lpstr>
      <vt:lpstr>REBUILDING TOGETHER PHILADELPHIA</vt:lpstr>
      <vt:lpstr>7 Healthy Housing Principles</vt:lpstr>
      <vt:lpstr>Moisture &amp; Infestation Prevention</vt:lpstr>
      <vt:lpstr>Remove Asthma Triggers</vt:lpstr>
      <vt:lpstr>Medically Fragile Children’s Project</vt:lpstr>
      <vt:lpstr>Impact Data &amp; Need</vt:lpstr>
      <vt:lpstr>Rebuilding Together Philadelphia: Partners</vt:lpstr>
      <vt:lpstr>REBUILDING TOGETHER PHILADELPHIA</vt:lpstr>
      <vt:lpstr>Local Resources Panel</vt:lpstr>
      <vt:lpstr>Pennsylvania Department of Health</vt:lpstr>
      <vt:lpstr>Community Paramedicine – Value Added</vt:lpstr>
      <vt:lpstr>Is it Working?</vt:lpstr>
      <vt:lpstr>Funding / Sustainability</vt:lpstr>
      <vt:lpstr>What is needed?</vt:lpstr>
      <vt:lpstr>Local Resources Panel</vt:lpstr>
      <vt:lpstr>Community Asthma Prevention Program  Proving the Case for Community Health Workers </vt:lpstr>
      <vt:lpstr>Community Asthma Prevention Program Interventions</vt:lpstr>
      <vt:lpstr>PowerPoint Presentation</vt:lpstr>
      <vt:lpstr>BACKGROUND</vt:lpstr>
      <vt:lpstr>Background</vt:lpstr>
      <vt:lpstr>Hypothesis</vt:lpstr>
      <vt:lpstr>Developing the Asthma Navigator Model</vt:lpstr>
      <vt:lpstr>Objectives</vt:lpstr>
      <vt:lpstr> Asthma Navigator Study Design</vt:lpstr>
      <vt:lpstr>Key Implementation Partners</vt:lpstr>
      <vt:lpstr>PowerPoint Presentation</vt:lpstr>
      <vt:lpstr>Asthma Navigators</vt:lpstr>
      <vt:lpstr>PowerPoint Presentation</vt:lpstr>
      <vt:lpstr>PowerPoint Presentation</vt:lpstr>
      <vt:lpstr>Baseline Demographics</vt:lpstr>
      <vt:lpstr>Survey data of study group</vt:lpstr>
      <vt:lpstr>Methodology</vt:lpstr>
      <vt:lpstr>Home Assessments   </vt:lpstr>
      <vt:lpstr>Baseline Home Characteristics</vt:lpstr>
      <vt:lpstr>Survey Symptom Data</vt:lpstr>
      <vt:lpstr>Asthma Triggers in Home Environment n=254</vt:lpstr>
      <vt:lpstr>Healthcare Utilization-self-reported</vt:lpstr>
      <vt:lpstr>Cost Analysis for Survey Results</vt:lpstr>
      <vt:lpstr>Data: Survey Records</vt:lpstr>
      <vt:lpstr>Medications</vt:lpstr>
      <vt:lpstr>Medications</vt:lpstr>
      <vt:lpstr>Medication Costs</vt:lpstr>
      <vt:lpstr>Physician Visits</vt:lpstr>
      <vt:lpstr>Emergency Department Visits</vt:lpstr>
      <vt:lpstr>Hospitalizations</vt:lpstr>
      <vt:lpstr>Total Costs per Patient</vt:lpstr>
      <vt:lpstr>Summary </vt:lpstr>
      <vt:lpstr>Conclusions </vt:lpstr>
      <vt:lpstr>Implications</vt:lpstr>
      <vt:lpstr>Acknowledgements</vt:lpstr>
      <vt:lpstr>Q&amp;A Discussion</vt:lpstr>
      <vt:lpstr>PowerPoint Presentation</vt:lpstr>
      <vt:lpstr>PowerPoint Presentation</vt:lpstr>
      <vt:lpstr>PowerPoint Presentation</vt:lpstr>
      <vt:lpstr>Reflections on the Day</vt:lpstr>
      <vt:lpstr>Philadelphia Asthma Summit</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Philadelphia Asthma Summit</dc:title>
  <dc:creator>Benjamin Abraham</dc:creator>
  <cp:lastModifiedBy>Mak, Nadea S</cp:lastModifiedBy>
  <cp:revision>25</cp:revision>
  <dcterms:created xsi:type="dcterms:W3CDTF">2015-06-22T15:04:34Z</dcterms:created>
  <dcterms:modified xsi:type="dcterms:W3CDTF">2015-08-12T18:45:00Z</dcterms:modified>
</cp:coreProperties>
</file>